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5"/>
  </p:notesMasterIdLst>
  <p:sldIdLst>
    <p:sldId id="341" r:id="rId4"/>
    <p:sldId id="751" r:id="rId6"/>
    <p:sldId id="734" r:id="rId7"/>
    <p:sldId id="738" r:id="rId8"/>
    <p:sldId id="736" r:id="rId9"/>
    <p:sldId id="737" r:id="rId10"/>
    <p:sldId id="718" r:id="rId11"/>
    <p:sldId id="721" r:id="rId12"/>
    <p:sldId id="722" r:id="rId13"/>
    <p:sldId id="752" r:id="rId14"/>
    <p:sldId id="724" r:id="rId15"/>
    <p:sldId id="725" r:id="rId16"/>
    <p:sldId id="726" r:id="rId17"/>
    <p:sldId id="753" r:id="rId18"/>
    <p:sldId id="754" r:id="rId19"/>
    <p:sldId id="766" r:id="rId20"/>
    <p:sldId id="768" r:id="rId21"/>
    <p:sldId id="338" r:id="rId22"/>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e Xianping 谢先平" initials="XX谢"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6AAC"/>
    <a:srgbClr val="6691D6"/>
    <a:srgbClr val="2C4F88"/>
    <a:srgbClr val="84B3FF"/>
    <a:srgbClr val="D9DADE"/>
    <a:srgbClr val="DF9D1F"/>
    <a:srgbClr val="328ECD"/>
    <a:srgbClr val="64C9D3"/>
    <a:srgbClr val="8E0000"/>
    <a:srgbClr val="008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7471" autoAdjust="0"/>
  </p:normalViewPr>
  <p:slideViewPr>
    <p:cSldViewPr snapToGrid="0">
      <p:cViewPr varScale="1">
        <p:scale>
          <a:sx n="99" d="100"/>
          <a:sy n="99" d="100"/>
        </p:scale>
        <p:origin x="-978" y="-102"/>
      </p:cViewPr>
      <p:guideLst>
        <p:guide orient="horz" pos="1832"/>
        <p:guide pos="3847"/>
      </p:guideLst>
    </p:cSldViewPr>
  </p:slideViewPr>
  <p:notesTextViewPr>
    <p:cViewPr>
      <p:scale>
        <a:sx n="1" d="1"/>
        <a:sy n="1" d="1"/>
      </p:scale>
      <p:origin x="0" y="0"/>
    </p:cViewPr>
  </p:notesTextViewPr>
  <p:sorterViewPr>
    <p:cViewPr>
      <p:scale>
        <a:sx n="75" d="100"/>
        <a:sy n="75" d="100"/>
      </p:scale>
      <p:origin x="0" y="-563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19.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4BB797-50B7-4463-B168-B4B1ACA0F67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FD6772-468E-4708-8E01-E1F981DC69E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i="1" u="sng">
                <a:sym typeface="+mn-ea"/>
              </a:rPr>
              <a:t>GitLab</a:t>
            </a:r>
            <a:r>
              <a:rPr lang="zh-CN" altLang="en-US" b="1" i="1" u="sng">
                <a:sym typeface="+mn-ea"/>
              </a:rPr>
              <a:t>：</a:t>
            </a:r>
            <a:endParaRPr lang="zh-CN" altLang="en-US" b="1" i="1" u="sng">
              <a:sym typeface="+mn-ea"/>
            </a:endParaRPr>
          </a:p>
          <a:p>
            <a:r>
              <a:rPr lang="zh-CN" altLang="en-US">
                <a:sym typeface="+mn-ea"/>
              </a:rPr>
              <a:t>GitLab 是一个用于仓库管理系统的开源项目，使用Git作为代码管理工具，并在此基础上搭建起来的Web服务。被广泛使用的基于git的开源代码管理平台，主要针对软件开发过程中产生的代码和文档进行管理。</a:t>
            </a:r>
            <a:endParaRPr lang="zh-CN" altLang="en-US">
              <a:sym typeface="+mn-ea"/>
            </a:endParaRPr>
          </a:p>
          <a:p>
            <a:endParaRPr lang="zh-CN" altLang="en-US">
              <a:sym typeface="+mn-ea"/>
            </a:endParaRPr>
          </a:p>
          <a:p>
            <a:r>
              <a:rPr lang="en-US" altLang="zh-CN" b="1" i="1" u="sng">
                <a:effectLst/>
                <a:sym typeface="+mn-ea"/>
              </a:rPr>
              <a:t>持续集成(Continuous integration)</a:t>
            </a:r>
            <a:r>
              <a:rPr lang="zh-CN" altLang="en-US" b="1" i="1" u="sng">
                <a:effectLst/>
                <a:sym typeface="+mn-ea"/>
              </a:rPr>
              <a:t>：</a:t>
            </a:r>
            <a:endParaRPr lang="en-US" altLang="zh-CN" b="1" i="1" u="sng">
              <a:effectLst/>
              <a:sym typeface="+mn-ea"/>
            </a:endParaRPr>
          </a:p>
          <a:p>
            <a:r>
              <a:rPr lang="en-US" altLang="zh-CN">
                <a:sym typeface="+mn-ea"/>
              </a:rPr>
              <a:t>简称CI，是一种软件开发实践。开发人员提交代码后，系统自动进行构建、（单元）测试，通过自动化测试保障所有的提交在合并主线之后不会出现质量问题，对可能出现的一些问题进行预警。</a:t>
            </a:r>
            <a:endParaRPr lang="en-US" altLang="zh-CN">
              <a:sym typeface="+mn-ea"/>
            </a:endParaRPr>
          </a:p>
          <a:p>
            <a:endParaRPr lang="en-US" altLang="zh-CN">
              <a:sym typeface="+mn-ea"/>
            </a:endParaRPr>
          </a:p>
          <a:p>
            <a:r>
              <a:rPr lang="en-US" altLang="zh-CN" b="1" i="1" u="sng">
                <a:sym typeface="+mn-ea"/>
              </a:rPr>
              <a:t>持续交付(Continuous Delivery)</a:t>
            </a:r>
            <a:r>
              <a:rPr lang="zh-CN" altLang="en-US" b="1" i="1" u="sng">
                <a:sym typeface="+mn-ea"/>
              </a:rPr>
              <a:t>：</a:t>
            </a:r>
            <a:endParaRPr lang="en-US" altLang="zh-CN" b="1" i="1" u="sng">
              <a:sym typeface="+mn-ea"/>
            </a:endParaRPr>
          </a:p>
          <a:p>
            <a:r>
              <a:rPr lang="en-US" altLang="zh-CN">
                <a:sym typeface="+mn-ea"/>
              </a:rPr>
              <a:t>简称CD：是一种软件工程的手法。持续交付在持续集成的基础上，将集成后的代码部署到更贴近真实运行环境的「类生产环境」（production-like environments）中，也就是我们通常说的预发布环境。交付给质量团队或者用户，以供评审。如果评审通过，代码就进入生产阶段。持续交付并不是指软件每一个改动都要尽快部署到产品环境中，它指的是任何的代码修改都可以在任何时候实施部署。</a:t>
            </a:r>
            <a:endParaRPr lang="en-US" altLang="zh-CN">
              <a:sym typeface="+mn-ea"/>
            </a:endParaRPr>
          </a:p>
          <a:p>
            <a:endParaRPr lang="en-US" altLang="zh-CN">
              <a:sym typeface="+mn-ea"/>
            </a:endParaRPr>
          </a:p>
          <a:p>
            <a:r>
              <a:rPr lang="en-US" altLang="zh-CN" b="1" i="1" u="sng">
                <a:sym typeface="+mn-ea"/>
              </a:rPr>
              <a:t>GitLab CI/CD</a:t>
            </a:r>
            <a:r>
              <a:rPr lang="zh-CN" altLang="en-US" b="1" i="1" u="sng">
                <a:sym typeface="+mn-ea"/>
              </a:rPr>
              <a:t>：</a:t>
            </a:r>
            <a:endParaRPr lang="zh-CN" altLang="en-US" b="1" i="1" u="sng">
              <a:sym typeface="+mn-ea"/>
            </a:endParaRPr>
          </a:p>
          <a:p>
            <a:r>
              <a:rPr lang="zh-CN" altLang="en-US">
                <a:sym typeface="+mn-ea"/>
              </a:rPr>
              <a:t>Git</a:t>
            </a:r>
            <a:r>
              <a:rPr lang="en-US" altLang="zh-CN">
                <a:sym typeface="+mn-ea"/>
              </a:rPr>
              <a:t>L</a:t>
            </a:r>
            <a:r>
              <a:rPr lang="zh-CN" altLang="en-US">
                <a:sym typeface="+mn-ea"/>
              </a:rPr>
              <a:t>ab CI/CD内置于GitLab，是Git</a:t>
            </a:r>
            <a:r>
              <a:rPr lang="en-US" altLang="zh-CN">
                <a:sym typeface="+mn-ea"/>
              </a:rPr>
              <a:t>L</a:t>
            </a:r>
            <a:r>
              <a:rPr lang="zh-CN" altLang="en-US">
                <a:sym typeface="+mn-ea"/>
              </a:rPr>
              <a:t>ab一个简洁好用的的持续集成/持续交付/持续部署的框架。</a:t>
            </a:r>
            <a:endParaRPr lang="zh-CN" altLang="en-US">
              <a:sym typeface="+mn-ea"/>
            </a:endParaRPr>
          </a:p>
          <a:p>
            <a:endParaRPr lang="zh-CN" altLang="en-US">
              <a:sym typeface="+mn-ea"/>
            </a:endParaRPr>
          </a:p>
          <a:p>
            <a:r>
              <a:rPr lang="en-US" altLang="zh-CN" b="1" i="1" u="sng">
                <a:sym typeface="+mn-ea"/>
              </a:rPr>
              <a:t>Jenkins</a:t>
            </a:r>
            <a:r>
              <a:rPr lang="zh-CN" altLang="en-US" b="1" i="1" u="sng">
                <a:sym typeface="+mn-ea"/>
              </a:rPr>
              <a:t>：</a:t>
            </a:r>
            <a:endParaRPr lang="zh-CN" altLang="en-US" b="1" i="1" u="sng">
              <a:sym typeface="+mn-ea"/>
            </a:endParaRPr>
          </a:p>
          <a:p>
            <a:r>
              <a:rPr lang="zh-CN" altLang="en-US">
                <a:sym typeface="+mn-ea"/>
              </a:rPr>
              <a:t>Jenkins是一个开源的、提供友好操作界面的持续集成(CI)工具，起源于Hudson（Hudson是商用的），主要用于持续、自动的构建/测试软件项目、监控外部任务的运行（这个比较抽象，暂且写上，不做解释）。Jenkins用Java语言编写，可在Tomcat等流行的servlet容器中运行，也可独立运行。通常与版本管理工具(SCM)、构建工具结合使用。常用的版本控制工具有SVN、GIT，构建工具有Maven、Ant、Gradle。</a:t>
            </a:r>
            <a:endParaRPr lang="zh-CN" altLang="en-US">
              <a:sym typeface="+mn-ea"/>
            </a:endParaRPr>
          </a:p>
          <a:p>
            <a:endParaRPr lang="zh-CN" altLang="en-US">
              <a:sym typeface="+mn-ea"/>
            </a:endParaRPr>
          </a:p>
          <a:p>
            <a:r>
              <a:rPr lang="zh-CN" altLang="en-US" b="1" i="1" u="sng">
                <a:sym typeface="+mn-ea"/>
              </a:rPr>
              <a:t>镜像仓库：</a:t>
            </a:r>
            <a:endParaRPr lang="zh-CN" altLang="en-US" b="1" i="1" u="sng">
              <a:sym typeface="+mn-ea"/>
            </a:endParaRPr>
          </a:p>
          <a:p>
            <a:r>
              <a:rPr lang="zh-CN" altLang="en-US">
                <a:sym typeface="+mn-ea"/>
              </a:rPr>
              <a:t>Docker容器应用的开发和运行离不开可靠的镜像管理，虽然Docker官方也提供了公共的镜像仓库，但是从安全和效率等方面考虑，部署我们私有环境内的Registry也是非常必要的。</a:t>
            </a:r>
            <a:endParaRPr lang="zh-CN" altLang="en-US">
              <a:sym typeface="+mn-ea"/>
            </a:endParaRPr>
          </a:p>
          <a:p>
            <a:endParaRPr lang="zh-CN" altLang="en-US">
              <a:sym typeface="+mn-ea"/>
            </a:endParaRPr>
          </a:p>
          <a:p>
            <a:r>
              <a:rPr lang="zh-CN" altLang="en-US" b="1" i="1" u="sng">
                <a:sym typeface="+mn-ea"/>
              </a:rPr>
              <a:t>VMware</a:t>
            </a:r>
            <a:r>
              <a:rPr lang="en-US" altLang="zh-CN" b="1" i="1" u="sng">
                <a:sym typeface="+mn-ea"/>
              </a:rPr>
              <a:t> </a:t>
            </a:r>
            <a:r>
              <a:rPr lang="zh-CN" altLang="en-US" b="1" i="1" u="sng">
                <a:sym typeface="+mn-ea"/>
              </a:rPr>
              <a:t>Harbor：</a:t>
            </a:r>
            <a:endParaRPr lang="zh-CN" altLang="en-US" b="1" i="1" u="sng">
              <a:sym typeface="+mn-ea"/>
            </a:endParaRPr>
          </a:p>
          <a:p>
            <a:r>
              <a:rPr lang="zh-CN" altLang="en-US"/>
              <a:t>Harbor是由VMware公司开源的企业级的Docker Registry管理项目，它包括权限管理(RBAC)、LDAP、日志审核、管理界面、自我注册、镜像复制和中文支持等功能。</a:t>
            </a:r>
            <a:endParaRPr lang="zh-CN" altLang="en-US"/>
          </a:p>
          <a:p>
            <a:endParaRPr lang="zh-CN" altLang="en-US"/>
          </a:p>
          <a:p>
            <a:r>
              <a:rPr lang="zh-CN" altLang="en-US" b="1" i="1" u="sng">
                <a:solidFill>
                  <a:schemeClr val="accent1">
                    <a:lumMod val="75000"/>
                  </a:schemeClr>
                </a:solidFill>
                <a:sym typeface="+mn-ea"/>
              </a:rPr>
              <a:t>Nexus：</a:t>
            </a:r>
            <a:endParaRPr lang="zh-CN" altLang="en-US" b="1" i="1" u="sng">
              <a:solidFill>
                <a:schemeClr val="accent1">
                  <a:lumMod val="75000"/>
                </a:schemeClr>
              </a:solidFill>
              <a:sym typeface="+mn-ea"/>
            </a:endParaRPr>
          </a:p>
          <a:p>
            <a:r>
              <a:rPr lang="zh-CN" altLang="en-US">
                <a:solidFill>
                  <a:schemeClr val="accent1">
                    <a:lumMod val="75000"/>
                  </a:schemeClr>
                </a:solidFill>
                <a:sym typeface="+mn-ea"/>
              </a:rPr>
              <a:t>Nexus 是 Sonatype 公司发布的一款仓库（Repository）管理软件，常用来搭建 Maven 私服，所以也有人将 Nexus 称为“Maven仓库管理器”。</a:t>
            </a:r>
            <a:endParaRPr lang="zh-CN" altLang="en-US">
              <a:solidFill>
                <a:schemeClr val="accent1">
                  <a:lumMod val="75000"/>
                </a:schemeClr>
              </a:solidFill>
              <a:sym typeface="+mn-ea"/>
            </a:endParaRPr>
          </a:p>
          <a:p>
            <a:endParaRPr lang="zh-CN" altLang="en-US"/>
          </a:p>
          <a:p>
            <a:r>
              <a:rPr lang="zh-CN" altLang="en-US" b="1" i="1" u="sng"/>
              <a:t>容器：</a:t>
            </a:r>
            <a:endParaRPr lang="zh-CN" altLang="en-US" b="1" i="1" u="sng"/>
          </a:p>
          <a:p>
            <a:r>
              <a:rPr lang="zh-CN" altLang="en-US"/>
              <a:t>在容器技术之前，大家开发用虚拟机比较多，比如vmware和openstack，我们可以使用虚拟机在我们的操作系统中模拟出多台子电脑（Linux），子电脑之间是相互隔离的，但是虚拟机对于开发和运维人员而言，存在启动慢，占用空间大，不易迁移的缺点。</a:t>
            </a:r>
            <a:endParaRPr lang="zh-CN" altLang="en-US"/>
          </a:p>
          <a:p>
            <a:r>
              <a:rPr lang="zh-CN" altLang="en-US"/>
              <a:t>接着，容器化技术应运而生，它不需要虚拟出整个操作系统，只需要虚拟一个小规模的环境即可，而且启动速度很快，除了运行其中应用以外，基本不消耗额外的系统资源。Docker是应用最为广泛的容器技术，通过打包镜像，启动容器来创建一个服务。</a:t>
            </a:r>
            <a:endParaRPr lang="zh-CN" altLang="en-US"/>
          </a:p>
          <a:p>
            <a:endParaRPr lang="en-US" altLang="zh-CN"/>
          </a:p>
          <a:p>
            <a:r>
              <a:rPr lang="zh-CN" altLang="en-US" b="1" i="1" u="sng">
                <a:sym typeface="+mn-ea"/>
              </a:rPr>
              <a:t>容器编排：</a:t>
            </a:r>
            <a:endParaRPr lang="zh-CN" altLang="en-US" b="1" i="1" u="sng"/>
          </a:p>
          <a:p>
            <a:r>
              <a:rPr lang="en-US" altLang="zh-CN">
                <a:sym typeface="+mn-ea"/>
              </a:rPr>
              <a:t>随着应用越来越复杂，容器的数量也越来越多，由此衍生了管理运维容器的重大问题，而且随着云计算的发展，云端最大的挑战，容器在漂移。</a:t>
            </a:r>
            <a:r>
              <a:rPr lang="zh-CN" altLang="en-US">
                <a:sym typeface="+mn-ea"/>
              </a:rPr>
              <a:t>因此，容器编排技术应运而生。</a:t>
            </a:r>
            <a:endParaRPr lang="en-US" altLang="zh-CN"/>
          </a:p>
          <a:p>
            <a:endParaRPr lang="zh-CN" altLang="en-US"/>
          </a:p>
          <a:p>
            <a:r>
              <a:rPr lang="en-US" altLang="zh-CN" b="1" i="1" u="sng"/>
              <a:t>Docker</a:t>
            </a:r>
            <a:r>
              <a:rPr lang="zh-CN" altLang="en-US" b="1" i="1" u="sng">
                <a:sym typeface="+mn-ea"/>
              </a:rPr>
              <a:t>：</a:t>
            </a:r>
            <a:endParaRPr lang="en-US" altLang="zh-CN" b="1" i="1" u="sng"/>
          </a:p>
          <a:p>
            <a:r>
              <a:rPr lang="en-US" altLang="zh-CN"/>
              <a:t>Docker 是一个开源的应用容器引擎，让开发者可以打包他们的应用以及依赖包到一个可移植的容器中,然后发布到任何流行的Linux或Windows操作系统的机器上,也可以实现虚拟化,容器是完全使用沙箱机制,相互之间不会有任何接口。</a:t>
            </a:r>
            <a:endParaRPr lang="en-US" altLang="zh-CN"/>
          </a:p>
          <a:p>
            <a:endParaRPr lang="en-US" altLang="zh-CN"/>
          </a:p>
          <a:p>
            <a:r>
              <a:rPr lang="en-US" altLang="zh-CN" b="1" i="1" u="sng"/>
              <a:t>K8s</a:t>
            </a:r>
            <a:r>
              <a:rPr lang="zh-CN" altLang="en-US" b="1" i="1" u="sng"/>
              <a:t>：</a:t>
            </a:r>
            <a:endParaRPr lang="zh-CN" altLang="en-US" b="1" i="1" u="sng"/>
          </a:p>
          <a:p>
            <a:r>
              <a:rPr lang="zh-CN" altLang="en-US"/>
              <a:t>k8s全称kubernetes，这个名字大家应该都不陌生，k8s是为容器服务而生的一个可移植容器的编排管理工具。k8s问世，提出了一套全新的基于容器技术的分布式架构领先方案，主要包括以下几点：服务发现与调度、负载均衡</a:t>
            </a:r>
            <a:r>
              <a:rPr lang="zh-CN" altLang="en-US">
                <a:sym typeface="+mn-ea"/>
              </a:rPr>
              <a:t>、</a:t>
            </a:r>
            <a:r>
              <a:rPr lang="zh-CN" altLang="en-US"/>
              <a:t>服务自愈</a:t>
            </a:r>
            <a:r>
              <a:rPr lang="zh-CN" altLang="en-US">
                <a:sym typeface="+mn-ea"/>
              </a:rPr>
              <a:t>、</a:t>
            </a:r>
            <a:r>
              <a:rPr lang="zh-CN" altLang="en-US"/>
              <a:t>服务弹性扩容</a:t>
            </a:r>
            <a:r>
              <a:rPr lang="zh-CN" altLang="en-US">
                <a:sym typeface="+mn-ea"/>
              </a:rPr>
              <a:t>、、</a:t>
            </a:r>
            <a:r>
              <a:rPr lang="zh-CN" altLang="en-US"/>
              <a:t>横向扩容</a:t>
            </a:r>
            <a:r>
              <a:rPr lang="zh-CN" altLang="en-US">
                <a:sym typeface="+mn-ea"/>
              </a:rPr>
              <a:t>、</a:t>
            </a:r>
            <a:r>
              <a:rPr lang="zh-CN" altLang="en-US"/>
              <a:t>存储卷挂载。</a:t>
            </a:r>
            <a:endParaRPr lang="zh-CN" altLang="en-US"/>
          </a:p>
          <a:p>
            <a:endParaRPr lang="zh-CN" altLang="en-US"/>
          </a:p>
          <a:p>
            <a:r>
              <a:rPr lang="en-US" altLang="zh-CN" b="1" i="1" u="sng">
                <a:sym typeface="+mn-ea"/>
              </a:rPr>
              <a:t>Docker Swarm</a:t>
            </a:r>
            <a:r>
              <a:rPr lang="zh-CN" altLang="en-US" b="1" i="1" u="sng">
                <a:sym typeface="+mn-ea"/>
              </a:rPr>
              <a:t>：</a:t>
            </a:r>
            <a:endParaRPr lang="zh-CN" altLang="en-US" b="1" i="1" u="sng">
              <a:sym typeface="+mn-ea"/>
            </a:endParaRPr>
          </a:p>
          <a:p>
            <a:r>
              <a:rPr lang="zh-CN" altLang="en-US"/>
              <a:t>Docker Swarm是管理跨节点容器的编排工具，相较于Docker Compose而言，Compose只能编排单节点上的容器，Swarm将一群Docker节点虚拟化为一个主机，使得用户只要在单一主机上操作就能完成对整个容器集群的管理工作。</a:t>
            </a:r>
            <a:endParaRPr lang="zh-CN" altLang="en-US"/>
          </a:p>
          <a:p>
            <a:endParaRPr lang="zh-CN" altLang="en-US"/>
          </a:p>
          <a:p>
            <a:endParaRPr lang="zh-CN" altLang="en-US"/>
          </a:p>
          <a:p>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i="1" u="sng"/>
              <a:t>注册与发现：</a:t>
            </a:r>
            <a:endParaRPr lang="zh-CN" altLang="en-US" b="1" i="1" u="sng"/>
          </a:p>
          <a:p>
            <a:r>
              <a:rPr lang="zh-CN" altLang="en-US"/>
              <a:t>为什么需要注册中心？</a:t>
            </a:r>
            <a:endParaRPr lang="zh-CN" altLang="en-US"/>
          </a:p>
          <a:p>
            <a:r>
              <a:rPr lang="zh-CN" altLang="en-US"/>
              <a:t>我们知道，服务之间相互调用，就需要知道对方的 IP 和端口。在没有注册中心的情况下，每个服务会将其他服务的 IP 和端口写死在自己的配置文件里。这样的话，每次需要新增或移除一个服务实例的时候，相关联的所有服务都需要修改配置。当服务比较少的时候，问题还不大，但随着服务越来越多，服务实例的新增或移除越来越频繁，依然靠人工手动写配置和变更配置，对运维和开发来说简直就是灾难。</a:t>
            </a:r>
            <a:endParaRPr lang="zh-CN" altLang="en-US"/>
          </a:p>
          <a:p>
            <a:r>
              <a:rPr lang="zh-CN" altLang="en-US"/>
              <a:t>每一个服务实例在启动运行的时候，都将自己的信息（包括 IP、端口和唯一的服务名字等）上报给注册中心，注册中心则会将所有服务注册的信息保存到注册表中，这就是服务注册。</a:t>
            </a:r>
            <a:endParaRPr lang="zh-CN" altLang="en-US"/>
          </a:p>
          <a:p>
            <a:r>
              <a:rPr lang="zh-CN" altLang="en-US"/>
              <a:t>有了注册中心之后，那服务 A 需要调用服务 B 时，就不是服务 A 的配置文件里写死服务 B 的 IP 和端口了，服务 A 里配置的是服务 B 的名字，服务 A 会根据服务 B 的名字向注册中心请求服务 B 的实例信息，从而拿到服务 B 的 IP 地址和端口，这就是服务发现。</a:t>
            </a:r>
            <a:endParaRPr lang="zh-CN" altLang="en-US"/>
          </a:p>
          <a:p>
            <a:r>
              <a:rPr lang="zh-CN" altLang="en-US"/>
              <a:t>服务注册与发现，除了可以动态获取 IP，还有一个重要的功能就是可以自动监控管理服务器的存活状态。主要实现方式就是注册中心与每个服务器之间定时发送心跳包，做健康检查。一旦心跳包停止，则可判断为该服务器宕机了，就会标记这个实例的状态为故障，或者干脆剔除掉这台机器。当故障机器被修复后，服务重新启动后，健康检查会检查通过，然后这台机器就会被重新标记为健康。</a:t>
            </a:r>
            <a:endParaRPr lang="zh-CN" altLang="en-US"/>
          </a:p>
          <a:p>
            <a:endParaRPr lang="zh-CN" altLang="en-US"/>
          </a:p>
          <a:p>
            <a:r>
              <a:rPr lang="zh-CN" altLang="en-US" b="1" i="1" u="sng"/>
              <a:t>服务配置：</a:t>
            </a:r>
            <a:endParaRPr lang="zh-CN" altLang="en-US" b="1" i="1" u="sng"/>
          </a:p>
          <a:p>
            <a:r>
              <a:rPr lang="zh-CN" altLang="en-US"/>
              <a:t>每个服务或多或少总有一些配置参数要管理，比如配置服务访问的端口、数据库连接参数、Redis连接参数、日志参数、一些热开关、黑白名单等等。在微服务架构系统中，基本都是用配置中心来统一管理所有服务的配置。和注册中心一样，配置中心也是微服务架构中的一个基础设施。</a:t>
            </a:r>
            <a:endParaRPr lang="zh-CN" altLang="en-US"/>
          </a:p>
          <a:p>
            <a:r>
              <a:rPr lang="zh-CN" altLang="en-US"/>
              <a:t>为什么需要配置中心呢？我们可以看看在没有配置中心的情况下，是如何处理各种配置参数问题的。</a:t>
            </a:r>
            <a:endParaRPr lang="zh-CN" altLang="en-US"/>
          </a:p>
          <a:p>
            <a:r>
              <a:rPr lang="zh-CN" altLang="en-US"/>
              <a:t>没有配置中心的情况下，各个服务各自管理自己的配置参数，有的通过数据库管理配置，有的使用配置文件进行管理。配置文件可能还使用不同格式，有的可能用 properties 文件，有的可能用 yaml 文件，有的可能用 conf 文件，有的则可能用 xml 文件。另外，对配置项的命名规则也可能不一样。缺少统一管理，各自为政，运维人员做维护时就会非常痛苦。而且，如果参数需要修改，也很不灵活，甚至还要重启运行中的服务才能生效。一般一个服务还会部署多个实例，那该服务的配置参数需要修改的时候，所有实例也都要同步修改和重启，如果有一台不小心改错了参数，那还可能引发生产事故。</a:t>
            </a:r>
            <a:endParaRPr lang="zh-CN" altLang="en-US"/>
          </a:p>
          <a:p>
            <a:r>
              <a:rPr lang="zh-CN" altLang="en-US"/>
              <a:t>而且，项目中都会有多个环境：测试环境、UAT 环境、生产环境等。不同环境的配置参数一般是不同的，一般分开不同的配置文件进行隔离。</a:t>
            </a:r>
            <a:endParaRPr lang="zh-CN" altLang="en-US"/>
          </a:p>
          <a:p>
            <a:r>
              <a:rPr lang="zh-CN" altLang="en-US"/>
              <a:t>没有配置中心的情况下，不同环境的配置参数也只能手动维护，这会存在一些问题。一来，生产环境的配置信息暴露了出来，容易产生安全事故；二来，前面提到的手动改参数的弊端容易进一步扩大；第三，如果不小心将测试环境的配置带到了生产环境，也会引发生产事故。</a:t>
            </a:r>
            <a:endParaRPr lang="zh-CN" altLang="en-US"/>
          </a:p>
          <a:p>
            <a:r>
              <a:rPr lang="zh-CN" altLang="en-US"/>
              <a:t>还有一个弊端就是配置修改无法追溯，因为采用了静态配置文件方式，那修改配置之后，不容易形成记录，更无法追溯是谁修改的、什么时间修改的、修改前的内容是什么。既然无法追溯，那么当配置出错时，也就无法回滚配置了。</a:t>
            </a:r>
            <a:endParaRPr lang="zh-CN" altLang="en-US"/>
          </a:p>
          <a:p>
            <a:r>
              <a:rPr lang="zh-CN" altLang="en-US"/>
              <a:t>而使用配置中心，就可以很好地解决以上说的那些问题。使用配置中心，就可以统一管理不同环境、不同集群的配置，且可以追溯对配置的每一次修改。</a:t>
            </a:r>
            <a:endParaRPr lang="zh-CN" altLang="en-US"/>
          </a:p>
          <a:p>
            <a:endParaRPr lang="zh-CN" altLang="en-US"/>
          </a:p>
          <a:p>
            <a:r>
              <a:rPr lang="zh-CN" altLang="en-US" b="1" i="1" u="sng"/>
              <a:t>服务限流：</a:t>
            </a:r>
            <a:endParaRPr lang="zh-CN" altLang="en-US" b="1" i="1" u="sng"/>
          </a:p>
          <a:p>
            <a:r>
              <a:rPr lang="zh-CN" altLang="en-US"/>
              <a:t>我们知道，互联网系统，流量的突然暴涨很常见，有些场景是可以预见的，比如双11、双12活动；而有些场景则是不可预见的，比如一个明星的突然官宣。如果对高流量不做任何保护措施，当请求超过服务器承载极限的时候，系统就会崩溃，导致服务不可用。</a:t>
            </a:r>
            <a:endParaRPr lang="zh-CN" altLang="en-US"/>
          </a:p>
          <a:p>
            <a:r>
              <a:rPr lang="zh-CN" altLang="en-US"/>
              <a:t>那么，在高流量的场景下，如何保证服务集群整体稳定和可用性呢？主要有两个方向，一是通过资源扩容来提升系统整体的容量，缺点就是成本比较高，且考虑到 ROI（投入产出比），也不可能无限扩容。而另一个更经济可行的选择就是限流。</a:t>
            </a:r>
            <a:endParaRPr lang="zh-CN" altLang="en-US"/>
          </a:p>
          <a:p>
            <a:r>
              <a:rPr lang="zh-CN" altLang="en-US"/>
              <a:t>所谓限流，是指当系统资源不足以应对高流量的时候，为了保证有限的资源能够正常服务，按照预设的规则，对系统进行流量限制。预设的规则中，核心指标可能是 QPS、总并发数、并发线程数，甚至是 IP 白名单，根据这些指标预设的值来决定是否对后续的请求进行拦截。</a:t>
            </a:r>
            <a:endParaRPr lang="zh-CN" altLang="en-US"/>
          </a:p>
          <a:p>
            <a:endParaRPr lang="zh-CN" altLang="en-US"/>
          </a:p>
          <a:p>
            <a:r>
              <a:rPr lang="zh-CN" altLang="en-US" b="1" i="1" u="sng"/>
              <a:t>服务熔断：</a:t>
            </a:r>
            <a:endParaRPr lang="zh-CN" altLang="en-US" b="1" i="1" u="sng"/>
          </a:p>
          <a:p>
            <a:r>
              <a:rPr lang="zh-CN" altLang="en-US"/>
              <a:t>服务熔断主要是应对服务雪崩的一种自我保护机制，当下游的目标服务因为某种原因突然变得不可用或响应过慢，上游服务为了保证自己整体服务的可用性，不再继续调用目标服务，直接返回，快速释放资源。如果目标服务情况好转则恢复调用。</a:t>
            </a:r>
            <a:endParaRPr lang="zh-CN" altLang="en-US"/>
          </a:p>
          <a:p>
            <a:endParaRPr lang="zh-CN" altLang="en-US"/>
          </a:p>
          <a:p>
            <a:r>
              <a:rPr lang="zh-CN" altLang="en-US" b="1" i="1" u="sng"/>
              <a:t>服务降级：</a:t>
            </a:r>
            <a:endParaRPr lang="zh-CN" altLang="en-US" b="1" i="1" u="sng"/>
          </a:p>
          <a:p>
            <a:r>
              <a:rPr lang="zh-CN" altLang="en-US"/>
              <a:t>服务降级其实是一个更大的概念，存在多种降级方式，可以根据不同场景选择不同的降级方式，限流和熔断实际上也是应对两种不同场景的降级方式。</a:t>
            </a:r>
            <a:endParaRPr lang="zh-CN" altLang="en-US"/>
          </a:p>
          <a:p>
            <a:r>
              <a:rPr lang="zh-CN" altLang="en-US"/>
              <a:t>从概念上来说，所谓的服务降级，是当服务器压力剧增的情况下，根据当前业务情况及流量对一些服务和页面进行策略性的屏蔽或降低服务质量，以此释放服务器资源以保证核心任务的正常运行。</a:t>
            </a:r>
            <a:endParaRPr lang="zh-CN" altLang="en-US"/>
          </a:p>
          <a:p>
            <a:r>
              <a:rPr lang="zh-CN" altLang="en-US"/>
              <a:t>从使用场景来说，当整个微服务架构整体的负载超出了预设的上限阈值或即将到来的流量预计将会超过预设的阈值时，为了保证重要或基本的服务能正常运行，我们可以将一些不重要或不紧急的服务或任务进行服务的延迟使用或暂停使用。</a:t>
            </a:r>
            <a:endParaRPr lang="zh-CN" altLang="en-US"/>
          </a:p>
          <a:p>
            <a:endParaRPr lang="zh-CN" altLang="en-US"/>
          </a:p>
          <a:p>
            <a:r>
              <a:rPr lang="zh-CN" altLang="en-US" b="1" i="1" u="sng"/>
              <a:t>负载均衡：</a:t>
            </a:r>
            <a:endParaRPr lang="zh-CN" altLang="en-US" b="1" i="1" u="sng"/>
          </a:p>
          <a:p>
            <a:r>
              <a:rPr lang="zh-CN" altLang="en-US"/>
              <a:t>负载均衡也是必须使用的技术，通过它来实现系统的高可用和集群扩容等功能。当然，如果目标服务只有一个实例，那其实就无需添加负载均衡了。</a:t>
            </a:r>
            <a:endParaRPr lang="zh-CN" altLang="en-US"/>
          </a:p>
          <a:p>
            <a:r>
              <a:rPr lang="zh-CN" altLang="en-US"/>
              <a:t>负载均衡主要分两种：服务端负载均衡和客户端负载均衡。我们平时所说的负载均衡通常指的是服务端负载均衡，可通过硬件设备或软件来实现，硬件如 F5、Array 等，其优点就是功能强大、性能强大、稳定性高，但缺点就是价格昂贵且可扩展性差，所以更多还是使用软件，软件主要用 LVS、Nginx等。而系统内部不同服务之间的负载则用客户端负载均衡，SpringCloud Ribbon 就是基于客户端的负载均衡组件。</a:t>
            </a:r>
            <a:endParaRPr lang="zh-CN" altLang="en-US"/>
          </a:p>
          <a:p>
            <a:r>
              <a:rPr lang="zh-CN" altLang="en-US"/>
              <a:t>服务端负载均衡主要应用在系统外部请求和网关层之间，常用的还分为四层负载均衡和七层负载均衡。</a:t>
            </a:r>
            <a:endParaRPr lang="zh-CN" altLang="en-US"/>
          </a:p>
          <a:p>
            <a:r>
              <a:rPr lang="zh-CN" altLang="en-US"/>
              <a:t>客户端负载均衡应用在微服务系统内部，实现上下游服务之间的负载均衡。不同于服务端负载均衡是将下游的服务器列表存储在独立的负载均衡服务器里，客户端负载均衡则是将下游的服务器列表保存在上游服务里，而且下游服务的集群服务器列表是从注册中心获取并存储的，再根据实现的负载均衡算法选定对应的服务器实例进行请求的下发。</a:t>
            </a:r>
            <a:endParaRPr lang="zh-CN" altLang="en-US"/>
          </a:p>
          <a:p>
            <a:endParaRPr lang="zh-CN" altLang="en-US"/>
          </a:p>
          <a:p>
            <a:r>
              <a:rPr lang="zh-CN" altLang="en-US" b="1" i="1" u="sng"/>
              <a:t>链路跟踪：</a:t>
            </a:r>
            <a:endParaRPr lang="zh-CN" altLang="en-US" b="1" i="1" u="sng"/>
          </a:p>
          <a:p>
            <a:r>
              <a:rPr lang="zh-CN" altLang="en-US"/>
              <a:t>微服务架构系统，每个用户请求往往涉及多个服务，且不同服务可能由不同团队开发，可能使用不同编程语言实现，还可能布在了横跨多个数据中心的几千台服务器上。在这种背景下，就需要一些能帮助理解系统行为、分析性能问题的工具，且在发生故障的时候能够快速定位和解决问题，这工具就是分布式追踪系统，也称为 APM（Application Performance Monitor） 系统。</a:t>
            </a:r>
            <a:endParaRPr lang="zh-CN" altLang="en-US"/>
          </a:p>
          <a:p>
            <a:endParaRPr lang="zh-CN" altLang="en-US"/>
          </a:p>
          <a:p>
            <a:r>
              <a:rPr lang="zh-CN" altLang="en-US"/>
              <a:t>作者：梅西爱骑车</a:t>
            </a:r>
            <a:endParaRPr lang="zh-CN" altLang="en-US"/>
          </a:p>
          <a:p>
            <a:r>
              <a:rPr lang="zh-CN" altLang="en-US"/>
              <a:t>链接：https://www.jianshu.com/p/a6d5c7421076</a:t>
            </a:r>
            <a:endParaRPr lang="zh-CN" altLang="en-US"/>
          </a:p>
          <a:p>
            <a:r>
              <a:rPr lang="zh-CN" altLang="en-US"/>
              <a:t>来源：简书</a:t>
            </a:r>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71450" indent="-171450">
              <a:buFont typeface="Arial" panose="020B0604020202020204" pitchFamily="34" charset="0"/>
              <a:buChar char="•"/>
            </a:pPr>
            <a:r>
              <a:rPr lang="en-US" altLang="zh-CN"/>
              <a:t>前端就相当于我们的肉体，后端就相当于我们的灵魂和思想；</a:t>
            </a:r>
            <a:endParaRPr lang="en-US" altLang="zh-CN"/>
          </a:p>
          <a:p>
            <a:pPr marL="171450" indent="-171450">
              <a:buFont typeface="Arial" panose="020B0604020202020204" pitchFamily="34" charset="0"/>
              <a:buChar char="•"/>
            </a:pPr>
            <a:r>
              <a:rPr lang="en-US" altLang="zh-CN"/>
              <a:t>前端是如何操作游戏，后端是具体的游戏规则；</a:t>
            </a:r>
            <a:endParaRPr lang="en-US" altLang="zh-CN"/>
          </a:p>
          <a:p>
            <a:pPr marL="171450" indent="-171450">
              <a:buFont typeface="Arial" panose="020B0604020202020204" pitchFamily="34" charset="0"/>
              <a:buChar char="•"/>
            </a:pPr>
            <a:r>
              <a:rPr lang="en-US" altLang="zh-CN"/>
              <a:t>前端是用户能看到的，后端是用户看不到的；</a:t>
            </a:r>
            <a:endParaRPr lang="en-US" altLang="zh-CN"/>
          </a:p>
          <a:p>
            <a:pPr marL="171450" indent="-171450">
              <a:buFont typeface="Arial" panose="020B0604020202020204" pitchFamily="34" charset="0"/>
              <a:buChar char="•"/>
            </a:pPr>
            <a:r>
              <a:rPr lang="en-US" altLang="zh-CN"/>
              <a:t>前端是跑在浏览器上的，后端是跑在服务器上的；</a:t>
            </a:r>
            <a:endParaRPr lang="en-US" altLang="zh-CN"/>
          </a:p>
          <a:p>
            <a:pPr marL="171450" indent="-171450">
              <a:buFont typeface="Arial" panose="020B0604020202020204" pitchFamily="34" charset="0"/>
              <a:buChar char="•"/>
            </a:pPr>
            <a:r>
              <a:rPr lang="en-US" altLang="zh-CN"/>
              <a:t>前端采集用户的输入，后端处理用户的输入；</a:t>
            </a:r>
            <a:endParaRPr lang="en-US" altLang="zh-CN"/>
          </a:p>
          <a:p>
            <a:pPr marL="171450" indent="-171450">
              <a:buFont typeface="Arial" panose="020B0604020202020204" pitchFamily="34" charset="0"/>
              <a:buChar char="•"/>
            </a:pPr>
            <a:r>
              <a:rPr lang="en-US" altLang="zh-CN"/>
              <a:t>前端开发是写代码给用户看，后端开发是写代码给服务器看。</a:t>
            </a:r>
            <a:endParaRPr lang="en-US" altLang="zh-CN"/>
          </a:p>
          <a:p>
            <a:pPr marL="171450" indent="-171450"/>
            <a:endParaRPr lang="en-US" altLang="zh-CN" b="1" i="1" u="sng"/>
          </a:p>
          <a:p>
            <a:r>
              <a:rPr lang="en-US" altLang="zh-CN" b="1" i="1" u="sng"/>
              <a:t>==============</a:t>
            </a:r>
            <a:r>
              <a:rPr lang="en-US" altLang="zh-CN" b="1" i="1" u="sng">
                <a:sym typeface="+mn-ea"/>
              </a:rPr>
              <a:t>============================================ </a:t>
            </a:r>
            <a:r>
              <a:rPr lang="zh-CN" altLang="en-US" b="1" i="1" u="sng">
                <a:sym typeface="+mn-ea"/>
              </a:rPr>
              <a:t>前端</a:t>
            </a:r>
            <a:r>
              <a:rPr lang="en-US" altLang="zh-CN" b="1" i="1" u="sng">
                <a:sym typeface="+mn-ea"/>
              </a:rPr>
              <a:t> ==============</a:t>
            </a:r>
            <a:r>
              <a:rPr lang="en-US" altLang="zh-CN" b="1" i="1" u="sng">
                <a:sym typeface="+mn-ea"/>
              </a:rPr>
              <a:t>============================================</a:t>
            </a:r>
            <a:endParaRPr lang="zh-CN" altLang="en-US" b="1" i="1" u="sng"/>
          </a:p>
          <a:p>
            <a:endParaRPr lang="zh-CN" altLang="en-US" b="1" i="1" u="sng"/>
          </a:p>
          <a:p>
            <a:r>
              <a:rPr lang="zh-CN" altLang="en-US" b="1" i="1" u="sng"/>
              <a:t>前端技术体系：</a:t>
            </a:r>
            <a:endParaRPr lang="zh-CN" altLang="en-US" b="1" i="1" u="sng"/>
          </a:p>
          <a:p>
            <a:r>
              <a:rPr lang="zh-CN" altLang="en-US"/>
              <a:t>以网站为例，前端的载体就是浏览器Chrome, Fire</a:t>
            </a:r>
            <a:r>
              <a:rPr lang="en-US" altLang="zh-CN"/>
              <a:t>f</a:t>
            </a:r>
            <a:r>
              <a:rPr lang="zh-CN" altLang="en-US"/>
              <a:t>ox等，所以前端技术自始至终都是围绕浏览器的几个基础技术进行发展：</a:t>
            </a:r>
            <a:endParaRPr lang="zh-CN" altLang="en-US"/>
          </a:p>
          <a:p>
            <a:pPr marL="171450" indent="-171450">
              <a:buFont typeface="Arial" panose="020B0604020202020204" pitchFamily="34" charset="0"/>
              <a:buChar char="•"/>
            </a:pPr>
            <a:r>
              <a:rPr lang="zh-CN" altLang="en-US"/>
              <a:t>HTML</a:t>
            </a:r>
            <a:endParaRPr lang="zh-CN" altLang="en-US"/>
          </a:p>
          <a:p>
            <a:pPr marL="171450" indent="-171450">
              <a:buFont typeface="Arial" panose="020B0604020202020204" pitchFamily="34" charset="0"/>
              <a:buChar char="•"/>
            </a:pPr>
            <a:r>
              <a:rPr lang="zh-CN" altLang="en-US"/>
              <a:t>CSS</a:t>
            </a:r>
            <a:endParaRPr lang="zh-CN" altLang="en-US"/>
          </a:p>
          <a:p>
            <a:pPr marL="171450" indent="-171450">
              <a:buFont typeface="Arial" panose="020B0604020202020204" pitchFamily="34" charset="0"/>
              <a:buChar char="•"/>
            </a:pPr>
            <a:r>
              <a:rPr lang="zh-CN" altLang="en-US"/>
              <a:t>JavaScript/ES</a:t>
            </a:r>
            <a:r>
              <a:rPr lang="en-US" altLang="zh-CN"/>
              <a:t>6</a:t>
            </a:r>
            <a:endParaRPr lang="zh-CN" altLang="en-US"/>
          </a:p>
          <a:p>
            <a:pPr marL="171450" indent="-171450"/>
            <a:endParaRPr lang="zh-CN" altLang="en-US"/>
          </a:p>
          <a:p>
            <a:r>
              <a:rPr lang="zh-CN" altLang="en-US" b="1" i="1" u="sng"/>
              <a:t>UI 框架：</a:t>
            </a:r>
            <a:endParaRPr lang="zh-CN" altLang="en-US" b="1" i="1" u="sng"/>
          </a:p>
          <a:p>
            <a:r>
              <a:rPr lang="zh-CN" altLang="en-US"/>
              <a:t>UI 框架偏重于 UI 显示的效果，其包含设计理念，所以基于同一种 UI 框架的网站其视觉效果看起来非常类似。</a:t>
            </a:r>
            <a:endParaRPr lang="zh-CN" altLang="en-US"/>
          </a:p>
          <a:p>
            <a:pPr marL="171450" indent="-171450">
              <a:buFont typeface="Arial" panose="020B0604020202020204" pitchFamily="34" charset="0"/>
              <a:buChar char="•"/>
            </a:pPr>
            <a:r>
              <a:rPr lang="zh-CN" altLang="en-US"/>
              <a:t>Ant Design</a:t>
            </a:r>
            <a:endParaRPr lang="zh-CN" altLang="en-US"/>
          </a:p>
          <a:p>
            <a:pPr marL="171450" indent="-171450">
              <a:buFont typeface="Arial" panose="020B0604020202020204" pitchFamily="34" charset="0"/>
              <a:buChar char="•"/>
            </a:pPr>
            <a:r>
              <a:rPr lang="zh-CN" altLang="en-US"/>
              <a:t>Element</a:t>
            </a:r>
            <a:r>
              <a:rPr lang="en-US" altLang="zh-CN"/>
              <a:t>UI</a:t>
            </a:r>
            <a:endParaRPr lang="zh-CN" altLang="en-US"/>
          </a:p>
          <a:p>
            <a:pPr marL="171450" indent="-171450">
              <a:buFont typeface="Arial" panose="020B0604020202020204" pitchFamily="34" charset="0"/>
              <a:buChar char="•"/>
            </a:pPr>
            <a:endParaRPr lang="zh-CN" altLang="en-US"/>
          </a:p>
          <a:p>
            <a:pPr indent="0">
              <a:buFont typeface="Arial" panose="020B0604020202020204" pitchFamily="34" charset="0"/>
              <a:buNone/>
            </a:pPr>
            <a:r>
              <a:rPr lang="zh-CN" altLang="en-US" b="1" i="1" u="sng"/>
              <a:t>JS 框架（交互编程）：</a:t>
            </a:r>
            <a:endParaRPr lang="zh-CN" altLang="en-US" b="1" i="1" u="sng"/>
          </a:p>
          <a:p>
            <a:pPr indent="0">
              <a:buFont typeface="Arial" panose="020B0604020202020204" pitchFamily="34" charset="0"/>
              <a:buNone/>
            </a:pPr>
            <a:r>
              <a:rPr lang="zh-CN" altLang="en-US"/>
              <a:t>不同于 UI 框架，交互编程偏重于用户互动后的数据展示（采集）。也就是说，当你的前端页面需要根据用户的选择展示不同类型的数据的时候，就需要进行交互式编程。</a:t>
            </a:r>
            <a:endParaRPr lang="zh-CN" altLang="en-US"/>
          </a:p>
          <a:p>
            <a:pPr indent="0">
              <a:buFont typeface="Arial" panose="020B0604020202020204" pitchFamily="34" charset="0"/>
              <a:buNone/>
            </a:pPr>
            <a:r>
              <a:rPr lang="zh-CN" altLang="en-US"/>
              <a:t>早期，开发者主要采用原生的 JavaScript 来实现这种交互，随着技术的演进，就诞生了专门用于交互编程的 JS 软件包框架，解决一些通用的问题，开发者能够基于这种 JS 软件包更方便的开发前端交互。</a:t>
            </a:r>
            <a:endParaRPr lang="zh-CN" altLang="en-US"/>
          </a:p>
          <a:p>
            <a:r>
              <a:rPr lang="zh-CN" altLang="en-US"/>
              <a:t>主流的前端</a:t>
            </a:r>
            <a:r>
              <a:rPr lang="en-US" altLang="zh-CN"/>
              <a:t>JS</a:t>
            </a:r>
            <a:r>
              <a:rPr lang="zh-CN" altLang="en-US"/>
              <a:t>框架有：</a:t>
            </a:r>
            <a:endParaRPr lang="zh-CN" altLang="en-US"/>
          </a:p>
          <a:p>
            <a:pPr marL="171450" indent="-171450">
              <a:buFont typeface="Arial" panose="020B0604020202020204" pitchFamily="34" charset="0"/>
              <a:buChar char="•"/>
            </a:pPr>
            <a:r>
              <a:rPr lang="zh-CN" altLang="en-US"/>
              <a:t>Vue</a:t>
            </a:r>
            <a:endParaRPr lang="zh-CN" altLang="en-US"/>
          </a:p>
          <a:p>
            <a:pPr marL="171450" indent="-171450">
              <a:buFont typeface="Arial" panose="020B0604020202020204" pitchFamily="34" charset="0"/>
              <a:buChar char="•"/>
            </a:pPr>
            <a:r>
              <a:rPr lang="zh-CN" altLang="en-US"/>
              <a:t>Angula</a:t>
            </a:r>
            <a:r>
              <a:rPr lang="en-US" altLang="zh-CN"/>
              <a:t>r</a:t>
            </a:r>
            <a:endParaRPr lang="zh-CN" altLang="en-US"/>
          </a:p>
          <a:p>
            <a:pPr marL="171450" indent="-171450">
              <a:buFont typeface="Arial" panose="020B0604020202020204" pitchFamily="34" charset="0"/>
              <a:buChar char="•"/>
            </a:pPr>
            <a:r>
              <a:rPr lang="zh-CN" altLang="en-US"/>
              <a:t>React</a:t>
            </a:r>
            <a:endParaRPr lang="zh-CN" altLang="en-US"/>
          </a:p>
          <a:p>
            <a:pPr marL="171450" indent="-171450">
              <a:buFont typeface="Arial" panose="020B0604020202020204" pitchFamily="34" charset="0"/>
              <a:buChar char="•"/>
            </a:pPr>
            <a:r>
              <a:rPr lang="en-US" altLang="zh-CN"/>
              <a:t>uniapp</a:t>
            </a:r>
            <a:endParaRPr lang="zh-CN" altLang="en-US"/>
          </a:p>
          <a:p>
            <a:pPr marL="171450" indent="-171450">
              <a:buFont typeface="Arial" panose="020B0604020202020204" pitchFamily="34" charset="0"/>
              <a:buChar char="•"/>
            </a:pPr>
            <a:r>
              <a:rPr lang="zh-CN" altLang="en-US"/>
              <a:t>jQuery</a:t>
            </a:r>
            <a:endParaRPr lang="zh-CN" altLang="en-US"/>
          </a:p>
          <a:p>
            <a:pPr marL="171450" indent="-171450"/>
            <a:endParaRPr lang="zh-CN" altLang="en-US"/>
          </a:p>
          <a:p>
            <a:r>
              <a:rPr lang="zh-CN" altLang="en-US" b="1" i="1" u="sng"/>
              <a:t>混合框架：</a:t>
            </a:r>
            <a:endParaRPr lang="zh-CN" altLang="en-US" b="1" i="1" u="sng"/>
          </a:p>
          <a:p>
            <a:r>
              <a:rPr lang="zh-CN" altLang="en-US"/>
              <a:t>实际开发网站中，单单使用某一种框架并不能满足业务。</a:t>
            </a:r>
            <a:endParaRPr lang="zh-CN" altLang="en-US"/>
          </a:p>
          <a:p>
            <a:r>
              <a:rPr lang="zh-CN" altLang="en-US"/>
              <a:t>比如 Vue.js 虽然能够很好的处理数据交互，但它自身却无法构造优美的界面。由于开源世界总有一些默默无闻的顶尖级程序员创造伟大的作品，所以基于主流的 UI 和 JS 框架，产生了繁荣的生态，框架相互组合，并引入了更多的工具，又组合成新的框架。</a:t>
            </a:r>
            <a:endParaRPr lang="zh-CN" altLang="en-US"/>
          </a:p>
          <a:p>
            <a:pPr marL="171450" indent="-171450">
              <a:buFont typeface="Arial" panose="020B0604020202020204" pitchFamily="34" charset="0"/>
              <a:buChar char="•"/>
            </a:pPr>
            <a:r>
              <a:rPr lang="zh-CN" altLang="en-US"/>
              <a:t>Vue + Ant Design</a:t>
            </a:r>
            <a:endParaRPr lang="zh-CN" altLang="en-US"/>
          </a:p>
          <a:p>
            <a:pPr marL="171450" indent="-171450">
              <a:buFont typeface="Arial" panose="020B0604020202020204" pitchFamily="34" charset="0"/>
              <a:buChar char="•"/>
            </a:pPr>
            <a:r>
              <a:rPr lang="zh-CN" altLang="en-US">
                <a:sym typeface="+mn-ea"/>
              </a:rPr>
              <a:t>Vue + Element</a:t>
            </a:r>
            <a:r>
              <a:rPr lang="en-US" altLang="zh-CN">
                <a:sym typeface="+mn-ea"/>
              </a:rPr>
              <a:t>UI</a:t>
            </a:r>
            <a:endParaRPr lang="zh-CN" altLang="en-US"/>
          </a:p>
          <a:p>
            <a:pPr marL="171450" indent="-171450">
              <a:buFont typeface="Arial" panose="020B0604020202020204" pitchFamily="34" charset="0"/>
              <a:buChar char="•"/>
            </a:pPr>
            <a:r>
              <a:rPr lang="zh-CN" altLang="en-US">
                <a:sym typeface="+mn-ea"/>
              </a:rPr>
              <a:t>Angula</a:t>
            </a:r>
            <a:r>
              <a:rPr lang="en-US" altLang="zh-CN">
                <a:sym typeface="+mn-ea"/>
              </a:rPr>
              <a:t>r</a:t>
            </a:r>
            <a:r>
              <a:rPr lang="zh-CN" altLang="en-US">
                <a:sym typeface="+mn-ea"/>
              </a:rPr>
              <a:t> + Ant Design</a:t>
            </a:r>
            <a:endParaRPr lang="zh-CN" altLang="en-US">
              <a:sym typeface="+mn-ea"/>
            </a:endParaRPr>
          </a:p>
          <a:p>
            <a:pPr marL="171450" indent="-171450">
              <a:buFont typeface="Arial" panose="020B0604020202020204" pitchFamily="34" charset="0"/>
              <a:buChar char="•"/>
            </a:pPr>
            <a:endParaRPr lang="zh-CN" altLang="en-US">
              <a:sym typeface="+mn-ea"/>
            </a:endParaRPr>
          </a:p>
          <a:p>
            <a:pPr indent="0">
              <a:buFont typeface="Arial" panose="020B0604020202020204" pitchFamily="34" charset="0"/>
              <a:buNone/>
            </a:pPr>
            <a:r>
              <a:rPr lang="zh-CN" altLang="en-US" b="1" i="1" u="sng">
                <a:sym typeface="+mn-ea"/>
              </a:rPr>
              <a:t>辅助技术：</a:t>
            </a:r>
            <a:endParaRPr lang="zh-CN" altLang="en-US" b="1" i="1" u="sng">
              <a:sym typeface="+mn-ea"/>
            </a:endParaRPr>
          </a:p>
          <a:p>
            <a:pPr indent="0">
              <a:buFont typeface="Arial" panose="020B0604020202020204" pitchFamily="34" charset="0"/>
              <a:buNone/>
            </a:pPr>
            <a:r>
              <a:rPr lang="zh-CN" altLang="en-US">
                <a:sym typeface="+mn-ea"/>
              </a:rPr>
              <a:t>还有一些很重要的技术，它们没有上升到框架的层面，也不是技术的核心，但是它们是前端应用不可或缺的重要组成部分，包括：</a:t>
            </a:r>
            <a:endParaRPr lang="zh-CN" altLang="en-US">
              <a:sym typeface="+mn-ea"/>
            </a:endParaRPr>
          </a:p>
          <a:p>
            <a:pPr marL="171450" indent="-171450">
              <a:buFont typeface="Arial" panose="020B0604020202020204" pitchFamily="34" charset="0"/>
              <a:buChar char="•"/>
            </a:pPr>
            <a:r>
              <a:rPr lang="zh-CN" altLang="en-US">
                <a:sym typeface="+mn-ea"/>
              </a:rPr>
              <a:t>Node 前端引擎，Node 即 Node.js。浏览器是包含 JavaScript 程序的解释器的，所以它能够处理 JS 代码。Node 区别于以上任何框架，它应该称之为 JavaScript 程序的解释器（类似虚拟机），所以它主要用于不方便调用浏览器的场景下处理 JS 代码。主要是用来调试和构建。</a:t>
            </a:r>
            <a:endParaRPr lang="zh-CN" altLang="en-US">
              <a:sym typeface="+mn-ea"/>
            </a:endParaRPr>
          </a:p>
          <a:p>
            <a:pPr marL="171450" indent="-171450">
              <a:buFont typeface="Arial" panose="020B0604020202020204" pitchFamily="34" charset="0"/>
              <a:buChar char="•"/>
            </a:pPr>
            <a:r>
              <a:rPr lang="zh-CN" altLang="en-US">
                <a:sym typeface="+mn-ea"/>
              </a:rPr>
              <a:t>NPM 前端软件包的安装管理器。</a:t>
            </a:r>
            <a:endParaRPr lang="zh-CN" altLang="en-US">
              <a:sym typeface="+mn-ea"/>
            </a:endParaRPr>
          </a:p>
          <a:p>
            <a:pPr marL="171450" indent="-171450">
              <a:buFont typeface="Arial" panose="020B0604020202020204" pitchFamily="34" charset="0"/>
              <a:buChar char="•"/>
            </a:pPr>
            <a:r>
              <a:rPr lang="en-US" altLang="zh-CN">
                <a:sym typeface="+mn-ea"/>
              </a:rPr>
              <a:t>NVM Node</a:t>
            </a:r>
            <a:r>
              <a:rPr lang="zh-CN" altLang="en-US">
                <a:sym typeface="+mn-ea"/>
              </a:rPr>
              <a:t>版本管理工具。</a:t>
            </a:r>
            <a:endParaRPr lang="zh-CN" altLang="en-US">
              <a:sym typeface="+mn-ea"/>
            </a:endParaRPr>
          </a:p>
          <a:p>
            <a:pPr marL="171450" indent="-171450">
              <a:buFont typeface="Arial" panose="020B0604020202020204" pitchFamily="34" charset="0"/>
              <a:buChar char="•"/>
            </a:pPr>
            <a:r>
              <a:rPr lang="zh-CN" altLang="en-US">
                <a:sym typeface="+mn-ea"/>
              </a:rPr>
              <a:t>Webpack 前端打包工具。</a:t>
            </a:r>
            <a:endParaRPr lang="zh-CN" altLang="en-US">
              <a:sym typeface="+mn-ea"/>
            </a:endParaRPr>
          </a:p>
          <a:p>
            <a:pPr marL="171450" indent="-171450">
              <a:buFont typeface="Arial" panose="020B0604020202020204" pitchFamily="34" charset="0"/>
              <a:buChar char="•"/>
            </a:pPr>
            <a:r>
              <a:rPr lang="zh-CN" altLang="en-US">
                <a:sym typeface="+mn-ea"/>
              </a:rPr>
              <a:t>Babel 主要用于将 ECMAScript 2015+ 版本的代码转换为向后兼容的 JavaScript 语法。</a:t>
            </a:r>
            <a:endParaRPr lang="zh-CN" altLang="en-US">
              <a:sym typeface="+mn-ea"/>
            </a:endParaRPr>
          </a:p>
          <a:p>
            <a:pPr marL="171450" indent="-171450">
              <a:buFont typeface="Arial" panose="020B0604020202020204" pitchFamily="34" charset="0"/>
              <a:buChar char="•"/>
            </a:pPr>
            <a:endParaRPr lang="zh-CN" altLang="en-US">
              <a:sym typeface="+mn-ea"/>
            </a:endParaRPr>
          </a:p>
          <a:p>
            <a:pPr indent="0">
              <a:buFont typeface="Arial" panose="020B0604020202020204" pitchFamily="34" charset="0"/>
              <a:buNone/>
            </a:pPr>
            <a:r>
              <a:rPr lang="en-US" altLang="zh-CN" b="1" i="1" u="sng">
                <a:sym typeface="+mn-ea"/>
              </a:rPr>
              <a:t>HTTP</a:t>
            </a:r>
            <a:r>
              <a:rPr lang="zh-CN" altLang="en-US" b="1" i="1" u="sng">
                <a:sym typeface="+mn-ea"/>
              </a:rPr>
              <a:t>协议：</a:t>
            </a:r>
            <a:endParaRPr lang="zh-CN" altLang="en-US" b="1" i="1" u="sng">
              <a:sym typeface="+mn-ea"/>
            </a:endParaRPr>
          </a:p>
          <a:p>
            <a:pPr indent="0">
              <a:buFont typeface="Arial" panose="020B0604020202020204" pitchFamily="34" charset="0"/>
              <a:buNone/>
            </a:pPr>
            <a:r>
              <a:rPr lang="zh-CN" altLang="en-US">
                <a:sym typeface="+mn-ea"/>
              </a:rPr>
              <a:t>HTTP协议（HyperText Transfer Protocol，超文本传输协议）是因特网上应用最广泛的一种网络传输协议，所有的WWW（万维网）文件都必须遵守这个标准。网站、手机上的H5、甚至后台服务器端很多的接口，都是采用HTTP协议实现。</a:t>
            </a:r>
            <a:endParaRPr lang="zh-CN" altLang="en-US">
              <a:sym typeface="+mn-ea"/>
            </a:endParaRPr>
          </a:p>
          <a:p>
            <a:pPr indent="0">
              <a:buFont typeface="Arial" panose="020B0604020202020204" pitchFamily="34" charset="0"/>
              <a:buNone/>
            </a:pPr>
            <a:r>
              <a:rPr lang="en-US" altLang="zh-CN">
                <a:sym typeface="+mn-ea"/>
              </a:rPr>
              <a:t>HTTP</a:t>
            </a:r>
            <a:r>
              <a:rPr lang="zh-CN" altLang="en-US">
                <a:sym typeface="+mn-ea"/>
              </a:rPr>
              <a:t>有一下</a:t>
            </a:r>
            <a:r>
              <a:rPr lang="en-US" altLang="zh-CN">
                <a:sym typeface="+mn-ea"/>
              </a:rPr>
              <a:t>8</a:t>
            </a:r>
            <a:r>
              <a:rPr lang="zh-CN" altLang="en-US">
                <a:sym typeface="+mn-ea"/>
              </a:rPr>
              <a:t>种方法：主要（</a:t>
            </a:r>
            <a:r>
              <a:rPr lang="en-US" altLang="zh-CN">
                <a:sym typeface="+mn-ea"/>
              </a:rPr>
              <a:t>get</a:t>
            </a:r>
            <a:r>
              <a:rPr lang="zh-CN" altLang="en-US">
                <a:sym typeface="+mn-ea"/>
              </a:rPr>
              <a:t>，</a:t>
            </a:r>
            <a:r>
              <a:rPr lang="en-US" altLang="zh-CN">
                <a:sym typeface="+mn-ea"/>
              </a:rPr>
              <a:t>post</a:t>
            </a:r>
            <a:r>
              <a:rPr lang="zh-CN" altLang="en-US">
                <a:sym typeface="+mn-ea"/>
              </a:rPr>
              <a:t>），次要（</a:t>
            </a:r>
            <a:r>
              <a:rPr lang="en-US" altLang="zh-CN">
                <a:sym typeface="+mn-ea"/>
              </a:rPr>
              <a:t>head</a:t>
            </a:r>
            <a:r>
              <a:rPr lang="zh-CN" altLang="en-US">
                <a:sym typeface="+mn-ea"/>
              </a:rPr>
              <a:t>，</a:t>
            </a:r>
            <a:r>
              <a:rPr lang="en-US" altLang="zh-CN">
                <a:sym typeface="+mn-ea"/>
              </a:rPr>
              <a:t>put</a:t>
            </a:r>
            <a:r>
              <a:rPr lang="zh-CN" altLang="en-US">
                <a:sym typeface="+mn-ea"/>
              </a:rPr>
              <a:t>，</a:t>
            </a:r>
            <a:r>
              <a:rPr lang="en-US" altLang="zh-CN">
                <a:sym typeface="+mn-ea"/>
              </a:rPr>
              <a:t>delete</a:t>
            </a:r>
            <a:r>
              <a:rPr lang="zh-CN" altLang="en-US">
                <a:sym typeface="+mn-ea"/>
              </a:rPr>
              <a:t>，</a:t>
            </a:r>
            <a:r>
              <a:rPr lang="en-US" altLang="zh-CN">
                <a:sym typeface="+mn-ea"/>
              </a:rPr>
              <a:t>options</a:t>
            </a:r>
            <a:r>
              <a:rPr lang="zh-CN" altLang="en-US">
                <a:sym typeface="+mn-ea"/>
              </a:rPr>
              <a:t>，</a:t>
            </a:r>
            <a:r>
              <a:rPr lang="en-US" altLang="zh-CN">
                <a:sym typeface="+mn-ea"/>
              </a:rPr>
              <a:t>connect</a:t>
            </a:r>
            <a:r>
              <a:rPr lang="zh-CN" altLang="en-US">
                <a:sym typeface="+mn-ea"/>
              </a:rPr>
              <a:t>，</a:t>
            </a:r>
            <a:r>
              <a:rPr lang="en-US" altLang="zh-CN">
                <a:sym typeface="+mn-ea"/>
              </a:rPr>
              <a:t>trach</a:t>
            </a:r>
            <a:r>
              <a:rPr lang="zh-CN" altLang="en-US">
                <a:sym typeface="+mn-ea"/>
              </a:rPr>
              <a:t>）</a:t>
            </a:r>
            <a:endParaRPr lang="zh-CN" altLang="en-US">
              <a:sym typeface="+mn-ea"/>
            </a:endParaRPr>
          </a:p>
          <a:p>
            <a:pPr indent="0">
              <a:buFont typeface="Arial" panose="020B0604020202020204" pitchFamily="34" charset="0"/>
              <a:buNone/>
            </a:pPr>
            <a:r>
              <a:rPr lang="zh-CN" altLang="en-US">
                <a:sym typeface="+mn-ea"/>
              </a:rPr>
              <a:t>https://blog.csdn.net/weixin_49592687/article/details/124482830</a:t>
            </a:r>
            <a:endParaRPr lang="zh-CN" altLang="en-US">
              <a:sym typeface="+mn-ea"/>
            </a:endParaRPr>
          </a:p>
          <a:p>
            <a:pPr indent="0">
              <a:buFont typeface="Arial" panose="020B0604020202020204" pitchFamily="34" charset="0"/>
              <a:buNone/>
            </a:pPr>
            <a:endParaRPr lang="zh-CN" altLang="en-US">
              <a:sym typeface="+mn-ea"/>
            </a:endParaRPr>
          </a:p>
          <a:p>
            <a:pPr indent="0">
              <a:buFont typeface="Arial" panose="020B0604020202020204" pitchFamily="34" charset="0"/>
              <a:buNone/>
            </a:pPr>
            <a:r>
              <a:rPr lang="en-US" altLang="zh-CN" b="1" i="1" u="sng">
                <a:sym typeface="+mn-ea"/>
              </a:rPr>
              <a:t>session</a:t>
            </a:r>
            <a:r>
              <a:rPr lang="zh-CN" altLang="en-US" b="1" i="1" u="sng">
                <a:sym typeface="+mn-ea"/>
              </a:rPr>
              <a:t>：</a:t>
            </a:r>
            <a:endParaRPr lang="zh-CN" altLang="en-US" b="1" i="1" u="sng">
              <a:sym typeface="+mn-ea"/>
            </a:endParaRPr>
          </a:p>
          <a:p>
            <a:pPr indent="0">
              <a:buFont typeface="Arial" panose="020B0604020202020204" pitchFamily="34" charset="0"/>
              <a:buNone/>
            </a:pPr>
            <a:r>
              <a:rPr lang="zh-CN" altLang="en-US">
                <a:sym typeface="+mn-ea"/>
              </a:rPr>
              <a:t>在计算机中，尤其是在网络应用中，称为“会话控制”。Session对象存储特定用户会话所需的属性及配置信息。这样，当用户在应用程序的Web页之间跳转时，存储在Session对象中的变量将不会丢失，而是在整个用户会话中一直存在下去。当用户请求来自应用程序的 Web页时，如果该用户还没有会话，则Web服务器将自动创建一个 Session对象。当会话过期或被放弃后，服务器将终止该会话。Session 对象最常见的一个用法就是存储用户的首选项。</a:t>
            </a:r>
            <a:endParaRPr lang="zh-CN" altLang="en-US">
              <a:sym typeface="+mn-ea"/>
            </a:endParaRPr>
          </a:p>
          <a:p>
            <a:pPr indent="0">
              <a:buFont typeface="Arial" panose="020B0604020202020204" pitchFamily="34" charset="0"/>
              <a:buNone/>
            </a:pPr>
            <a:endParaRPr lang="zh-CN" altLang="en-US">
              <a:sym typeface="+mn-ea"/>
            </a:endParaRPr>
          </a:p>
          <a:p>
            <a:pPr indent="0">
              <a:buFont typeface="Arial" panose="020B0604020202020204" pitchFamily="34" charset="0"/>
              <a:buNone/>
            </a:pPr>
            <a:r>
              <a:rPr lang="en-US" altLang="zh-CN" b="1" i="1" u="sng">
                <a:sym typeface="+mn-ea"/>
              </a:rPr>
              <a:t>cookie</a:t>
            </a:r>
            <a:r>
              <a:rPr lang="zh-CN" altLang="en-US" b="1" i="1" u="sng">
                <a:sym typeface="+mn-ea"/>
              </a:rPr>
              <a:t>：</a:t>
            </a:r>
            <a:endParaRPr lang="zh-CN" altLang="en-US" b="1" i="1" u="sng">
              <a:sym typeface="+mn-ea"/>
            </a:endParaRPr>
          </a:p>
          <a:p>
            <a:pPr indent="0">
              <a:buFont typeface="Arial" panose="020B0604020202020204" pitchFamily="34" charset="0"/>
              <a:buNone/>
            </a:pPr>
            <a:r>
              <a:rPr lang="zh-CN" altLang="en-US">
                <a:sym typeface="+mn-ea"/>
              </a:rPr>
              <a:t>是某些网站为了辨别用户身份，进行Session跟踪而储存在用户本地终端上的数据（通常经过加密），由用户客户端计算机暂时或永久保存的信息。</a:t>
            </a:r>
            <a:endParaRPr lang="zh-CN" altLang="en-US">
              <a:sym typeface="+mn-ea"/>
            </a:endParaRPr>
          </a:p>
          <a:p>
            <a:pPr indent="0">
              <a:buFont typeface="Arial" panose="020B0604020202020204" pitchFamily="34" charset="0"/>
              <a:buNone/>
            </a:pPr>
            <a:r>
              <a:rPr lang="zh-CN" altLang="en-US">
                <a:sym typeface="+mn-ea"/>
              </a:rPr>
              <a:t>举例来说，一个 Web 站点可能会为每一个访问者产生一个唯一的ID，然后以 Cookie 文件的形式保存在每个用户的机器上。如果使用浏览器访问 Web，会看到所有保存在硬盘上的 Cookie。在这个文件夹里每一个文件都是一个由“键/值”对组成的文本文件，另外还有一个文件保存有所有对应的 Web 站点的信息。在这里的每个Cookie文件都是一个简单而又普通的文本文件。透过文件名，就可以看到是哪个Web站点在机器上放置了Cookie（当然站点信息在文件里也有保存）。</a:t>
            </a:r>
            <a:endParaRPr lang="zh-CN" altLang="en-US">
              <a:sym typeface="+mn-ea"/>
            </a:endParaRPr>
          </a:p>
          <a:p>
            <a:pPr indent="0">
              <a:buFont typeface="Arial" panose="020B0604020202020204" pitchFamily="34" charset="0"/>
              <a:buNone/>
            </a:pPr>
            <a:endParaRPr lang="zh-CN" altLang="en-US">
              <a:sym typeface="+mn-ea"/>
            </a:endParaRPr>
          </a:p>
          <a:p>
            <a:pPr indent="0">
              <a:buFont typeface="Arial" panose="020B0604020202020204" pitchFamily="34" charset="0"/>
              <a:buNone/>
            </a:pPr>
            <a:r>
              <a:rPr lang="zh-CN" altLang="en-US" b="1" i="1" u="sng">
                <a:sym typeface="+mn-ea"/>
              </a:rPr>
              <a:t>开发工具：</a:t>
            </a:r>
            <a:endParaRPr lang="zh-CN" altLang="en-US" b="1" i="1" u="sng">
              <a:sym typeface="+mn-ea"/>
            </a:endParaRPr>
          </a:p>
          <a:p>
            <a:pPr marL="171450" indent="-171450">
              <a:buFont typeface="Arial" panose="020B0604020202020204" pitchFamily="34" charset="0"/>
              <a:buChar char="•"/>
            </a:pPr>
            <a:r>
              <a:rPr lang="en-US" altLang="zh-CN">
                <a:sym typeface="+mn-ea"/>
              </a:rPr>
              <a:t>VSCode</a:t>
            </a:r>
            <a:endParaRPr lang="en-US" altLang="zh-CN">
              <a:sym typeface="+mn-ea"/>
            </a:endParaRPr>
          </a:p>
          <a:p>
            <a:pPr marL="171450" indent="-171450">
              <a:buFont typeface="Arial" panose="020B0604020202020204" pitchFamily="34" charset="0"/>
              <a:buChar char="•"/>
            </a:pPr>
            <a:r>
              <a:rPr lang="en-US" altLang="zh-CN">
                <a:sym typeface="+mn-ea"/>
              </a:rPr>
              <a:t>WebStorm</a:t>
            </a:r>
            <a:endParaRPr lang="zh-CN" altLang="en-US">
              <a:sym typeface="+mn-ea"/>
            </a:endParaRPr>
          </a:p>
          <a:p>
            <a:pPr marL="171450" indent="-171450">
              <a:buFont typeface="Arial" panose="020B0604020202020204" pitchFamily="34" charset="0"/>
              <a:buNone/>
            </a:pPr>
            <a:endParaRPr lang="zh-CN" altLang="en-US"/>
          </a:p>
          <a:p>
            <a:pPr indent="0">
              <a:buFont typeface="Arial" panose="020B0604020202020204" pitchFamily="34" charset="0"/>
              <a:buNone/>
            </a:pPr>
            <a:r>
              <a:rPr lang="zh-CN" altLang="en-US"/>
              <a:t>参考链接：https://www.jianshu.com/p/b53026f86036</a:t>
            </a:r>
            <a:endParaRPr lang="zh-CN" altLang="en-US"/>
          </a:p>
          <a:p>
            <a:pPr indent="0">
              <a:buFont typeface="Arial" panose="020B0604020202020204" pitchFamily="34" charset="0"/>
              <a:buNone/>
            </a:pPr>
            <a:endParaRPr lang="zh-CN" altLang="en-US"/>
          </a:p>
          <a:p>
            <a:pPr indent="0">
              <a:buFont typeface="Arial" panose="020B0604020202020204" pitchFamily="34" charset="0"/>
              <a:buNone/>
            </a:pPr>
            <a:r>
              <a:rPr lang="en-US" altLang="zh-CN" b="1" i="1" u="sng">
                <a:sym typeface="+mn-ea"/>
              </a:rPr>
              <a:t>==============</a:t>
            </a:r>
            <a:r>
              <a:rPr lang="en-US" altLang="zh-CN" b="1" i="1" u="sng">
                <a:sym typeface="+mn-ea"/>
              </a:rPr>
              <a:t>============================================ </a:t>
            </a:r>
            <a:r>
              <a:rPr lang="zh-CN" altLang="en-US" b="1" i="1" u="sng">
                <a:sym typeface="+mn-ea"/>
              </a:rPr>
              <a:t>后端</a:t>
            </a:r>
            <a:r>
              <a:rPr lang="en-US" altLang="zh-CN" b="1" i="1" u="sng">
                <a:sym typeface="+mn-ea"/>
              </a:rPr>
              <a:t> ==========================================================</a:t>
            </a:r>
            <a:endParaRPr lang="en-US" altLang="zh-CN" b="1" i="1" u="sng">
              <a:sym typeface="+mn-ea"/>
            </a:endParaRPr>
          </a:p>
          <a:p>
            <a:pPr indent="0">
              <a:buFont typeface="Arial" panose="020B0604020202020204" pitchFamily="34" charset="0"/>
              <a:buNone/>
            </a:pPr>
            <a:endParaRPr lang="zh-CN" altLang="en-US"/>
          </a:p>
          <a:p>
            <a:pPr indent="0">
              <a:buFont typeface="Arial" panose="020B0604020202020204" pitchFamily="34" charset="0"/>
              <a:buNone/>
            </a:pPr>
            <a:r>
              <a:rPr lang="zh-CN" altLang="en-US" b="1" i="1" u="sng"/>
              <a:t>具体职责：</a:t>
            </a:r>
            <a:endParaRPr lang="zh-CN" altLang="en-US" b="1" i="1" u="sng"/>
          </a:p>
          <a:p>
            <a:pPr marL="171450" indent="-171450">
              <a:buFont typeface="Arial" panose="020B0604020202020204" pitchFamily="34" charset="0"/>
              <a:buChar char="•"/>
            </a:pPr>
            <a:r>
              <a:rPr lang="zh-CN" altLang="en-US"/>
              <a:t>实现Web应用程序的实际业务逻辑。即：实现Web应用程序的具体功能（如注册、发表和查询信息等）或Web应用程序在服务端执行的具体操作。这是后端开发这项工作的主要内容；</a:t>
            </a:r>
            <a:endParaRPr lang="zh-CN" altLang="en-US"/>
          </a:p>
          <a:p>
            <a:pPr marL="171450" indent="-171450">
              <a:buFont typeface="Arial" panose="020B0604020202020204" pitchFamily="34" charset="0"/>
              <a:buChar char="•"/>
            </a:pPr>
            <a:r>
              <a:rPr lang="zh-CN" altLang="en-US"/>
              <a:t>使用API和创建API。后端需要向前端提供前端所需的数据，也需要使用第三方API来完成业务逻辑（如完成某个功能需要通过API调用其他应用、在使用框架进行开发时需要使用语言和框架的API、操作数据库时需要使用数据库或ORM框架的API等）。因为在后端开发的过程中经常需要与API打交道，所以有人也把后端开发称为“API开发”，就像有些人将前端称为“GUI开发”一样；</a:t>
            </a:r>
            <a:endParaRPr lang="zh-CN" altLang="en-US"/>
          </a:p>
          <a:p>
            <a:pPr marL="171450" indent="-171450">
              <a:buFont typeface="Arial" panose="020B0604020202020204" pitchFamily="34" charset="0"/>
              <a:buChar char="•"/>
            </a:pPr>
            <a:r>
              <a:rPr lang="zh-CN" altLang="en-US"/>
              <a:t>优化。在用户量达到一定程度后，就会出现诸如响应慢等各种问题（不理解的话想想你们大学的选课系统）；同时，随着代码行数的增多，许多架构上的缺陷可能也会随之暴露出来，如代码逻辑混乱、模块划分不正确等。此时就需要后端开发人员对Web应用程序进行优化，如重构、分布式部署、优化业务逻辑、单体应用拆分成微服务等；</a:t>
            </a:r>
            <a:endParaRPr lang="zh-CN" altLang="en-US"/>
          </a:p>
          <a:p>
            <a:pPr marL="171450" indent="-171450">
              <a:buFont typeface="Arial" panose="020B0604020202020204" pitchFamily="34" charset="0"/>
              <a:buChar char="•"/>
            </a:pPr>
            <a:r>
              <a:rPr lang="zh-CN" altLang="en-US"/>
              <a:t>架构设计。虽然一般只有高级的后端开发人员和架构师才需要关注架构问题，但是架构设计是后端开发中非常重要的一环，因为它决定了如何组织代码、某个模块负责解决什么样的问题、系统的扩展性和可维护性如何、业务逻辑如何进行组织等，也会一定程度上影响到业务逻辑的具体实现（比如微服务和单体架构这两种架构下，同一种业务逻辑的实现可能完全不同）。</a:t>
            </a:r>
            <a:endParaRPr lang="zh-CN" altLang="en-US"/>
          </a:p>
          <a:p>
            <a:pPr indent="0">
              <a:buFont typeface="Arial" panose="020B0604020202020204" pitchFamily="34" charset="0"/>
              <a:buNone/>
            </a:pPr>
            <a:endParaRPr lang="zh-CN" altLang="en-US"/>
          </a:p>
          <a:p>
            <a:pPr indent="0">
              <a:buFont typeface="Arial" panose="020B0604020202020204" pitchFamily="34" charset="0"/>
              <a:buNone/>
            </a:pPr>
            <a:r>
              <a:rPr lang="zh-CN" altLang="en-US"/>
              <a:t>特征：</a:t>
            </a:r>
            <a:endParaRPr lang="zh-CN" altLang="en-US"/>
          </a:p>
          <a:p>
            <a:pPr marL="171450" indent="-171450">
              <a:buFont typeface="Arial" panose="020B0604020202020204" pitchFamily="34" charset="0"/>
              <a:buChar char="•"/>
            </a:pPr>
            <a:r>
              <a:rPr lang="zh-CN" altLang="en-US"/>
              <a:t>后端是工作在服务器上的</a:t>
            </a:r>
            <a:r>
              <a:rPr lang="zh-CN" altLang="en-US"/>
              <a:t>，负责通过API向前端或其他系统提供其所需的信息（如数据等）；</a:t>
            </a:r>
            <a:endParaRPr lang="zh-CN" altLang="en-US"/>
          </a:p>
          <a:p>
            <a:pPr marL="171450" indent="-171450">
              <a:buFont typeface="Arial" panose="020B0604020202020204" pitchFamily="34" charset="0"/>
              <a:buChar char="•"/>
            </a:pPr>
            <a:r>
              <a:rPr lang="zh-CN" altLang="en-US"/>
              <a:t>后端开发实际上是开发Web应用中对用户不可见的部分（如核心业务逻辑、数据库等），大多数的后端开发都是不涉及用户界面的（除了在前后端不分离的架构中将前端的静态页面通过模板引擎改造成动态页面时）；</a:t>
            </a:r>
            <a:endParaRPr lang="zh-CN" altLang="en-US"/>
          </a:p>
          <a:p>
            <a:pPr marL="171450" indent="-171450">
              <a:buFont typeface="Arial" panose="020B0604020202020204" pitchFamily="34" charset="0"/>
              <a:buChar char="•"/>
            </a:pPr>
            <a:r>
              <a:rPr lang="zh-CN" altLang="en-US"/>
              <a:t>通常情况下，一个Web应用的绝大多数代码都属于后端代码，因为后端承担了Web应用实际的业务逻辑；</a:t>
            </a:r>
            <a:endParaRPr lang="zh-CN" altLang="en-US"/>
          </a:p>
          <a:p>
            <a:pPr marL="171450" indent="-171450">
              <a:buFont typeface="Arial" panose="020B0604020202020204" pitchFamily="34" charset="0"/>
              <a:buChar char="•"/>
            </a:pPr>
            <a:r>
              <a:rPr lang="zh-CN" altLang="en-US"/>
              <a:t>后端开发的压力通常比前端开发要大，因为后端是Web应用的“灵魂”，它影响着Web应用的方方面面，除了业务逻辑之外还需要考虑安全性、稳定性、可维护性、可扩展性、伸缩性等问题。</a:t>
            </a:r>
            <a:endParaRPr lang="zh-CN" altLang="en-US"/>
          </a:p>
          <a:p>
            <a:pPr indent="0">
              <a:buFont typeface="Arial" panose="020B0604020202020204" pitchFamily="34" charset="0"/>
              <a:buNone/>
            </a:pPr>
            <a:endParaRPr lang="zh-CN" altLang="en-US"/>
          </a:p>
          <a:p>
            <a:pPr indent="0">
              <a:buFont typeface="Arial" panose="020B0604020202020204" pitchFamily="34" charset="0"/>
              <a:buNone/>
            </a:pPr>
            <a:r>
              <a:rPr lang="zh-CN" altLang="en-US" b="1" i="1" u="sng"/>
              <a:t>后端技术栈：</a:t>
            </a:r>
            <a:endParaRPr lang="zh-CN" altLang="en-US" b="1" i="1" u="sng"/>
          </a:p>
          <a:p>
            <a:pPr marL="171450" indent="-171450">
              <a:buFont typeface="Arial" panose="020B0604020202020204" pitchFamily="34" charset="0"/>
              <a:buChar char="•"/>
            </a:pPr>
            <a:r>
              <a:rPr lang="en-US" altLang="zh-CN"/>
              <a:t>Java</a:t>
            </a:r>
            <a:endParaRPr lang="en-US" altLang="zh-CN"/>
          </a:p>
          <a:p>
            <a:pPr marL="171450" indent="-171450">
              <a:buFont typeface="Arial" panose="020B0604020202020204" pitchFamily="34" charset="0"/>
              <a:buChar char="•"/>
            </a:pPr>
            <a:r>
              <a:rPr lang="en-US" altLang="zh-CN"/>
              <a:t>Python</a:t>
            </a:r>
            <a:endParaRPr lang="en-US" altLang="zh-CN"/>
          </a:p>
          <a:p>
            <a:pPr marL="171450" indent="-171450">
              <a:buFont typeface="Arial" panose="020B0604020202020204" pitchFamily="34" charset="0"/>
              <a:buChar char="•"/>
            </a:pPr>
            <a:r>
              <a:rPr lang="en-US" altLang="zh-CN"/>
              <a:t>Go</a:t>
            </a:r>
            <a:endParaRPr lang="en-US" altLang="zh-CN"/>
          </a:p>
          <a:p>
            <a:pPr marL="171450" indent="-171450">
              <a:buFont typeface="Arial" panose="020B0604020202020204" pitchFamily="34" charset="0"/>
              <a:buChar char="•"/>
            </a:pPr>
            <a:r>
              <a:rPr lang="en-US" altLang="zh-CN"/>
              <a:t>Node.js</a:t>
            </a:r>
            <a:endParaRPr lang="zh-CN" altLang="en-US"/>
          </a:p>
          <a:p>
            <a:pPr marL="171450" indent="-171450">
              <a:buFont typeface="Arial" panose="020B0604020202020204" pitchFamily="34" charset="0"/>
              <a:buNone/>
            </a:pPr>
            <a:endParaRPr lang="zh-CN" altLang="en-US"/>
          </a:p>
          <a:p>
            <a:pPr indent="0">
              <a:buFont typeface="Arial" panose="020B0604020202020204" pitchFamily="34" charset="0"/>
              <a:buNone/>
            </a:pPr>
            <a:r>
              <a:rPr lang="en-US" altLang="zh-CN" b="1" i="1" u="sng"/>
              <a:t>Java</a:t>
            </a:r>
            <a:r>
              <a:rPr lang="zh-CN" altLang="en-US" b="1" i="1" u="sng"/>
              <a:t>主流框架：</a:t>
            </a:r>
            <a:endParaRPr lang="zh-CN" altLang="en-US" b="1" i="1" u="sng"/>
          </a:p>
          <a:p>
            <a:pPr marL="171450" indent="-171450">
              <a:buFont typeface="Arial" panose="020B0604020202020204" pitchFamily="34" charset="0"/>
              <a:buChar char="•"/>
            </a:pPr>
            <a:r>
              <a:rPr lang="en-US" altLang="zh-CN"/>
              <a:t>SSH</a:t>
            </a:r>
            <a:endParaRPr lang="en-US" altLang="zh-CN"/>
          </a:p>
          <a:p>
            <a:pPr marL="171450" indent="-171450">
              <a:buFont typeface="Arial" panose="020B0604020202020204" pitchFamily="34" charset="0"/>
              <a:buChar char="•"/>
            </a:pPr>
            <a:r>
              <a:rPr lang="en-US" altLang="zh-CN">
                <a:sym typeface="+mn-ea"/>
              </a:rPr>
              <a:t>SSM</a:t>
            </a:r>
            <a:endParaRPr lang="en-US" altLang="zh-CN">
              <a:sym typeface="+mn-ea"/>
            </a:endParaRPr>
          </a:p>
          <a:p>
            <a:pPr marL="171450" indent="-171450">
              <a:buFont typeface="Arial" panose="020B0604020202020204" pitchFamily="34" charset="0"/>
              <a:buChar char="•"/>
            </a:pPr>
            <a:r>
              <a:rPr lang="en-US" altLang="zh-CN"/>
              <a:t>SpringBoot+</a:t>
            </a:r>
            <a:r>
              <a:rPr lang="en-US" altLang="zh-CN">
                <a:sym typeface="+mn-ea"/>
              </a:rPr>
              <a:t>MyBatis</a:t>
            </a:r>
            <a:endParaRPr lang="zh-CN" altLang="en-US"/>
          </a:p>
          <a:p>
            <a:pPr marL="171450" indent="-171450">
              <a:buFont typeface="Arial" panose="020B0604020202020204" pitchFamily="34" charset="0"/>
              <a:buNone/>
            </a:pPr>
            <a:endParaRPr lang="zh-CN" altLang="en-US"/>
          </a:p>
          <a:p>
            <a:pPr indent="0">
              <a:buFont typeface="Arial" panose="020B0604020202020204" pitchFamily="34" charset="0"/>
              <a:buNone/>
            </a:pPr>
            <a:r>
              <a:rPr lang="zh-CN" altLang="en-US" b="1" i="1" u="sng"/>
              <a:t>模板技术：</a:t>
            </a:r>
            <a:endParaRPr lang="zh-CN" altLang="en-US" b="1" i="1" u="sng"/>
          </a:p>
          <a:p>
            <a:pPr marL="171450" indent="-171450">
              <a:buFont typeface="Arial" panose="020B0604020202020204" pitchFamily="34" charset="0"/>
              <a:buChar char="•"/>
            </a:pPr>
            <a:r>
              <a:rPr lang="en-US" altLang="zh-CN"/>
              <a:t>JSP</a:t>
            </a:r>
            <a:endParaRPr lang="en-US" altLang="zh-CN"/>
          </a:p>
          <a:p>
            <a:pPr marL="171450" indent="-171450">
              <a:buFont typeface="Arial" panose="020B0604020202020204" pitchFamily="34" charset="0"/>
              <a:buChar char="•"/>
            </a:pPr>
            <a:r>
              <a:rPr lang="en-US" altLang="zh-CN"/>
              <a:t>freemarker</a:t>
            </a:r>
            <a:endParaRPr lang="zh-CN" altLang="en-US"/>
          </a:p>
          <a:p>
            <a:pPr marL="171450" indent="-171450">
              <a:buFont typeface="Arial" panose="020B0604020202020204" pitchFamily="34" charset="0"/>
              <a:buNone/>
            </a:pPr>
            <a:endParaRPr lang="zh-CN" altLang="en-US"/>
          </a:p>
          <a:p>
            <a:pPr indent="0">
              <a:buFont typeface="Arial" panose="020B0604020202020204" pitchFamily="34" charset="0"/>
              <a:buNone/>
            </a:pPr>
            <a:r>
              <a:rPr lang="zh-CN" altLang="en-US" b="1" i="1" u="sng"/>
              <a:t>辅助技术：</a:t>
            </a:r>
            <a:endParaRPr lang="zh-CN" altLang="en-US" b="1" i="1" u="sng"/>
          </a:p>
          <a:p>
            <a:pPr marL="171450" indent="-171450">
              <a:buFont typeface="Arial" panose="020B0604020202020204" pitchFamily="34" charset="0"/>
              <a:buChar char="•"/>
            </a:pPr>
            <a:r>
              <a:rPr lang="en-US" altLang="zh-CN"/>
              <a:t>Maven</a:t>
            </a:r>
            <a:endParaRPr lang="en-US" altLang="zh-CN"/>
          </a:p>
          <a:p>
            <a:pPr marL="171450" indent="-171450">
              <a:buFont typeface="Arial" panose="020B0604020202020204" pitchFamily="34" charset="0"/>
              <a:buChar char="•"/>
            </a:pPr>
            <a:r>
              <a:rPr lang="en-US" altLang="zh-CN"/>
              <a:t>Ant</a:t>
            </a:r>
            <a:endParaRPr lang="zh-CN" altLang="en-US"/>
          </a:p>
          <a:p>
            <a:pPr marL="171450" indent="-171450">
              <a:buFont typeface="Arial" panose="020B0604020202020204" pitchFamily="34" charset="0"/>
              <a:buNone/>
            </a:pPr>
            <a:endParaRPr lang="zh-CN" altLang="en-US"/>
          </a:p>
          <a:p>
            <a:pPr indent="0">
              <a:buFont typeface="Arial" panose="020B0604020202020204" pitchFamily="34" charset="0"/>
              <a:buNone/>
            </a:pPr>
            <a:r>
              <a:rPr lang="zh-CN" altLang="en-US" b="1" i="1" u="sng"/>
              <a:t>开发工具：</a:t>
            </a:r>
            <a:endParaRPr lang="zh-CN" altLang="en-US" b="1" i="1" u="sng"/>
          </a:p>
          <a:p>
            <a:pPr marL="171450" indent="-171450">
              <a:buFont typeface="Arial" panose="020B0604020202020204" pitchFamily="34" charset="0"/>
              <a:buChar char="•"/>
            </a:pPr>
            <a:r>
              <a:rPr lang="en-US" altLang="zh-CN"/>
              <a:t>IDEA</a:t>
            </a:r>
            <a:endParaRPr lang="en-US" altLang="zh-CN"/>
          </a:p>
          <a:p>
            <a:pPr marL="171450" indent="-171450">
              <a:buFont typeface="Arial" panose="020B0604020202020204" pitchFamily="34" charset="0"/>
              <a:buChar char="•"/>
            </a:pPr>
            <a:r>
              <a:rPr lang="en-US" altLang="zh-CN"/>
              <a:t>eclipse</a:t>
            </a:r>
            <a:endParaRPr lang="en-US" altLang="zh-CN"/>
          </a:p>
          <a:p>
            <a:pPr marL="171450" indent="-171450">
              <a:buFont typeface="Arial" panose="020B0604020202020204" pitchFamily="34" charset="0"/>
              <a:buNone/>
            </a:pPr>
            <a:endParaRPr lang="zh-CN" altLang="en-US"/>
          </a:p>
          <a:p>
            <a:pPr indent="0">
              <a:buFont typeface="Arial" panose="020B0604020202020204" pitchFamily="34" charset="0"/>
              <a:buNone/>
            </a:pPr>
            <a:r>
              <a:rPr lang="zh-CN" altLang="en-US">
                <a:sym typeface="+mn-ea"/>
              </a:rPr>
              <a:t>参考链接：https://www.jianshu.com/p/dfd66d5918e6</a:t>
            </a:r>
            <a:endParaRPr lang="zh-CN" altLang="en-US"/>
          </a:p>
          <a:p>
            <a:pPr indent="0">
              <a:buFont typeface="Arial" panose="020B0604020202020204" pitchFamily="34" charset="0"/>
              <a:buNone/>
            </a:pPr>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i="1" u="sng">
                <a:effectLst/>
                <a:sym typeface="+mn-ea"/>
              </a:rPr>
              <a:t>消息队列：</a:t>
            </a:r>
            <a:endParaRPr lang="zh-CN" altLang="en-US"/>
          </a:p>
          <a:p>
            <a:r>
              <a:rPr lang="zh-CN" altLang="en-US"/>
              <a:t>消息队列一般简称为 MQ （Mess</a:t>
            </a:r>
            <a:r>
              <a:rPr lang="en-US" altLang="zh-CN"/>
              <a:t>a</a:t>
            </a:r>
            <a:r>
              <a:rPr lang="zh-CN" altLang="en-US"/>
              <a:t>ges Queue），是指利用高效可靠的消息传递机制进行与平台无关的数据交流，并基于数据通信来进行分布式系统的集成，是在消息的传输过程中保存消息的容器。消息队列本质上是一个队列，而队列中存放的是一个个消息。</a:t>
            </a:r>
            <a:endParaRPr lang="zh-CN" altLang="en-US"/>
          </a:p>
          <a:p>
            <a:r>
              <a:rPr lang="zh-CN" altLang="en-US"/>
              <a:t>队列是一个数据结构，具有先进先出的特点。而消息队列就是将消息放到队列里，用队列做存储消息的介质。消息的发送放称为生产者，消息的接收方称为消费者。</a:t>
            </a:r>
            <a:endParaRPr lang="zh-CN" altLang="en-US"/>
          </a:p>
          <a:p>
            <a:r>
              <a:rPr lang="zh-CN" altLang="en-US"/>
              <a:t>消息队列有三个作用，分别是</a:t>
            </a:r>
            <a:r>
              <a:rPr lang="zh-CN" altLang="en-US" b="1"/>
              <a:t>削峰、解耦</a:t>
            </a:r>
            <a:r>
              <a:rPr lang="zh-CN" altLang="en-US"/>
              <a:t>和</a:t>
            </a:r>
            <a:r>
              <a:rPr lang="zh-CN" altLang="en-US" b="1"/>
              <a:t>异步</a:t>
            </a:r>
            <a:r>
              <a:rPr lang="zh-CN" altLang="en-US"/>
              <a:t>。</a:t>
            </a:r>
            <a:endParaRPr lang="zh-CN" altLang="en-US"/>
          </a:p>
          <a:p>
            <a:pPr marL="171450" indent="-171450">
              <a:buFont typeface="Arial" panose="020B0604020202020204" pitchFamily="34" charset="0"/>
              <a:buChar char="•"/>
            </a:pPr>
            <a:r>
              <a:rPr lang="zh-CN" altLang="en-US"/>
              <a:t>流量削峰：主要用于在高并发情况下，业务异步处理，提供高峰期业务处理能力，避免系统瘫痪。</a:t>
            </a:r>
            <a:endParaRPr lang="zh-CN" altLang="en-US"/>
          </a:p>
          <a:p>
            <a:r>
              <a:rPr lang="zh-CN" altLang="en-US"/>
              <a:t>假设系统只能处理1000个请求，但这时突然来了3000个请求，如果不加以限制就会造成系统瘫痪。使用消息队列做缓冲，将多余的请求存放在消息队列中，等系统根据自己处理请求的能力去消息队列去。</a:t>
            </a:r>
            <a:endParaRPr lang="zh-CN" altLang="en-US"/>
          </a:p>
          <a:p>
            <a:pPr marL="171450" indent="-171450">
              <a:buFont typeface="Arial" panose="020B0604020202020204" pitchFamily="34" charset="0"/>
              <a:buChar char="•"/>
            </a:pPr>
            <a:r>
              <a:rPr lang="zh-CN" altLang="en-US"/>
              <a:t>应用解耦：主要用于当一个业务需要多个模块共同实现，或者一条消息有多个系统需要对应处理时，只需要主业务完成以后，发送一条MQ，其余模块消费MQ消息，即可实现业务，降低模块之间的耦合。</a:t>
            </a:r>
            <a:endParaRPr lang="zh-CN" altLang="en-US"/>
          </a:p>
          <a:p>
            <a:r>
              <a:rPr lang="zh-CN" altLang="en-US"/>
              <a:t>假设某个服务 A 需要调用服务 B，但是服务 B 突然出现问题，这样会导致服务 A 也会出现问题。如果使用消息队列，当服务 A 执行完成之后，发送一条消息到队列中，服务 B 读取到这条消息，那么它立刻开始进行业务的执行。</a:t>
            </a:r>
            <a:endParaRPr lang="zh-CN" altLang="en-US"/>
          </a:p>
          <a:p>
            <a:pPr marL="171450" indent="-171450">
              <a:buFont typeface="Arial" panose="020B0604020202020204" pitchFamily="34" charset="0"/>
              <a:buChar char="•"/>
            </a:pPr>
            <a:r>
              <a:rPr lang="zh-CN" altLang="en-US"/>
              <a:t>异步通信：主业务执行结束后从属业务通过MQ，异步执行，减低业务的响应时间，提高用户体验。</a:t>
            </a:r>
            <a:endParaRPr lang="zh-CN" altLang="en-US"/>
          </a:p>
          <a:p>
            <a:r>
              <a:rPr lang="zh-CN" altLang="en-US"/>
              <a:t>假设有一个业务，要先执行服务 A ，然后服务 A 去调用服务 B ，当服务 B 完成之后，服务 A 调用服务 C，这个业务需要一步步走下去。当使用了消息队列之后，服务 A 完成之后，可以同时执行服务 B 和 服务 C ，这样就减低业务的响应时间，提高用户体验。</a:t>
            </a:r>
            <a:endParaRPr lang="zh-CN" altLang="en-US"/>
          </a:p>
          <a:p>
            <a:endParaRPr lang="zh-CN" altLang="en-US"/>
          </a:p>
          <a:p>
            <a:r>
              <a:rPr lang="zh-CN" altLang="en-US"/>
              <a:t>消息队列的缺点：</a:t>
            </a:r>
            <a:endParaRPr lang="zh-CN" altLang="en-US"/>
          </a:p>
          <a:p>
            <a:pPr marL="171450" indent="-171450">
              <a:buFont typeface="Arial" panose="020B0604020202020204" pitchFamily="34" charset="0"/>
              <a:buChar char="•"/>
            </a:pPr>
            <a:r>
              <a:rPr lang="zh-CN" altLang="en-US"/>
              <a:t>系统可用性降低</a:t>
            </a:r>
            <a:endParaRPr lang="zh-CN" altLang="en-US"/>
          </a:p>
          <a:p>
            <a:pPr indent="0">
              <a:buFont typeface="Arial" panose="020B0604020202020204" pitchFamily="34" charset="0"/>
              <a:buNone/>
            </a:pPr>
            <a:r>
              <a:rPr lang="zh-CN" altLang="en-US"/>
              <a:t>我们在处理下单系统中返回短信给用户用了 MQ、在订单系统和库存系统之间用了 MQ、在处理促销活动也用到了 MQ，如果 MQ 出现问题，就会出现连锁反应，系统崩溃。系统引入的外部依赖越多，受到的影响也就越多。本来A系统只需要去调用 B、C、D 三个系统的接口就可以了，加入了 MQ 之后，如果 MQ 挂掉了，我们的系统也会受到影响。</a:t>
            </a:r>
            <a:endParaRPr lang="zh-CN" altLang="en-US"/>
          </a:p>
          <a:p>
            <a:pPr marL="171450" indent="-171450">
              <a:buFont typeface="Arial" panose="020B0604020202020204" pitchFamily="34" charset="0"/>
              <a:buChar char="•"/>
            </a:pPr>
            <a:r>
              <a:rPr lang="zh-CN" altLang="en-US"/>
              <a:t>系统复杂度提高。</a:t>
            </a:r>
            <a:endParaRPr lang="zh-CN" altLang="en-US"/>
          </a:p>
          <a:p>
            <a:r>
              <a:rPr lang="zh-CN" altLang="en-US"/>
              <a:t>我们添加了 MQ 到系统之后，如何保证消息传递的顺序性？消息传递的过程中是否有重复？是否有丢失？这个时候我们就需要在系统中去思考解决这些问题，相应的就将系统的复杂度提高了。</a:t>
            </a:r>
            <a:endParaRPr lang="zh-CN" altLang="en-US"/>
          </a:p>
          <a:p>
            <a:pPr marL="171450" indent="-171450">
              <a:buFont typeface="Arial" panose="020B0604020202020204" pitchFamily="34" charset="0"/>
              <a:buChar char="•"/>
            </a:pPr>
            <a:r>
              <a:rPr lang="zh-CN" altLang="en-US"/>
              <a:t>一致性问题。</a:t>
            </a:r>
            <a:endParaRPr lang="zh-CN" altLang="en-US"/>
          </a:p>
          <a:p>
            <a:r>
              <a:rPr lang="zh-CN" altLang="en-US"/>
              <a:t>系统 A 给 BCD 发送消息，只有都成功才返回成功，若是只有 C 成功，B 和 D 都没有成功，但是返回结果是成功了，这就出现了一个一致性问题需要解决。</a:t>
            </a:r>
            <a:endParaRPr lang="zh-CN" altLang="en-US"/>
          </a:p>
          <a:p>
            <a:endParaRPr lang="zh-CN" altLang="en-US"/>
          </a:p>
          <a:p>
            <a:r>
              <a:rPr lang="zh-CN" altLang="en-US" b="1" i="1" u="sng"/>
              <a:t>ActiveMQ：</a:t>
            </a:r>
            <a:endParaRPr lang="zh-CN" altLang="en-US" b="1" i="1" u="sng"/>
          </a:p>
          <a:p>
            <a:r>
              <a:rPr lang="zh-CN" altLang="en-US"/>
              <a:t>Apache下的一个子项目。</a:t>
            </a:r>
            <a:endParaRPr lang="zh-CN" altLang="en-US"/>
          </a:p>
          <a:p>
            <a:r>
              <a:rPr lang="zh-CN" altLang="en-US"/>
              <a:t>优点：单机吞吐量每秒万级，时效性毫秒级，可用性高，基于主从架构实现高可用性，消息可靠性较低的概率丢失数据。支持多种语言、支持Spring2.0的特性、支持多种传送协议、支持通过JDBC和journal提供高速的消息持久化。</a:t>
            </a:r>
            <a:endParaRPr lang="zh-CN" altLang="en-US"/>
          </a:p>
          <a:p>
            <a:r>
              <a:rPr lang="zh-CN" altLang="en-US"/>
              <a:t>缺点：官方社区现在的维护越来越少；社区活跃度不高。</a:t>
            </a:r>
            <a:endParaRPr lang="zh-CN" altLang="en-US"/>
          </a:p>
          <a:p>
            <a:endParaRPr lang="zh-CN" altLang="en-US"/>
          </a:p>
          <a:p>
            <a:r>
              <a:rPr lang="zh-CN" altLang="en-US" b="1" i="1" u="sng"/>
              <a:t>Kafka：</a:t>
            </a:r>
            <a:endParaRPr lang="zh-CN" altLang="en-US" b="1" i="1" u="sng"/>
          </a:p>
          <a:p>
            <a:r>
              <a:rPr lang="zh-CN" altLang="en-US"/>
              <a:t>一个分布式消息发布订阅系统。为大数据而生的消息中间件，大数据的杀手锏。</a:t>
            </a:r>
            <a:endParaRPr lang="zh-CN" altLang="en-US"/>
          </a:p>
          <a:p>
            <a:r>
              <a:rPr lang="zh-CN" altLang="en-US"/>
              <a:t>优点：单机吞吐量每秒百万级，时效性毫秒级，不会丢失数据，不会导致不可用。</a:t>
            </a:r>
            <a:endParaRPr lang="zh-CN" altLang="en-US"/>
          </a:p>
          <a:p>
            <a:r>
              <a:rPr lang="zh-CN" altLang="en-US"/>
              <a:t>缺点：支持消息顺序，但是一台代理宕机后，就会产生消息乱序；消费失败不支持重试；社区更新较慢。</a:t>
            </a:r>
            <a:endParaRPr lang="zh-CN" altLang="en-US"/>
          </a:p>
          <a:p>
            <a:endParaRPr lang="zh-CN" altLang="en-US"/>
          </a:p>
          <a:p>
            <a:r>
              <a:rPr lang="zh-CN" altLang="en-US" b="1" i="1" u="sng"/>
              <a:t>RocketMQ：</a:t>
            </a:r>
            <a:endParaRPr lang="zh-CN" altLang="en-US" b="1" i="1" u="sng"/>
          </a:p>
          <a:p>
            <a:r>
              <a:rPr lang="zh-CN" altLang="en-US"/>
              <a:t>阿里系下开源的一款分布式、队列模型的消息中间件，3.0版本名称改为RocketMQ，是阿里参照 kafka 设计思想使用 java 实现的一套消息队列。</a:t>
            </a:r>
            <a:endParaRPr lang="zh-CN" altLang="en-US"/>
          </a:p>
          <a:p>
            <a:r>
              <a:rPr lang="zh-CN" altLang="en-US"/>
              <a:t>优点：单机吞吐量十万级，时效性毫秒级，消息可以做到 0 丢失，支持 10 亿级别的消息堆积。</a:t>
            </a:r>
            <a:endParaRPr lang="zh-CN" altLang="en-US"/>
          </a:p>
          <a:p>
            <a:r>
              <a:rPr lang="zh-CN" altLang="en-US"/>
              <a:t>缺点：支持的客户端语言不多，目前是 java 及 c++；社区活跃度一般。</a:t>
            </a:r>
            <a:endParaRPr lang="zh-CN" altLang="en-US"/>
          </a:p>
          <a:p>
            <a:endParaRPr lang="zh-CN" altLang="en-US"/>
          </a:p>
          <a:p>
            <a:r>
              <a:rPr lang="zh-CN" altLang="en-US" b="1" i="1" u="sng"/>
              <a:t>RabbitMQ：</a:t>
            </a:r>
            <a:endParaRPr lang="zh-CN" altLang="en-US" b="1" i="1" u="sng"/>
          </a:p>
          <a:p>
            <a:r>
              <a:rPr lang="zh-CN" altLang="en-US"/>
              <a:t>使用Erlang编写的一个开源的消息队列</a:t>
            </a:r>
            <a:endParaRPr lang="zh-CN" altLang="en-US"/>
          </a:p>
          <a:p>
            <a:r>
              <a:rPr lang="zh-CN" altLang="en-US"/>
              <a:t>优点：单机吞吐量万级，时效性微秒级，支持多种语言。</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i="1" u="sng"/>
              <a:t>NoSQL：</a:t>
            </a:r>
            <a:endParaRPr lang="zh-CN" altLang="en-US" b="1" i="1" u="sng"/>
          </a:p>
          <a:p>
            <a:r>
              <a:rPr lang="zh-CN" altLang="en-US"/>
              <a:t>泛指非关系型的数据库。其实缓存数据库、文件数据库也是</a:t>
            </a:r>
            <a:r>
              <a:rPr lang="en-US" altLang="zh-CN"/>
              <a:t>NoSQL</a:t>
            </a:r>
            <a:r>
              <a:rPr lang="zh-CN" altLang="en-US"/>
              <a:t>的一个分类。</a:t>
            </a:r>
            <a:endParaRPr lang="zh-CN" altLang="en-US"/>
          </a:p>
          <a:p>
            <a:r>
              <a:rPr lang="zh-CN" altLang="en-US"/>
              <a:t>随着互联网web2.0网站的兴起，传统的关系数据库在处理web2.0网站，特别是超大规模和高并发的SNS类型的web2.0纯动态网站已经显得力不从心，出现了很多难以克服的问题，而非关系型的数据库则由于其本身的特点得到了非常迅速的发展。NoSQL数据库的产生就是为了解决大规模数据集合多重数据种类带来的挑战，特别是大数据应用难题。</a:t>
            </a:r>
            <a:endParaRPr lang="zh-CN" altLang="en-US"/>
          </a:p>
          <a:p>
            <a:r>
              <a:rPr lang="en-US" altLang="zh-CN"/>
              <a:t>NoSQL</a:t>
            </a:r>
            <a:r>
              <a:rPr lang="zh-CN" altLang="en-US"/>
              <a:t>有如下分类：</a:t>
            </a:r>
            <a:endParaRPr lang="zh-CN" altLang="en-US"/>
          </a:p>
          <a:p>
            <a:pPr marL="171450" indent="-171450">
              <a:buFont typeface="Arial" panose="020B0604020202020204" pitchFamily="34" charset="0"/>
              <a:buChar char="•"/>
            </a:pPr>
            <a:r>
              <a:rPr lang="zh-CN" altLang="en-US"/>
              <a:t>键值(Key-Value)存储数据库</a:t>
            </a:r>
            <a:endParaRPr lang="zh-CN" altLang="en-US"/>
          </a:p>
          <a:p>
            <a:r>
              <a:rPr lang="zh-CN" altLang="en-US"/>
              <a:t>这一类数据库主要会使用到一个哈希表，这个表中有一个特定的键和一个指针指向特定的数据。Key/value模型对于IT系统来说的优势在于简单、易部署。但是如果数据库管理员(DBA)只对部分值进行查询或更新的时候，Key/value就显得效率低下了。举例如：Tokyo Cabinet/Tyrant， Redis， Voldemort， Oracle BDB。</a:t>
            </a:r>
            <a:endParaRPr lang="zh-CN" altLang="en-US"/>
          </a:p>
          <a:p>
            <a:pPr marL="171450" indent="-171450">
              <a:buFont typeface="Arial" panose="020B0604020202020204" pitchFamily="34" charset="0"/>
              <a:buChar char="•"/>
            </a:pPr>
            <a:r>
              <a:rPr lang="zh-CN" altLang="en-US"/>
              <a:t>列存储数据库</a:t>
            </a:r>
            <a:endParaRPr lang="zh-CN" altLang="en-US"/>
          </a:p>
          <a:p>
            <a:r>
              <a:rPr lang="zh-CN" altLang="en-US"/>
              <a:t>这部分数据库通常是用来应对分布式存储的海量数据。键仍然存在，但是它们的特点是指向了多个列。这些列是由列家族来安排的。如：Cassandra， HBase， Riak.</a:t>
            </a:r>
            <a:endParaRPr lang="zh-CN" altLang="en-US"/>
          </a:p>
          <a:p>
            <a:pPr marL="171450" indent="-171450">
              <a:buFont typeface="Arial" panose="020B0604020202020204" pitchFamily="34" charset="0"/>
              <a:buChar char="•"/>
            </a:pPr>
            <a:r>
              <a:rPr lang="zh-CN" altLang="en-US"/>
              <a:t>文档型数据库</a:t>
            </a:r>
            <a:endParaRPr lang="zh-CN" altLang="en-US"/>
          </a:p>
          <a:p>
            <a:r>
              <a:rPr lang="zh-CN" altLang="en-US"/>
              <a:t>文档型数据库的灵感是来自于Lotus Notes办公软件的，而且它同第一种键值存储相类似。该类型的数据模型是版本化的文档，半结构化的文档以特定的格式存储，比如JSON。文档型数据库可以看作是键值数据库的升级版，允许之间嵌套键值，在处理网页等复杂数据时，文档型数据库比传统键值数据库的查询效率更高。如：CouchDB， MongoDb。 国内也有文档型数据库SequoiaDB，已经开源。</a:t>
            </a:r>
            <a:endParaRPr lang="zh-CN" altLang="en-US"/>
          </a:p>
          <a:p>
            <a:pPr marL="171450" indent="-171450">
              <a:buFont typeface="Arial" panose="020B0604020202020204" pitchFamily="34" charset="0"/>
              <a:buChar char="•"/>
            </a:pPr>
            <a:r>
              <a:rPr lang="zh-CN" altLang="en-US"/>
              <a:t>图形(Graph)数据库</a:t>
            </a:r>
            <a:endParaRPr lang="zh-CN" altLang="en-US"/>
          </a:p>
          <a:p>
            <a:r>
              <a:rPr lang="zh-CN" altLang="en-US"/>
              <a:t>图形结构的数据库同其他行列以及刚性结构的SQL数据库不同，它是使用灵活的图形模型，并且能够扩展到多个服务器上。NoSQL数据库没有标准的查询语言(SQL)，因此进行数据库查询需要制定数据模型。许多NoSQL数据库都有REST式的数据接口或者查询API。如：Neo4J， InfoGrid， Infinite Graph。</a:t>
            </a:r>
            <a:endParaRPr lang="zh-CN" altLang="en-US"/>
          </a:p>
          <a:p>
            <a:endParaRPr lang="zh-CN" altLang="en-US"/>
          </a:p>
          <a:p>
            <a:r>
              <a:rPr lang="zh-CN" altLang="en-US"/>
              <a:t>特点：</a:t>
            </a:r>
            <a:endParaRPr lang="zh-CN" altLang="en-US"/>
          </a:p>
          <a:p>
            <a:r>
              <a:rPr lang="zh-CN" altLang="en-US"/>
              <a:t>对于NoSQL并没有一个明确的范围和定义，但是他们都普遍存在下面一些共同特征：</a:t>
            </a:r>
            <a:endParaRPr lang="zh-CN" altLang="en-US"/>
          </a:p>
          <a:p>
            <a:pPr marL="171450" indent="-171450">
              <a:buFont typeface="Arial" panose="020B0604020202020204" pitchFamily="34" charset="0"/>
              <a:buChar char="•"/>
            </a:pPr>
            <a:r>
              <a:rPr lang="zh-CN" altLang="en-US"/>
              <a:t>易扩展</a:t>
            </a:r>
            <a:endParaRPr lang="zh-CN" altLang="en-US"/>
          </a:p>
          <a:p>
            <a:r>
              <a:rPr lang="zh-CN" altLang="en-US"/>
              <a:t>NoSQL数据库种类繁多，但是一个共同的特点都是去掉关系数据库的关系型特性。数据之间无关系，这样就非常容易扩展。无形之间，在架构的层面上带来了可扩展的能力。</a:t>
            </a:r>
            <a:endParaRPr lang="zh-CN" altLang="en-US"/>
          </a:p>
          <a:p>
            <a:pPr marL="171450" indent="-171450">
              <a:buFont typeface="Arial" panose="020B0604020202020204" pitchFamily="34" charset="0"/>
              <a:buChar char="•"/>
            </a:pPr>
            <a:r>
              <a:rPr lang="zh-CN" altLang="en-US"/>
              <a:t>大数据量，高性能</a:t>
            </a:r>
            <a:endParaRPr lang="zh-CN" altLang="en-US"/>
          </a:p>
          <a:p>
            <a:r>
              <a:rPr lang="zh-CN" altLang="en-US"/>
              <a:t>NoSQL数据库都具有非常高的读写性能，尤其在大数据量下，同样表现优秀。这得益于它的无关系性，数据库的结构简单。一般MySQL使用Query Cache。NoSQL的Cache是记录级的，是一种细粒度的Cache，所以NoSQL在这个层面上来说性能就要高很多。</a:t>
            </a:r>
            <a:endParaRPr lang="zh-CN" altLang="en-US"/>
          </a:p>
          <a:p>
            <a:pPr marL="171450" indent="-171450">
              <a:buFont typeface="Arial" panose="020B0604020202020204" pitchFamily="34" charset="0"/>
              <a:buChar char="•"/>
            </a:pPr>
            <a:r>
              <a:rPr lang="zh-CN" altLang="en-US"/>
              <a:t>灵活的数据模型</a:t>
            </a:r>
            <a:endParaRPr lang="zh-CN" altLang="en-US"/>
          </a:p>
          <a:p>
            <a:r>
              <a:rPr lang="zh-CN" altLang="en-US"/>
              <a:t>NoSQL无须事先为要存储的数据建立字段，随时可以存储自定义的数据格式。而在关系数据库里，增删字段是一件非常麻烦的事情。如果是非常大数据量的表，增加字段简直就是——个噩梦。这点在大数据量的Web 2.0时代尤其明显。</a:t>
            </a:r>
            <a:endParaRPr lang="zh-CN" altLang="en-US"/>
          </a:p>
          <a:p>
            <a:pPr marL="171450" indent="-171450">
              <a:buFont typeface="Arial" panose="020B0604020202020204" pitchFamily="34" charset="0"/>
              <a:buChar char="•"/>
            </a:pPr>
            <a:r>
              <a:rPr lang="zh-CN" altLang="en-US"/>
              <a:t>高可用</a:t>
            </a:r>
            <a:endParaRPr lang="zh-CN" altLang="en-US"/>
          </a:p>
          <a:p>
            <a:r>
              <a:rPr lang="zh-CN" altLang="en-US"/>
              <a:t>NoSQL在不太影响性能的情况，就可以方便地实现高可用的架构。比如Cassandra、HBase模型，通过复制模型也能实现高可用。</a:t>
            </a:r>
            <a:endParaRPr lang="zh-CN" altLang="en-US"/>
          </a:p>
          <a:p>
            <a:endParaRPr lang="zh-CN" altLang="en-US"/>
          </a:p>
          <a:p>
            <a:r>
              <a:rPr lang="zh-CN" altLang="en-US" b="1" i="1" u="sng"/>
              <a:t>全文检索数据库：</a:t>
            </a:r>
            <a:endParaRPr lang="zh-CN" altLang="en-US" b="1" i="1" u="sng"/>
          </a:p>
          <a:p>
            <a:r>
              <a:rPr lang="zh-CN" altLang="en-US"/>
              <a:t>也叫全文数据库，是全文检索系统的主要构成部分。所谓全文数据库是将一个完整的信息源的全部内容转化为计算机可以识别、处理的信息单元而形成的数据集合。全文数据库不仅存储了信息，而且还有对全文数据进行词、字、段落等更深层次的编辑、加工的功能，而且所有全文数据库无一不是海量信息数据库。对于全文数据库这种比较非结构化的数据，用RDBMS（关系数据库管理系统）技术来管理是最好的一种方式。但是由于RDBMS底层结构的缘故使得它管理大量非结构化数据显得有些先天不足，特别是查询这些海量非结构化数据的速度较慢，而通过全文检索技术就能高效地管理这些非结构化数据。具有如下特点：</a:t>
            </a:r>
            <a:endParaRPr lang="zh-CN" altLang="en-US"/>
          </a:p>
          <a:p>
            <a:pPr marL="171450" indent="-171450">
              <a:buFont typeface="Arial" panose="020B0604020202020204" pitchFamily="34" charset="0"/>
              <a:buChar char="•"/>
            </a:pPr>
            <a:r>
              <a:rPr lang="zh-CN" altLang="en-US"/>
              <a:t>全文数据库包含信息的原始性</a:t>
            </a:r>
            <a:endParaRPr lang="zh-CN" altLang="en-US"/>
          </a:p>
          <a:p>
            <a:pPr indent="0">
              <a:buFont typeface="Arial" panose="020B0604020202020204" pitchFamily="34" charset="0"/>
              <a:buNone/>
            </a:pPr>
            <a:r>
              <a:rPr lang="zh-CN" altLang="en-US"/>
              <a:t>库中信息基本上是未经信息加工的原始文本，具有客观性。</a:t>
            </a:r>
            <a:endParaRPr lang="zh-CN" altLang="en-US"/>
          </a:p>
          <a:p>
            <a:pPr marL="171450" indent="-171450">
              <a:buFont typeface="Arial" panose="020B0604020202020204" pitchFamily="34" charset="0"/>
              <a:buChar char="•"/>
            </a:pPr>
            <a:r>
              <a:rPr lang="zh-CN" altLang="en-US"/>
              <a:t>信息检索的彻底性</a:t>
            </a:r>
            <a:endParaRPr lang="zh-CN" altLang="en-US"/>
          </a:p>
          <a:p>
            <a:pPr indent="0">
              <a:buFont typeface="Arial" panose="020B0604020202020204" pitchFamily="34" charset="0"/>
              <a:buNone/>
            </a:pPr>
            <a:r>
              <a:rPr lang="zh-CN" altLang="en-US"/>
              <a:t>可对文中任何字、词、句进行检索，还可表示检索之间的复杂位置关系</a:t>
            </a:r>
            <a:endParaRPr lang="zh-CN" altLang="en-US"/>
          </a:p>
          <a:p>
            <a:pPr marL="171450" indent="-171450">
              <a:buFont typeface="Arial" panose="020B0604020202020204" pitchFamily="34" charset="0"/>
              <a:buChar char="•"/>
            </a:pPr>
            <a:r>
              <a:rPr lang="zh-CN" altLang="en-US"/>
              <a:t>所用检索语言的自然性</a:t>
            </a:r>
            <a:endParaRPr lang="zh-CN" altLang="en-US"/>
          </a:p>
          <a:p>
            <a:pPr indent="0">
              <a:buFont typeface="Arial" panose="020B0604020202020204" pitchFamily="34" charset="0"/>
              <a:buNone/>
            </a:pPr>
            <a:r>
              <a:rPr lang="zh-CN" altLang="en-US"/>
              <a:t>不做人工标引，借助截词、邻接等匹配方法，以自然语言检索所需文献。这是与传统主题词检索方法的根本区别。</a:t>
            </a:r>
            <a:endParaRPr lang="zh-CN" altLang="en-US"/>
          </a:p>
          <a:p>
            <a:pPr marL="171450" indent="-171450">
              <a:buFont typeface="Arial" panose="020B0604020202020204" pitchFamily="34" charset="0"/>
              <a:buChar char="•"/>
            </a:pPr>
            <a:r>
              <a:rPr lang="zh-CN" altLang="en-US"/>
              <a:t>数据相对的稳定性</a:t>
            </a:r>
            <a:endParaRPr lang="zh-CN" altLang="en-US"/>
          </a:p>
          <a:p>
            <a:pPr indent="0">
              <a:buFont typeface="Arial" panose="020B0604020202020204" pitchFamily="34" charset="0"/>
              <a:buNone/>
            </a:pPr>
            <a:r>
              <a:rPr lang="zh-CN" altLang="en-US"/>
              <a:t>全文数据库基本上是封闭的，一般不需更新。</a:t>
            </a:r>
            <a:endParaRPr lang="zh-CN" altLang="en-US"/>
          </a:p>
          <a:p>
            <a:pPr marL="171450" indent="-171450">
              <a:buFont typeface="Arial" panose="020B0604020202020204" pitchFamily="34" charset="0"/>
              <a:buChar char="•"/>
            </a:pPr>
            <a:r>
              <a:rPr lang="zh-CN" altLang="en-US"/>
              <a:t>检索结果的准确性</a:t>
            </a:r>
            <a:endParaRPr lang="zh-CN" altLang="en-US"/>
          </a:p>
          <a:p>
            <a:pPr marL="171450" indent="-171450">
              <a:buFont typeface="Arial" panose="020B0604020202020204" pitchFamily="34" charset="0"/>
              <a:buChar char="•"/>
            </a:pPr>
            <a:r>
              <a:rPr lang="zh-CN" altLang="en-US"/>
              <a:t>数据结构的非结构性</a:t>
            </a:r>
            <a:endParaRPr lang="zh-CN" altLang="en-US"/>
          </a:p>
          <a:p>
            <a:pPr marL="171450" indent="-171450"/>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i="1" u="sng"/>
              <a:t>MVC</a:t>
            </a:r>
            <a:r>
              <a:rPr lang="zh-CN" altLang="en-US" b="1" i="1" u="sng"/>
              <a:t>架构：</a:t>
            </a:r>
            <a:endParaRPr lang="zh-CN" altLang="en-US" b="1" i="1" u="sng"/>
          </a:p>
          <a:p>
            <a:r>
              <a:rPr lang="zh-CN" altLang="en-US"/>
              <a:t>经典MVC模式中，M是指模型，V是视图，C则是控制器，使用MVC的目的是将M和V的实现代码分离，从而使同一个程序可以使用不同的表现形式。其中，View的定义比较清晰，就是用户界面。</a:t>
            </a:r>
            <a:endParaRPr lang="zh-CN" altLang="en-US"/>
          </a:p>
          <a:p>
            <a:pPr marL="171450" indent="-171450">
              <a:buFont typeface="Arial" panose="020B0604020202020204" pitchFamily="34" charset="0"/>
              <a:buChar char="•"/>
            </a:pPr>
            <a:r>
              <a:rPr lang="zh-CN" altLang="en-US"/>
              <a:t>M即model模型是指模型表示业务规则。在MVC的三个部件中，模型拥有最多的处理任务。被模型返回的数据是中立的，模型与数据格式无关，这样一个模型能为多个视图提供数据，由于应用于模型的代码只需写一次就可以被多个视图重用，所以减少了代码的重复性。</a:t>
            </a:r>
            <a:endParaRPr lang="zh-CN" altLang="en-US"/>
          </a:p>
          <a:p>
            <a:pPr marL="171450" indent="-171450">
              <a:buFont typeface="Arial" panose="020B0604020202020204" pitchFamily="34" charset="0"/>
              <a:buChar char="•"/>
            </a:pPr>
            <a:r>
              <a:rPr lang="zh-CN" altLang="en-US"/>
              <a:t>V即View视图是指用户看到并与之交互的界面。比如由html元素组成的网页界面，或者软件的客户端界面。MVC的好处之一在于它能为应用程序处理很多不同的视图。在视图中其实没有真正的处理发生，它只是作为一种输出数据并允许用户操作的方式。</a:t>
            </a:r>
            <a:endParaRPr lang="zh-CN" altLang="en-US"/>
          </a:p>
          <a:p>
            <a:pPr marL="171450" indent="-171450">
              <a:buFont typeface="Arial" panose="020B0604020202020204" pitchFamily="34" charset="0"/>
              <a:buChar char="•"/>
            </a:pPr>
            <a:r>
              <a:rPr lang="zh-CN" altLang="en-US"/>
              <a:t>C即controller控制器是指控制器接受用户的输入并调用模型和视图去完成用户的需求，控制器本身不输出任何东西和做任何处理。它只是接收请求并决定调用哪个模型构件去处理请求，然后再确定用哪个视图来显示返回的数据。</a:t>
            </a:r>
            <a:endParaRPr lang="zh-CN" altLang="en-US"/>
          </a:p>
          <a:p>
            <a:pPr marL="171450" indent="-171450"/>
            <a:endParaRPr lang="zh-CN" altLang="en-US"/>
          </a:p>
          <a:p>
            <a:r>
              <a:rPr lang="en-US" altLang="zh-CN" b="1" i="1" u="sng"/>
              <a:t>MVVM</a:t>
            </a:r>
            <a:r>
              <a:rPr lang="zh-CN" altLang="en-US" b="1" i="1" u="sng"/>
              <a:t>架构：</a:t>
            </a:r>
            <a:endParaRPr lang="zh-CN" altLang="en-US" b="1" i="1" u="sng"/>
          </a:p>
          <a:p>
            <a:r>
              <a:rPr lang="zh-CN" altLang="en-US"/>
              <a:t>MVVM是Model-View-ViewModel的简写。它本质上就是MVC 的改进版。</a:t>
            </a:r>
            <a:endParaRPr lang="zh-CN" altLang="en-US"/>
          </a:p>
          <a:p>
            <a:r>
              <a:rPr lang="zh-CN" altLang="en-US"/>
              <a:t>MVVM并不是用VM完全取代了C，ViewModel存在目的在于抽离Controller中展示的业务逻辑，而不是替代Controller，其它视图操作业务等还是应该放在Controller中实现。</a:t>
            </a:r>
            <a:endParaRPr lang="zh-CN" altLang="en-US" b="1" i="1" u="sng"/>
          </a:p>
          <a:p>
            <a:pPr marL="171450" indent="-171450">
              <a:buFont typeface="Arial" panose="020B0604020202020204" pitchFamily="34" charset="0"/>
              <a:buChar char="•"/>
            </a:pPr>
            <a:r>
              <a:rPr lang="zh-CN" altLang="en-US"/>
              <a:t>M（Model）：模型层。就是业务逻辑相关的数据对象，通常从数据库映射而来，我们可以说是与数据库对应的model。</a:t>
            </a:r>
            <a:endParaRPr lang="zh-CN" altLang="en-US"/>
          </a:p>
          <a:p>
            <a:pPr marL="171450" indent="-171450">
              <a:buFont typeface="Arial" panose="020B0604020202020204" pitchFamily="34" charset="0"/>
              <a:buChar char="•"/>
            </a:pPr>
            <a:r>
              <a:rPr lang="zh-CN" altLang="en-US"/>
              <a:t>V（View）：视图层。就是展现出来的用户界面。</a:t>
            </a:r>
            <a:endParaRPr lang="zh-CN" altLang="en-US"/>
          </a:p>
          <a:p>
            <a:pPr marL="171450" indent="-171450">
              <a:buFont typeface="Arial" panose="020B0604020202020204" pitchFamily="34" charset="0"/>
              <a:buChar char="•"/>
            </a:pPr>
            <a:r>
              <a:rPr lang="zh-CN" altLang="en-US"/>
              <a:t>VM（ViewModel）：视图模型层。连接view和model的桥梁。因为，Model层中的数据往往是不能直接跟View中的控件一一对应上的，所以，需要再定义一个数据对象专门对应view上的控件。而ViewModel的职责就是把model对象封装成可以显示和接受输入的界面数据对象。</a:t>
            </a:r>
            <a:endParaRPr lang="zh-CN" altLang="en-US"/>
          </a:p>
          <a:p>
            <a:pPr indent="0">
              <a:buNone/>
            </a:pPr>
            <a:endParaRPr lang="zh-CN" altLang="en-US"/>
          </a:p>
          <a:p>
            <a:pPr indent="0">
              <a:buFont typeface="Arial" panose="020B0604020202020204" pitchFamily="34" charset="0"/>
              <a:buNone/>
            </a:pPr>
            <a:r>
              <a:rPr lang="zh-CN" altLang="en-US" b="1" i="1" u="sng"/>
              <a:t>MVVM框架与MVC框架的区别</a:t>
            </a:r>
            <a:endParaRPr lang="zh-CN" altLang="en-US" b="1" i="1" u="sng"/>
          </a:p>
          <a:p>
            <a:pPr indent="0">
              <a:buFont typeface="Arial" panose="020B0604020202020204" pitchFamily="34" charset="0"/>
              <a:buNone/>
            </a:pPr>
            <a:r>
              <a:rPr lang="zh-CN" altLang="en-US">
                <a:sym typeface="+mn-ea"/>
              </a:rPr>
              <a:t>MVC</a:t>
            </a:r>
            <a:r>
              <a:rPr lang="zh-CN" altLang="en-US"/>
              <a:t>和</a:t>
            </a:r>
            <a:r>
              <a:rPr lang="zh-CN" altLang="en-US">
                <a:sym typeface="+mn-ea"/>
              </a:rPr>
              <a:t>MVVM</a:t>
            </a:r>
            <a:r>
              <a:rPr lang="zh-CN" altLang="en-US"/>
              <a:t>其实区别并不大。都是一种设计思想，主要区别如下：</a:t>
            </a:r>
            <a:endParaRPr lang="zh-CN" altLang="en-US"/>
          </a:p>
          <a:p>
            <a:pPr marL="171450" indent="-171450">
              <a:buFont typeface="Arial" panose="020B0604020202020204" pitchFamily="34" charset="0"/>
              <a:buChar char="•"/>
            </a:pPr>
            <a:r>
              <a:rPr lang="zh-CN" altLang="en-US">
                <a:sym typeface="+mn-ea"/>
              </a:rPr>
              <a:t>MVC</a:t>
            </a:r>
            <a:r>
              <a:rPr lang="zh-CN" altLang="en-US"/>
              <a:t>中 Controller演变成</a:t>
            </a:r>
            <a:r>
              <a:rPr lang="zh-CN" altLang="en-US">
                <a:sym typeface="+mn-ea"/>
              </a:rPr>
              <a:t>MVVM</a:t>
            </a:r>
            <a:r>
              <a:rPr lang="zh-CN" altLang="en-US"/>
              <a:t>中的 </a:t>
            </a:r>
            <a:r>
              <a:rPr lang="en-US" altLang="zh-CN"/>
              <a:t>V</a:t>
            </a:r>
            <a:r>
              <a:rPr lang="zh-CN" altLang="en-US"/>
              <a:t>iewModel</a:t>
            </a:r>
            <a:endParaRPr lang="zh-CN" altLang="en-US"/>
          </a:p>
          <a:p>
            <a:pPr marL="171450" indent="-171450">
              <a:buFont typeface="Arial" panose="020B0604020202020204" pitchFamily="34" charset="0"/>
              <a:buChar char="•"/>
            </a:pPr>
            <a:r>
              <a:rPr lang="zh-CN" altLang="en-US">
                <a:sym typeface="+mn-ea"/>
              </a:rPr>
              <a:t>MVVM</a:t>
            </a:r>
            <a:r>
              <a:rPr lang="zh-CN" altLang="en-US"/>
              <a:t> 通过数据来驱动视图层的显示而不是节点操作。</a:t>
            </a:r>
            <a:endParaRPr lang="zh-CN" altLang="en-US"/>
          </a:p>
          <a:p>
            <a:pPr marL="171450" indent="-171450">
              <a:buFont typeface="Arial" panose="020B0604020202020204" pitchFamily="34" charset="0"/>
              <a:buChar char="•"/>
            </a:pPr>
            <a:r>
              <a:rPr lang="zh-CN" altLang="en-US">
                <a:sym typeface="+mn-ea"/>
              </a:rPr>
              <a:t>MVC</a:t>
            </a:r>
            <a:r>
              <a:rPr lang="zh-CN" altLang="en-US"/>
              <a:t>中Model和View是可以直接打交道的，造成Model层和View层之间的耦合度高。而</a:t>
            </a:r>
            <a:r>
              <a:rPr lang="zh-CN" altLang="en-US">
                <a:sym typeface="+mn-ea"/>
              </a:rPr>
              <a:t>MVVM</a:t>
            </a:r>
            <a:r>
              <a:rPr lang="zh-CN" altLang="en-US"/>
              <a:t>中Model和View不直接交互，而是通过中间桥梁ViewModel来同步</a:t>
            </a:r>
            <a:endParaRPr lang="zh-CN" altLang="en-US"/>
          </a:p>
          <a:p>
            <a:pPr marL="171450" indent="-171450">
              <a:buFont typeface="Arial" panose="020B0604020202020204" pitchFamily="34" charset="0"/>
              <a:buChar char="•"/>
            </a:pPr>
            <a:r>
              <a:rPr lang="zh-CN" altLang="en-US">
                <a:sym typeface="+mn-ea"/>
              </a:rPr>
              <a:t>MVVM</a:t>
            </a:r>
            <a:r>
              <a:rPr lang="zh-CN" altLang="en-US"/>
              <a:t>主要解决了:mvc中大量的DOM 操作使页面渲染性能降低，加载速度变慢，影响用户体验</a:t>
            </a:r>
            <a:endParaRPr lang="zh-CN" altLang="en-US"/>
          </a:p>
          <a:p>
            <a:endParaRPr lang="zh-CN" altLang="en-US"/>
          </a:p>
          <a:p>
            <a:r>
              <a:rPr lang="en-US" altLang="zh-CN" b="1" i="1" u="sng"/>
              <a:t>SPA</a:t>
            </a:r>
            <a:r>
              <a:rPr lang="zh-CN" altLang="en-US" b="1" i="1" u="sng"/>
              <a:t>模式：</a:t>
            </a:r>
            <a:endParaRPr lang="zh-CN" altLang="en-US" b="1" i="1" u="sng"/>
          </a:p>
          <a:p>
            <a:r>
              <a:rPr lang="zh-CN" altLang="en-US"/>
              <a:t>单页Web应用（single page web application，SPA），就是只有一张Web页面的应用，是加载单个HTML 页面并在用户与应用程序交互时动态更新该页面的Web应用程序。</a:t>
            </a:r>
            <a:endParaRPr lang="zh-CN" altLang="en-US"/>
          </a:p>
          <a:p>
            <a:r>
              <a:rPr lang="en-US" altLang="zh-CN"/>
              <a:t>vue/angular/react</a:t>
            </a:r>
            <a:r>
              <a:rPr lang="zh-CN" altLang="en-US"/>
              <a:t>都是</a:t>
            </a:r>
            <a:r>
              <a:rPr lang="en-US" altLang="zh-CN"/>
              <a:t>SPA</a:t>
            </a:r>
            <a:r>
              <a:rPr lang="zh-CN" altLang="en-US"/>
              <a:t>模式。</a:t>
            </a:r>
            <a:endParaRPr lang="zh-CN" altLang="en-US"/>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LNMP</a:t>
            </a:r>
            <a:r>
              <a:rPr lang="zh-CN" altLang="en-US"/>
              <a:t>/WAMP，LNMP一般指Linux、Nginx、MySQL、PHP，WAMP一般指Windows、Apache、MySQL、PHP，这种网站体系机构简单，单服务器可以部署所有资源（all in one），部署方便有很多现成的镜像包，一键启动建站的作用，区别的就是前者支持Linux环境，后者运行在Windows环境，Nginx和Apache都是静态服务器，处理一些简单嵌入式脚本语言，适用于业务简单、用户体量小的网站。</a:t>
            </a:r>
            <a:endParaRPr lang="zh-CN" altLang="en-US"/>
          </a:p>
          <a:p>
            <a:endParaRPr lang="zh-CN" altLang="en-US"/>
          </a:p>
          <a:p>
            <a:r>
              <a:rPr lang="zh-CN" altLang="en-US"/>
              <a:t>应用服务器 + 数据库服务器，这种架构</a:t>
            </a:r>
            <a:r>
              <a:rPr lang="en-US" altLang="zh-CN">
                <a:solidFill>
                  <a:schemeClr val="accent1">
                    <a:lumMod val="75000"/>
                  </a:schemeClr>
                </a:solidFill>
                <a:sym typeface="+mn-ea"/>
              </a:rPr>
              <a:t>Tomcat/Websphere/Weblogic/Apusic</a:t>
            </a:r>
            <a:r>
              <a:rPr lang="zh-CN" altLang="en-US"/>
              <a:t>作为动态服务器，不仅可以处理静态资源，也可以处理动态资源，适用于更复杂一些的业务场景，这里的DB指的是</a:t>
            </a:r>
            <a:r>
              <a:rPr lang="zh-CN" altLang="en-US">
                <a:sym typeface="+mn-ea"/>
              </a:rPr>
              <a:t>SQLServer、</a:t>
            </a:r>
            <a:r>
              <a:rPr lang="zh-CN" altLang="en-US"/>
              <a:t>Oracle、DB2、</a:t>
            </a:r>
            <a:r>
              <a:rPr lang="en-US" altLang="zh-CN"/>
              <a:t>MySQL</a:t>
            </a:r>
            <a:r>
              <a:rPr lang="zh-CN" altLang="en-US"/>
              <a:t>等常见关系型数据库。一般使用这种架构就有必要对部署服务器进行拆分，如把服务器资源分为应用服务器和数据库服务器。</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当网站发展到一定规模，用户数量增多，相应的服务器也要进行扩增，如果业务流程相对不复杂的场景，不过多考虑业务代码的维护，只需要对服务器资源进行扩容，增加服务器数量即可，这个时候服务器的维护成本将会提高，对于一些经常访问的数据可以使用缓存服务器来降低关系型数据库的压力，对于关系西数据库可以采取读写分离达到高可用（HA）的目的，对于业务产生的文件可以增加共享文件服务器，降低应用服务器的磁盘压力。 当然这里只是简单描绘了集群架构的一种模式，实际业务场景可能更为复杂，技术涉及到细节实现往往会有更多的问题需要处理，以上所描述的集群模式仅在传统单一架构模式对服务器横向扩容，所有的业务依然冗余在一块，很有可能存在牵一发而动全身的影响，比如某一个功能点的用户访问激增从而拖垮整个服务，而扩容只能进行整体扩容，浪费较多的服务器资源，不能进行有针对性的扩容，难以实现弹性伸缩。</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i="1" u="sng">
                <a:sym typeface="+mn-ea"/>
              </a:rPr>
              <a:t>SOA</a:t>
            </a:r>
            <a:r>
              <a:rPr lang="zh-CN" altLang="en-US" b="1" i="1" u="sng">
                <a:sym typeface="+mn-ea"/>
              </a:rPr>
              <a:t>：</a:t>
            </a:r>
            <a:endParaRPr lang="zh-CN" altLang="en-US" b="1" i="1" u="sng"/>
          </a:p>
          <a:p>
            <a:r>
              <a:rPr lang="zh-CN" altLang="en-US">
                <a:sym typeface="+mn-ea"/>
              </a:rPr>
              <a:t>面向服务的体系结构，是一个组件模型，它将应用程序的不同功能单元（称为服务）通过这些服务之间定义良好的接口和契约联系起来。接口是采用中立的方式进行定义的，它应该独立于实现服务的硬件平台、操作系统和编程语言。这使得构建在各种这样的系统中的服务可以以一种统一和通用的方式进行交互。</a:t>
            </a:r>
            <a:endParaRPr lang="zh-CN" altLang="en-US"/>
          </a:p>
          <a:p>
            <a:r>
              <a:rPr lang="zh-CN" altLang="en-US">
                <a:sym typeface="+mn-ea"/>
              </a:rPr>
              <a:t>SOA和微服务架构一个层面的东西，而对于ESB和微服务网关是一个层面的东西，一个谈到是架构风格和方法，一个谈的是实现工具或组件。</a:t>
            </a:r>
            <a:endParaRPr lang="zh-CN" altLang="en-US"/>
          </a:p>
          <a:p>
            <a:r>
              <a:rPr lang="zh-CN" altLang="en-US">
                <a:sym typeface="+mn-ea"/>
              </a:rPr>
              <a:t>微服务是在 SOA 上做的升华，微服务架构强调的一个重点是“业务需要彻底的组件化和服务化”，原有的单个业务系统会拆分为多个可以独立开发、设计、运行的小应用。这些小应用之间通过服务完成交互和集成。</a:t>
            </a:r>
            <a:endParaRPr lang="zh-CN" altLang="en-US"/>
          </a:p>
          <a:p>
            <a:r>
              <a:rPr lang="zh-CN" altLang="en-US">
                <a:sym typeface="+mn-ea"/>
              </a:rPr>
              <a:t>微服务架构 = 80%的SOA服务架构思想 + 100%的组件化架构思想 + 80%的领域建模思想。</a:t>
            </a:r>
            <a:endParaRPr lang="zh-CN" altLang="en-US"/>
          </a:p>
          <a:p>
            <a:r>
              <a:rPr lang="en-US" altLang="zh-CN">
                <a:sym typeface="+mn-ea"/>
              </a:rPr>
              <a:t>SOA架构特点：</a:t>
            </a:r>
            <a:endParaRPr lang="en-US" altLang="zh-CN"/>
          </a:p>
          <a:p>
            <a:pPr marL="171450" indent="-171450">
              <a:buFont typeface="Arial" panose="020B0604020202020204" pitchFamily="34" charset="0"/>
              <a:buChar char="•"/>
            </a:pPr>
            <a:r>
              <a:rPr lang="en-US" altLang="zh-CN">
                <a:sym typeface="+mn-ea"/>
              </a:rPr>
              <a:t>系统集成：站在系统的角度，解决企业系统间的通信问 题，把原先散乱、无规划的系统间的网状结构，梳理成 规整、可治理的系统间星形结构，这一步往往需要引入 一些产品，比如 ESB、以及技术规范、服务管理规范； 这一步解决的核心问题是【有序】</a:t>
            </a:r>
            <a:endParaRPr lang="en-US" altLang="zh-CN"/>
          </a:p>
          <a:p>
            <a:pPr marL="171450" indent="-171450">
              <a:buFont typeface="Arial" panose="020B0604020202020204" pitchFamily="34" charset="0"/>
              <a:buChar char="•"/>
            </a:pPr>
            <a:r>
              <a:rPr lang="en-US" altLang="zh-CN">
                <a:sym typeface="+mn-ea"/>
              </a:rPr>
              <a:t>系统的服务化：站在功能的角度，把业务逻辑抽象成 可复用、可组装的服务，通过服务的编排实现业务的 快速再生，目的：把原先固有的业务功能转变为通用 的业务服务，实现业务逻辑的快速复用；这一步解决 的核心问题是【复用】</a:t>
            </a:r>
            <a:endParaRPr lang="en-US" altLang="zh-CN"/>
          </a:p>
          <a:p>
            <a:pPr marL="171450" indent="-171450">
              <a:buFont typeface="Arial" panose="020B0604020202020204" pitchFamily="34" charset="0"/>
              <a:buChar char="•"/>
            </a:pPr>
            <a:r>
              <a:rPr lang="en-US" altLang="zh-CN">
                <a:sym typeface="+mn-ea"/>
              </a:rPr>
              <a:t>业务的服务化：站在企业的角度，把企业职能抽象成 可复用、可组装的服务；把原先职能化的企业架构转变为服务化的企业架构，进一步提升企业的对外服务能力；“前面两步都是从技术层面来解决系统调用、系统功能复用的问题”。第三步，则是以业务驱动把一个业务单元封装成一项服务。这一步解决的核心问题是【高效】</a:t>
            </a:r>
            <a:endParaRPr lang="en-US" altLang="zh-CN"/>
          </a:p>
          <a:p>
            <a:endParaRPr lang="zh-CN" altLang="en-US"/>
          </a:p>
          <a:p>
            <a:r>
              <a:rPr lang="zh-CN" altLang="en-US" b="1" i="1" u="sng"/>
              <a:t>微服务：</a:t>
            </a:r>
            <a:endParaRPr lang="zh-CN" altLang="en-US"/>
          </a:p>
          <a:p>
            <a:r>
              <a:rPr lang="zh-CN" altLang="en-US"/>
              <a:t>一种软件开发技术- 面向服务的体系结构（SOA）架构样式的一种变体，它提倡将单一应用程序划分成一组小的服务，服务之间互相协调、互相配合，为用户提供最终价值。每个服务运行在其独立的进程中，服务与服务间采用轻量级的通信机制互相沟通（通常是基于HTTP的RESTful API）。每个服务都围绕着具体业务进行构建，并且能够独立地部署到生产环境、类生产环境等。另外，应尽量避免统一的、集中式的服务管理机制，对具体的一个服务而言，应根据上下文，选择合适的语言、工具对其进行构建。</a:t>
            </a:r>
            <a:endParaRPr lang="zh-CN" altLang="en-US"/>
          </a:p>
          <a:p>
            <a:r>
              <a:rPr lang="zh-CN" altLang="en-US"/>
              <a:t>微服务架构特点：</a:t>
            </a:r>
            <a:endParaRPr lang="zh-CN" altLang="en-US"/>
          </a:p>
          <a:p>
            <a:pPr marL="171450" indent="-171450">
              <a:buFont typeface="Arial" panose="020B0604020202020204" pitchFamily="34" charset="0"/>
              <a:buChar char="•"/>
            </a:pPr>
            <a:r>
              <a:rPr lang="zh-CN" altLang="en-US"/>
              <a:t>通过服务实现组件化</a:t>
            </a:r>
            <a:endParaRPr lang="zh-CN" altLang="en-US"/>
          </a:p>
          <a:p>
            <a:r>
              <a:rPr lang="zh-CN" altLang="en-US"/>
              <a:t>开发者不再需要协调其它服务部署对本服务的影响。</a:t>
            </a:r>
            <a:endParaRPr lang="zh-CN" altLang="en-US"/>
          </a:p>
          <a:p>
            <a:pPr marL="171450" indent="-171450">
              <a:buFont typeface="Arial" panose="020B0604020202020204" pitchFamily="34" charset="0"/>
              <a:buChar char="•"/>
            </a:pPr>
            <a:r>
              <a:rPr lang="zh-CN" altLang="en-US"/>
              <a:t>按业务能力来划分服务和开发团队</a:t>
            </a:r>
            <a:endParaRPr lang="zh-CN" altLang="en-US"/>
          </a:p>
          <a:p>
            <a:r>
              <a:rPr lang="zh-CN" altLang="en-US"/>
              <a:t>开发者可以自由选择开发技术，提供 API 服务。</a:t>
            </a:r>
            <a:endParaRPr lang="zh-CN" altLang="en-US"/>
          </a:p>
          <a:p>
            <a:pPr marL="171450" indent="-171450">
              <a:buFont typeface="Arial" panose="020B0604020202020204" pitchFamily="34" charset="0"/>
              <a:buChar char="•"/>
            </a:pPr>
            <a:r>
              <a:rPr lang="zh-CN" altLang="en-US"/>
              <a:t>去中心化</a:t>
            </a:r>
            <a:endParaRPr lang="zh-CN" altLang="en-US"/>
          </a:p>
          <a:p>
            <a:r>
              <a:rPr lang="zh-CN" altLang="en-US"/>
              <a:t>每个微服务有自己私有的数据库持久化业务数据。</a:t>
            </a:r>
            <a:endParaRPr lang="zh-CN" altLang="en-US"/>
          </a:p>
          <a:p>
            <a:r>
              <a:rPr lang="zh-CN" altLang="en-US"/>
              <a:t>每个微服务只能访问自己的数据库，而不能访问其它服务的数据库。</a:t>
            </a:r>
            <a:endParaRPr lang="zh-CN" altLang="en-US"/>
          </a:p>
          <a:p>
            <a:r>
              <a:rPr lang="zh-CN" altLang="en-US"/>
              <a:t>某些业务场景下，需要在一个事务中更新多个数据库。这种情况也不能直接访问其它微服务的数据库，而是通过对于微服务进行操作。</a:t>
            </a:r>
            <a:endParaRPr lang="zh-CN" altLang="en-US"/>
          </a:p>
          <a:p>
            <a:r>
              <a:rPr lang="zh-CN" altLang="en-US"/>
              <a:t>数据的去中心化，进一步降低了微服务之间的耦合度，不同服务可以采用不同的数据库技术（SQL、NoSQL等）。在复杂的业务场景下，如果包含多个微服务，通常在客户端或者中间层（网关）处理。</a:t>
            </a:r>
            <a:endParaRPr lang="zh-CN" altLang="en-US"/>
          </a:p>
          <a:p>
            <a:pPr marL="171450" indent="-171450">
              <a:buFont typeface="Arial" panose="020B0604020202020204" pitchFamily="34" charset="0"/>
              <a:buChar char="•"/>
            </a:pPr>
            <a:r>
              <a:rPr lang="zh-CN" altLang="en-US"/>
              <a:t>基础设施自动化（devops、自动化部署）</a:t>
            </a:r>
            <a:endParaRPr lang="zh-CN" altLang="en-US"/>
          </a:p>
          <a:p>
            <a:r>
              <a:rPr lang="zh-CN" altLang="en-US"/>
              <a:t>Java EE部署架构，通过展现层打包WARs，业务层划分到JARs最后部署为EAR一个大包，而微服务则打开了这个黑盒子，把应用拆分成为一个一个的单个服务，应用Docker技术，不依赖任何服务器和数据模型，是一个全栈应用，可以通过自动化方式独立部署，每个服务运行在自己的进程中，通过轻量的通讯机制联系，经常是基于HTTP资源API，这些服务基于业务能力构建，能实现集中化管理（因为服务太多啦，不集中管理就无法DevOps啦）。</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3137"/>
            <a:ext cx="12191999" cy="763046"/>
          </a:xfrm>
          <a:prstGeom prst="rect">
            <a:avLst/>
          </a:prstGeom>
        </p:spPr>
      </p:pic>
      <p:cxnSp>
        <p:nvCxnSpPr>
          <p:cNvPr id="5" name="直接连接符 4"/>
          <p:cNvCxnSpPr/>
          <p:nvPr userDrawn="1"/>
        </p:nvCxnSpPr>
        <p:spPr>
          <a:xfrm>
            <a:off x="0" y="775225"/>
            <a:ext cx="12192000" cy="0"/>
          </a:xfrm>
          <a:prstGeom prst="line">
            <a:avLst/>
          </a:prstGeom>
          <a:ln>
            <a:solidFill>
              <a:srgbClr val="2959A0"/>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56146" y="209238"/>
            <a:ext cx="843955" cy="397038"/>
          </a:xfrm>
          <a:prstGeom prst="rect">
            <a:avLst/>
          </a:prstGeom>
        </p:spPr>
      </p:pic>
      <p:sp>
        <p:nvSpPr>
          <p:cNvPr id="13" name="文本占位符 11"/>
          <p:cNvSpPr>
            <a:spLocks noGrp="1"/>
          </p:cNvSpPr>
          <p:nvPr>
            <p:ph type="body" sz="quarter" idx="11" hasCustomPrompt="1"/>
          </p:nvPr>
        </p:nvSpPr>
        <p:spPr>
          <a:xfrm>
            <a:off x="175718" y="165854"/>
            <a:ext cx="9337398" cy="457200"/>
          </a:xfrm>
          <a:prstGeom prst="rect">
            <a:avLst/>
          </a:prstGeom>
        </p:spPr>
        <p:txBody>
          <a:bodyPr/>
          <a:lstStyle>
            <a:lvl1pPr marL="0" indent="0">
              <a:buNone/>
              <a:defRPr sz="2800">
                <a:solidFill>
                  <a:schemeClr val="bg1"/>
                </a:solidFill>
              </a:defRPr>
            </a:lvl1pPr>
          </a:lstStyle>
          <a:p>
            <a:pPr lvl="0"/>
            <a:r>
              <a:rPr lang="zh-CN" altLang="en-US" dirty="0"/>
              <a:t>单击此处编辑标题</a:t>
            </a:r>
            <a:endParaRPr lang="zh-CN" altLang="en-US" dirty="0"/>
          </a:p>
        </p:txBody>
      </p:sp>
      <p:sp>
        <p:nvSpPr>
          <p:cNvPr id="7" name="文本占位符 29"/>
          <p:cNvSpPr>
            <a:spLocks noGrp="1"/>
          </p:cNvSpPr>
          <p:nvPr>
            <p:ph type="body" sz="quarter" idx="13"/>
          </p:nvPr>
        </p:nvSpPr>
        <p:spPr>
          <a:xfrm>
            <a:off x="638175" y="1072474"/>
            <a:ext cx="10871200" cy="5188353"/>
          </a:xfrm>
          <a:prstGeom prst="rect">
            <a:avLst/>
          </a:prstGeom>
        </p:spPr>
        <p:txBody>
          <a:bodyPr/>
          <a:lstStyle>
            <a:lvl1pPr marL="457200" indent="-457200">
              <a:lnSpc>
                <a:spcPct val="150000"/>
              </a:lnSpc>
              <a:buFont typeface="+mj-lt"/>
              <a:buAutoNum type="arabicPeriod"/>
              <a:defRPr sz="2400" b="0">
                <a:solidFill>
                  <a:srgbClr val="404040"/>
                </a:solidFill>
              </a:defRPr>
            </a:lvl1pPr>
          </a:lstStyle>
          <a:p>
            <a:pPr marL="457200" marR="0" lvl="0" indent="-457200" algn="l" defTabSz="1219200" rtl="0" eaLnBrk="1" fontAlgn="auto" latinLnBrk="0" hangingPunct="1">
              <a:lnSpc>
                <a:spcPct val="150000"/>
              </a:lnSpc>
              <a:spcBef>
                <a:spcPts val="1335"/>
              </a:spcBef>
              <a:spcAft>
                <a:spcPts val="0"/>
              </a:spcAft>
              <a:buClrTx/>
              <a:buSzTx/>
              <a:defRPr/>
            </a:pPr>
            <a:r>
              <a:rPr lang="zh-CN" altLang="en-US" dirty="0"/>
              <a:t>单击此处编辑母版文本样式</a:t>
            </a:r>
            <a:endParaRPr lang="en-US" altLang="zh-CN" dirty="0"/>
          </a:p>
          <a:p>
            <a:pPr marL="457200" marR="0" lvl="0" indent="-457200" algn="l" defTabSz="1219200" rtl="0" eaLnBrk="1" fontAlgn="auto" latinLnBrk="0" hangingPunct="1">
              <a:lnSpc>
                <a:spcPct val="150000"/>
              </a:lnSpc>
              <a:spcBef>
                <a:spcPts val="1335"/>
              </a:spcBef>
              <a:spcAft>
                <a:spcPts val="0"/>
              </a:spcAft>
              <a:buClrTx/>
              <a:buSzTx/>
              <a:buFont typeface="+mj-lt"/>
              <a:buAutoNum type="arabicPeriod"/>
              <a:defRPr/>
            </a:pPr>
            <a:r>
              <a:rPr lang="zh-CN" altLang="en-US" dirty="0"/>
              <a:t>单击此处编辑母版文本样式</a:t>
            </a:r>
            <a:endParaRPr lang="zh-CN" altLang="en-US" dirty="0"/>
          </a:p>
          <a:p>
            <a:pPr marL="457200" marR="0" lvl="0" indent="-457200" algn="l" defTabSz="1219200" rtl="0" eaLnBrk="1" fontAlgn="auto" latinLnBrk="0" hangingPunct="1">
              <a:lnSpc>
                <a:spcPct val="150000"/>
              </a:lnSpc>
              <a:spcBef>
                <a:spcPts val="1335"/>
              </a:spcBef>
              <a:spcAft>
                <a:spcPts val="0"/>
              </a:spcAft>
              <a:buClrTx/>
              <a:buSzTx/>
              <a:buFont typeface="+mj-lt"/>
              <a:buAutoNum type="arabicPeriod"/>
              <a:defRPr/>
            </a:pPr>
            <a:r>
              <a:rPr lang="zh-CN" altLang="en-US" dirty="0"/>
              <a:t>单击此处编辑母版文本样式</a:t>
            </a:r>
            <a:endParaRPr lang="zh-CN" altLang="en-US" dirty="0"/>
          </a:p>
          <a:p>
            <a:pPr marL="457200" marR="0" lvl="0" indent="-457200" algn="l" defTabSz="1219200" rtl="0" eaLnBrk="1" fontAlgn="auto" latinLnBrk="0" hangingPunct="1">
              <a:lnSpc>
                <a:spcPct val="150000"/>
              </a:lnSpc>
              <a:spcBef>
                <a:spcPts val="1335"/>
              </a:spcBef>
              <a:spcAft>
                <a:spcPts val="0"/>
              </a:spcAft>
              <a:buClrTx/>
              <a:buSzTx/>
              <a:defRPr/>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3137"/>
            <a:ext cx="12191999" cy="763046"/>
          </a:xfrm>
          <a:prstGeom prst="rect">
            <a:avLst/>
          </a:prstGeom>
        </p:spPr>
      </p:pic>
      <p:cxnSp>
        <p:nvCxnSpPr>
          <p:cNvPr id="5" name="直接连接符 4"/>
          <p:cNvCxnSpPr/>
          <p:nvPr userDrawn="1"/>
        </p:nvCxnSpPr>
        <p:spPr>
          <a:xfrm>
            <a:off x="0" y="775225"/>
            <a:ext cx="12192000" cy="0"/>
          </a:xfrm>
          <a:prstGeom prst="line">
            <a:avLst/>
          </a:prstGeom>
          <a:ln>
            <a:solidFill>
              <a:srgbClr val="2959A0"/>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56146" y="209238"/>
            <a:ext cx="843955" cy="397038"/>
          </a:xfrm>
          <a:prstGeom prst="rect">
            <a:avLst/>
          </a:prstGeom>
        </p:spPr>
      </p:pic>
      <p:sp>
        <p:nvSpPr>
          <p:cNvPr id="13" name="文本占位符 11"/>
          <p:cNvSpPr>
            <a:spLocks noGrp="1"/>
          </p:cNvSpPr>
          <p:nvPr>
            <p:ph type="body" sz="quarter" idx="11" hasCustomPrompt="1"/>
          </p:nvPr>
        </p:nvSpPr>
        <p:spPr>
          <a:xfrm>
            <a:off x="175718" y="165854"/>
            <a:ext cx="9337398" cy="457200"/>
          </a:xfrm>
          <a:prstGeom prst="rect">
            <a:avLst/>
          </a:prstGeom>
        </p:spPr>
        <p:txBody>
          <a:bodyPr/>
          <a:lstStyle>
            <a:lvl1pPr marL="0" indent="0">
              <a:buNone/>
              <a:defRPr sz="2800">
                <a:solidFill>
                  <a:schemeClr val="bg1"/>
                </a:solidFill>
              </a:defRPr>
            </a:lvl1pPr>
          </a:lstStyle>
          <a:p>
            <a:pPr lvl="0"/>
            <a:r>
              <a:rPr lang="zh-CN" altLang="en-US" dirty="0"/>
              <a:t>单击此处编辑标题</a:t>
            </a:r>
            <a:endParaRPr lang="zh-CN" altLang="en-US" dirty="0"/>
          </a:p>
        </p:txBody>
      </p:sp>
      <p:sp>
        <p:nvSpPr>
          <p:cNvPr id="4" name="文本占位符 3"/>
          <p:cNvSpPr>
            <a:spLocks noGrp="1"/>
          </p:cNvSpPr>
          <p:nvPr>
            <p:ph type="body" sz="quarter" idx="14"/>
          </p:nvPr>
        </p:nvSpPr>
        <p:spPr>
          <a:xfrm>
            <a:off x="638176" y="1072761"/>
            <a:ext cx="10866470" cy="5188351"/>
          </a:xfrm>
          <a:prstGeom prst="rect">
            <a:avLst/>
          </a:prstGeom>
        </p:spPr>
        <p:txBody>
          <a:bodyPr/>
          <a:lstStyle>
            <a:lvl1pPr>
              <a:lnSpc>
                <a:spcPct val="150000"/>
              </a:lnSpc>
              <a:defRPr sz="2400">
                <a:solidFill>
                  <a:srgbClr val="404040"/>
                </a:solidFill>
              </a:defRPr>
            </a:lvl1pPr>
            <a:lvl2pPr>
              <a:lnSpc>
                <a:spcPct val="150000"/>
              </a:lnSpc>
              <a:defRPr sz="2000">
                <a:solidFill>
                  <a:srgbClr val="404040"/>
                </a:solidFill>
              </a:defRPr>
            </a:lvl2pPr>
            <a:lvl3pPr>
              <a:lnSpc>
                <a:spcPct val="150000"/>
              </a:lnSpc>
              <a:defRPr sz="1600">
                <a:solidFill>
                  <a:srgbClr val="404040"/>
                </a:solidFill>
              </a:defRPr>
            </a:lvl3pPr>
            <a:lvl5pPr marL="2438400" indent="0">
              <a:buNone/>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3137"/>
            <a:ext cx="12191999" cy="763046"/>
          </a:xfrm>
          <a:prstGeom prst="rect">
            <a:avLst/>
          </a:prstGeom>
        </p:spPr>
      </p:pic>
      <p:cxnSp>
        <p:nvCxnSpPr>
          <p:cNvPr id="12" name="直接连接符 11"/>
          <p:cNvCxnSpPr/>
          <p:nvPr userDrawn="1"/>
        </p:nvCxnSpPr>
        <p:spPr>
          <a:xfrm>
            <a:off x="0" y="775225"/>
            <a:ext cx="12192000" cy="0"/>
          </a:xfrm>
          <a:prstGeom prst="line">
            <a:avLst/>
          </a:prstGeom>
          <a:ln>
            <a:solidFill>
              <a:srgbClr val="2959A0"/>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56146" y="209238"/>
            <a:ext cx="843955" cy="397038"/>
          </a:xfrm>
          <a:prstGeom prst="rect">
            <a:avLst/>
          </a:prstGeom>
        </p:spPr>
      </p:pic>
      <p:sp>
        <p:nvSpPr>
          <p:cNvPr id="15" name="文本占位符 11"/>
          <p:cNvSpPr>
            <a:spLocks noGrp="1"/>
          </p:cNvSpPr>
          <p:nvPr>
            <p:ph type="body" sz="quarter" idx="11" hasCustomPrompt="1"/>
          </p:nvPr>
        </p:nvSpPr>
        <p:spPr>
          <a:xfrm>
            <a:off x="175718" y="165854"/>
            <a:ext cx="9337398" cy="457200"/>
          </a:xfrm>
          <a:prstGeom prst="rect">
            <a:avLst/>
          </a:prstGeom>
        </p:spPr>
        <p:txBody>
          <a:bodyPr/>
          <a:lstStyle>
            <a:lvl1pPr marL="0" indent="0">
              <a:buNone/>
              <a:defRPr sz="2800">
                <a:solidFill>
                  <a:schemeClr val="bg1"/>
                </a:solidFill>
              </a:defRPr>
            </a:lvl1pPr>
          </a:lstStyle>
          <a:p>
            <a:pPr lvl="0"/>
            <a:r>
              <a:rPr lang="zh-CN" altLang="en-US" dirty="0"/>
              <a:t>单击此处编辑标题</a:t>
            </a:r>
            <a:endParaRPr lang="zh-CN" altLang="en-US" dirty="0"/>
          </a:p>
        </p:txBody>
      </p:sp>
      <p:sp>
        <p:nvSpPr>
          <p:cNvPr id="21" name="图表占位符 20"/>
          <p:cNvSpPr>
            <a:spLocks noGrp="1"/>
          </p:cNvSpPr>
          <p:nvPr>
            <p:ph type="chart" sz="quarter" idx="12" hasCustomPrompt="1"/>
          </p:nvPr>
        </p:nvSpPr>
        <p:spPr>
          <a:xfrm>
            <a:off x="638175" y="2155825"/>
            <a:ext cx="10871200" cy="4295775"/>
          </a:xfrm>
          <a:prstGeom prst="rect">
            <a:avLst/>
          </a:prstGeom>
        </p:spPr>
        <p:txBody>
          <a:bodyPr/>
          <a:lstStyle>
            <a:lvl1pPr marL="0" indent="0">
              <a:buNone/>
              <a:defRPr sz="1600">
                <a:solidFill>
                  <a:srgbClr val="404040"/>
                </a:solidFill>
              </a:defRPr>
            </a:lvl1pPr>
          </a:lstStyle>
          <a:p>
            <a:r>
              <a:rPr lang="zh-CN" altLang="en-US" dirty="0"/>
              <a:t>插入图表区域</a:t>
            </a:r>
            <a:endParaRPr lang="zh-CN" altLang="en-US" dirty="0"/>
          </a:p>
        </p:txBody>
      </p:sp>
      <p:sp>
        <p:nvSpPr>
          <p:cNvPr id="30" name="文本占位符 29"/>
          <p:cNvSpPr>
            <a:spLocks noGrp="1"/>
          </p:cNvSpPr>
          <p:nvPr>
            <p:ph type="body" sz="quarter" idx="13"/>
          </p:nvPr>
        </p:nvSpPr>
        <p:spPr>
          <a:xfrm>
            <a:off x="638175" y="1072475"/>
            <a:ext cx="10871200" cy="914400"/>
          </a:xfrm>
          <a:prstGeom prst="rect">
            <a:avLst/>
          </a:prstGeom>
        </p:spPr>
        <p:txBody>
          <a:bodyPr/>
          <a:lstStyle>
            <a:lvl1pPr marL="285750" indent="-285750">
              <a:lnSpc>
                <a:spcPct val="150000"/>
              </a:lnSpc>
              <a:buFont typeface="Arial" panose="020B0604020202020204" pitchFamily="34" charset="0"/>
              <a:buChar char="•"/>
              <a:defRPr sz="2000">
                <a:solidFill>
                  <a:srgbClr val="404040"/>
                </a:solidFill>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56146" y="209238"/>
            <a:ext cx="843955" cy="39703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ubtitle &amp; 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E917DE0E-AFB1-41FD-BC35-27DB61CA125F}" type="slidenum">
              <a:rPr lang="en-AU" smtClean="0"/>
            </a:fld>
            <a:endParaRPr lang="en-AU"/>
          </a:p>
        </p:txBody>
      </p:sp>
      <p:sp>
        <p:nvSpPr>
          <p:cNvPr id="5" name="Date Placeholder 4"/>
          <p:cNvSpPr>
            <a:spLocks noGrp="1"/>
          </p:cNvSpPr>
          <p:nvPr>
            <p:ph type="dt" sz="half" idx="12"/>
          </p:nvPr>
        </p:nvSpPr>
        <p:spPr/>
        <p:txBody>
          <a:bodyPr/>
          <a:lstStyle/>
          <a:p>
            <a:fld id="{584ECF12-CEE2-4EAD-B71D-CD575B9EA6AC}" type="datetime1">
              <a:rPr lang="zh-CN" altLang="en-US" smtClean="0"/>
            </a:fld>
            <a:endParaRPr lang="en-AU"/>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3137"/>
            <a:ext cx="12191999" cy="763046"/>
          </a:xfrm>
          <a:prstGeom prst="rect">
            <a:avLst/>
          </a:prstGeom>
        </p:spPr>
      </p:pic>
      <p:cxnSp>
        <p:nvCxnSpPr>
          <p:cNvPr id="5" name="直接连接符 4"/>
          <p:cNvCxnSpPr/>
          <p:nvPr userDrawn="1"/>
        </p:nvCxnSpPr>
        <p:spPr>
          <a:xfrm>
            <a:off x="0" y="775225"/>
            <a:ext cx="12192000" cy="0"/>
          </a:xfrm>
          <a:prstGeom prst="line">
            <a:avLst/>
          </a:prstGeom>
          <a:ln>
            <a:solidFill>
              <a:srgbClr val="2959A0"/>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56146" y="209238"/>
            <a:ext cx="843955" cy="397038"/>
          </a:xfrm>
          <a:prstGeom prst="rect">
            <a:avLst/>
          </a:prstGeom>
        </p:spPr>
      </p:pic>
      <p:sp>
        <p:nvSpPr>
          <p:cNvPr id="13" name="文本占位符 11"/>
          <p:cNvSpPr>
            <a:spLocks noGrp="1"/>
          </p:cNvSpPr>
          <p:nvPr>
            <p:ph type="body" sz="quarter" idx="11" hasCustomPrompt="1"/>
          </p:nvPr>
        </p:nvSpPr>
        <p:spPr>
          <a:xfrm>
            <a:off x="175718" y="165854"/>
            <a:ext cx="9337398" cy="457200"/>
          </a:xfrm>
          <a:prstGeom prst="rect">
            <a:avLst/>
          </a:prstGeom>
        </p:spPr>
        <p:txBody>
          <a:bodyPr/>
          <a:lstStyle>
            <a:lvl1pPr marL="0" indent="0">
              <a:buNone/>
              <a:defRPr sz="2800">
                <a:solidFill>
                  <a:schemeClr val="bg1"/>
                </a:solidFill>
              </a:defRPr>
            </a:lvl1pPr>
          </a:lstStyle>
          <a:p>
            <a:pPr lvl="0"/>
            <a:r>
              <a:rPr lang="zh-CN" altLang="en-US" dirty="0"/>
              <a:t>单击此处编辑标题</a:t>
            </a:r>
            <a:endParaRPr lang="zh-CN" altLang="en-US" dirty="0"/>
          </a:p>
        </p:txBody>
      </p:sp>
      <p:sp>
        <p:nvSpPr>
          <p:cNvPr id="4" name="文本占位符 3"/>
          <p:cNvSpPr>
            <a:spLocks noGrp="1"/>
          </p:cNvSpPr>
          <p:nvPr>
            <p:ph type="body" sz="quarter" idx="14"/>
          </p:nvPr>
        </p:nvSpPr>
        <p:spPr>
          <a:xfrm>
            <a:off x="638176" y="1072761"/>
            <a:ext cx="10866470" cy="5188351"/>
          </a:xfrm>
          <a:prstGeom prst="rect">
            <a:avLst/>
          </a:prstGeom>
        </p:spPr>
        <p:txBody>
          <a:bodyPr/>
          <a:lstStyle>
            <a:lvl1pPr>
              <a:lnSpc>
                <a:spcPct val="150000"/>
              </a:lnSpc>
              <a:defRPr sz="2400">
                <a:solidFill>
                  <a:srgbClr val="404040"/>
                </a:solidFill>
              </a:defRPr>
            </a:lvl1pPr>
            <a:lvl2pPr>
              <a:lnSpc>
                <a:spcPct val="150000"/>
              </a:lnSpc>
              <a:defRPr sz="2000">
                <a:solidFill>
                  <a:srgbClr val="404040"/>
                </a:solidFill>
              </a:defRPr>
            </a:lvl2pPr>
            <a:lvl3pPr>
              <a:lnSpc>
                <a:spcPct val="150000"/>
              </a:lnSpc>
              <a:defRPr sz="1600">
                <a:solidFill>
                  <a:srgbClr val="404040"/>
                </a:solidFill>
              </a:defRPr>
            </a:lvl3pPr>
            <a:lvl5pPr marL="2438400" indent="0">
              <a:buNone/>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3137"/>
            <a:ext cx="12191999" cy="763046"/>
          </a:xfrm>
          <a:prstGeom prst="rect">
            <a:avLst/>
          </a:prstGeom>
        </p:spPr>
      </p:pic>
      <p:cxnSp>
        <p:nvCxnSpPr>
          <p:cNvPr id="12" name="直接连接符 11"/>
          <p:cNvCxnSpPr/>
          <p:nvPr userDrawn="1"/>
        </p:nvCxnSpPr>
        <p:spPr>
          <a:xfrm>
            <a:off x="0" y="775225"/>
            <a:ext cx="12192000" cy="0"/>
          </a:xfrm>
          <a:prstGeom prst="line">
            <a:avLst/>
          </a:prstGeom>
          <a:ln>
            <a:solidFill>
              <a:srgbClr val="2959A0"/>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56146" y="209238"/>
            <a:ext cx="843955" cy="397038"/>
          </a:xfrm>
          <a:prstGeom prst="rect">
            <a:avLst/>
          </a:prstGeom>
        </p:spPr>
      </p:pic>
      <p:sp>
        <p:nvSpPr>
          <p:cNvPr id="15" name="文本占位符 11"/>
          <p:cNvSpPr>
            <a:spLocks noGrp="1"/>
          </p:cNvSpPr>
          <p:nvPr>
            <p:ph type="body" sz="quarter" idx="11" hasCustomPrompt="1"/>
          </p:nvPr>
        </p:nvSpPr>
        <p:spPr>
          <a:xfrm>
            <a:off x="175718" y="165854"/>
            <a:ext cx="9337398" cy="457200"/>
          </a:xfrm>
          <a:prstGeom prst="rect">
            <a:avLst/>
          </a:prstGeom>
        </p:spPr>
        <p:txBody>
          <a:bodyPr/>
          <a:lstStyle>
            <a:lvl1pPr marL="0" indent="0">
              <a:buNone/>
              <a:defRPr sz="2800">
                <a:solidFill>
                  <a:schemeClr val="bg1"/>
                </a:solidFill>
              </a:defRPr>
            </a:lvl1pPr>
          </a:lstStyle>
          <a:p>
            <a:pPr lvl="0"/>
            <a:r>
              <a:rPr lang="zh-CN" altLang="en-US" dirty="0"/>
              <a:t>单击此处编辑标题</a:t>
            </a:r>
            <a:endParaRPr lang="zh-CN" altLang="en-US" dirty="0"/>
          </a:p>
        </p:txBody>
      </p:sp>
      <p:sp>
        <p:nvSpPr>
          <p:cNvPr id="21" name="图表占位符 20"/>
          <p:cNvSpPr>
            <a:spLocks noGrp="1"/>
          </p:cNvSpPr>
          <p:nvPr>
            <p:ph type="chart" sz="quarter" idx="12" hasCustomPrompt="1"/>
          </p:nvPr>
        </p:nvSpPr>
        <p:spPr>
          <a:xfrm>
            <a:off x="638175" y="2155825"/>
            <a:ext cx="10871200" cy="4295775"/>
          </a:xfrm>
          <a:prstGeom prst="rect">
            <a:avLst/>
          </a:prstGeom>
        </p:spPr>
        <p:txBody>
          <a:bodyPr/>
          <a:lstStyle>
            <a:lvl1pPr marL="0" indent="0">
              <a:buNone/>
              <a:defRPr sz="1600">
                <a:solidFill>
                  <a:srgbClr val="404040"/>
                </a:solidFill>
              </a:defRPr>
            </a:lvl1pPr>
          </a:lstStyle>
          <a:p>
            <a:r>
              <a:rPr lang="zh-CN" altLang="en-US" dirty="0"/>
              <a:t>插入图表区域</a:t>
            </a:r>
            <a:endParaRPr lang="zh-CN" altLang="en-US" dirty="0"/>
          </a:p>
        </p:txBody>
      </p:sp>
      <p:sp>
        <p:nvSpPr>
          <p:cNvPr id="30" name="文本占位符 29"/>
          <p:cNvSpPr>
            <a:spLocks noGrp="1"/>
          </p:cNvSpPr>
          <p:nvPr>
            <p:ph type="body" sz="quarter" idx="13"/>
          </p:nvPr>
        </p:nvSpPr>
        <p:spPr>
          <a:xfrm>
            <a:off x="638175" y="1072475"/>
            <a:ext cx="10871200" cy="914400"/>
          </a:xfrm>
          <a:prstGeom prst="rect">
            <a:avLst/>
          </a:prstGeom>
        </p:spPr>
        <p:txBody>
          <a:bodyPr/>
          <a:lstStyle>
            <a:lvl1pPr marL="285750" indent="-285750">
              <a:lnSpc>
                <a:spcPct val="150000"/>
              </a:lnSpc>
              <a:buFont typeface="Arial" panose="020B0604020202020204" pitchFamily="34" charset="0"/>
              <a:buChar char="•"/>
              <a:defRPr sz="2000">
                <a:solidFill>
                  <a:srgbClr val="404040"/>
                </a:solidFill>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56146" y="209238"/>
            <a:ext cx="843955" cy="39703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3137"/>
            <a:ext cx="12191999" cy="763046"/>
          </a:xfrm>
          <a:prstGeom prst="rect">
            <a:avLst/>
          </a:prstGeom>
        </p:spPr>
      </p:pic>
      <p:cxnSp>
        <p:nvCxnSpPr>
          <p:cNvPr id="5" name="直接连接符 4"/>
          <p:cNvCxnSpPr/>
          <p:nvPr userDrawn="1"/>
        </p:nvCxnSpPr>
        <p:spPr>
          <a:xfrm>
            <a:off x="0" y="775225"/>
            <a:ext cx="12192000" cy="0"/>
          </a:xfrm>
          <a:prstGeom prst="line">
            <a:avLst/>
          </a:prstGeom>
          <a:ln>
            <a:solidFill>
              <a:srgbClr val="2959A0"/>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56146" y="209238"/>
            <a:ext cx="843955" cy="397038"/>
          </a:xfrm>
          <a:prstGeom prst="rect">
            <a:avLst/>
          </a:prstGeom>
        </p:spPr>
      </p:pic>
      <p:sp>
        <p:nvSpPr>
          <p:cNvPr id="13" name="文本占位符 11"/>
          <p:cNvSpPr>
            <a:spLocks noGrp="1"/>
          </p:cNvSpPr>
          <p:nvPr>
            <p:ph type="body" sz="quarter" idx="11" hasCustomPrompt="1"/>
          </p:nvPr>
        </p:nvSpPr>
        <p:spPr>
          <a:xfrm>
            <a:off x="175718" y="165854"/>
            <a:ext cx="9337398" cy="457200"/>
          </a:xfrm>
          <a:prstGeom prst="rect">
            <a:avLst/>
          </a:prstGeom>
        </p:spPr>
        <p:txBody>
          <a:bodyPr/>
          <a:lstStyle>
            <a:lvl1pPr marL="0" indent="0">
              <a:buNone/>
              <a:defRPr sz="2800">
                <a:solidFill>
                  <a:schemeClr val="bg1"/>
                </a:solidFill>
              </a:defRPr>
            </a:lvl1pPr>
          </a:lstStyle>
          <a:p>
            <a:pPr lvl="0"/>
            <a:r>
              <a:rPr lang="zh-CN" altLang="en-US" dirty="0"/>
              <a:t>单击此处编辑标题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ubtitle &amp; 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E917DE0E-AFB1-41FD-BC35-27DB61CA125F}" type="slidenum">
              <a:rPr lang="en-AU" smtClean="0"/>
            </a:fld>
            <a:endParaRPr lang="en-AU"/>
          </a:p>
        </p:txBody>
      </p:sp>
      <p:sp>
        <p:nvSpPr>
          <p:cNvPr id="5" name="Date Placeholder 4"/>
          <p:cNvSpPr>
            <a:spLocks noGrp="1"/>
          </p:cNvSpPr>
          <p:nvPr>
            <p:ph type="dt" sz="half" idx="12"/>
          </p:nvPr>
        </p:nvSpPr>
        <p:spPr/>
        <p:txBody>
          <a:bodyPr/>
          <a:lstStyle/>
          <a:p>
            <a:fld id="{9612BBD0-29E4-4CEC-973E-7C9C13ADD098}" type="datetime1">
              <a:rPr lang="zh-CN" altLang="en-US" smtClean="0"/>
            </a:fld>
            <a:endParaRPr lang="en-AU"/>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p:bg>
      <p:bgPr>
        <a:solidFill>
          <a:srgbClr val="2060C8"/>
        </a:solidFill>
        <a:effectLst/>
      </p:bgPr>
    </p:bg>
    <p:spTree>
      <p:nvGrpSpPr>
        <p:cNvPr id="1" name=""/>
        <p:cNvGrpSpPr/>
        <p:nvPr/>
      </p:nvGrpSpPr>
      <p:grpSpPr>
        <a:xfrm>
          <a:off x="0" y="0"/>
          <a:ext cx="0" cy="0"/>
          <a:chOff x="0" y="0"/>
          <a:chExt cx="0" cy="0"/>
        </a:xfrm>
      </p:grpSpPr>
      <p:sp>
        <p:nvSpPr>
          <p:cNvPr id="11" name="Shape 11"/>
          <p:cNvSpPr>
            <a:spLocks noGrp="1"/>
          </p:cNvSpPr>
          <p:nvPr>
            <p:ph type="title" hasCustomPrompt="1"/>
          </p:nvPr>
        </p:nvSpPr>
        <p:spPr>
          <a:xfrm>
            <a:off x="838200" y="958250"/>
            <a:ext cx="10515600" cy="623416"/>
          </a:xfrm>
          <a:prstGeom prst="rect">
            <a:avLst/>
          </a:prstGeom>
        </p:spPr>
        <p:txBody>
          <a:bodyPr/>
          <a:lstStyle/>
          <a:p>
            <a:r>
              <a:t>标题文本</a:t>
            </a:r>
          </a:p>
        </p:txBody>
      </p:sp>
      <p:sp>
        <p:nvSpPr>
          <p:cNvPr id="12" name="Shape 12"/>
          <p:cNvSpPr>
            <a:spLocks noGrp="1"/>
          </p:cNvSpPr>
          <p:nvPr>
            <p:ph type="sldNum" sz="quarter" idx="2"/>
          </p:nvPr>
        </p:nvSpPr>
        <p:spPr>
          <a:xfrm>
            <a:off x="8447777" y="6222710"/>
            <a:ext cx="289824" cy="267282"/>
          </a:xfrm>
          <a:prstGeom prst="rect">
            <a:avLst/>
          </a:prstGeom>
          <a:pattFill prst="pct5">
            <a:fgClr>
              <a:srgbClr val="2060C8"/>
            </a:fgClr>
            <a:bgClr>
              <a:schemeClr val="bg1"/>
            </a:bgClr>
          </a:pattFill>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t">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505684" y="181245"/>
            <a:ext cx="8402165" cy="510736"/>
          </a:xfrm>
          <a:prstGeom prst="rect">
            <a:avLst/>
          </a:prstGeom>
        </p:spPr>
        <p:txBody>
          <a:bodyPr anchor="ctr"/>
          <a:lstStyle>
            <a:lvl1pPr>
              <a:lnSpc>
                <a:spcPct val="100000"/>
              </a:lnSpc>
              <a:defRPr lang="en-US" sz="3200" b="1" kern="1200" cap="all" dirty="0">
                <a:solidFill>
                  <a:srgbClr val="003860"/>
                </a:solidFill>
                <a:latin typeface="+mj-ea"/>
                <a:ea typeface="+mj-ea"/>
                <a:cs typeface="Arial" panose="020B0604020202020204" pitchFamily="34" charset="0"/>
              </a:defRPr>
            </a:lvl1pPr>
          </a:lstStyle>
          <a:p>
            <a:r>
              <a:rPr lang="en-US" dirty="0"/>
              <a:t>Title Here…</a:t>
            </a:r>
            <a:endParaRPr 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3137"/>
            <a:ext cx="12191999" cy="763046"/>
          </a:xfrm>
          <a:prstGeom prst="rect">
            <a:avLst/>
          </a:prstGeom>
        </p:spPr>
      </p:pic>
      <p:cxnSp>
        <p:nvCxnSpPr>
          <p:cNvPr id="5" name="直接连接符 4"/>
          <p:cNvCxnSpPr/>
          <p:nvPr userDrawn="1"/>
        </p:nvCxnSpPr>
        <p:spPr>
          <a:xfrm>
            <a:off x="0" y="775225"/>
            <a:ext cx="12192000" cy="0"/>
          </a:xfrm>
          <a:prstGeom prst="line">
            <a:avLst/>
          </a:prstGeom>
          <a:ln>
            <a:solidFill>
              <a:srgbClr val="2959A0"/>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56146" y="209238"/>
            <a:ext cx="843955" cy="397038"/>
          </a:xfrm>
          <a:prstGeom prst="rect">
            <a:avLst/>
          </a:prstGeom>
        </p:spPr>
      </p:pic>
      <p:sp>
        <p:nvSpPr>
          <p:cNvPr id="13" name="文本占位符 11"/>
          <p:cNvSpPr>
            <a:spLocks noGrp="1"/>
          </p:cNvSpPr>
          <p:nvPr>
            <p:ph type="body" sz="quarter" idx="11" hasCustomPrompt="1"/>
          </p:nvPr>
        </p:nvSpPr>
        <p:spPr>
          <a:xfrm>
            <a:off x="175718" y="165854"/>
            <a:ext cx="9337398" cy="457200"/>
          </a:xfrm>
          <a:prstGeom prst="rect">
            <a:avLst/>
          </a:prstGeom>
        </p:spPr>
        <p:txBody>
          <a:bodyPr/>
          <a:lstStyle>
            <a:lvl1pPr marL="0" indent="0">
              <a:buNone/>
              <a:defRPr sz="2800">
                <a:solidFill>
                  <a:schemeClr val="bg1"/>
                </a:solidFill>
              </a:defRPr>
            </a:lvl1pPr>
          </a:lstStyle>
          <a:p>
            <a:pPr lvl="0"/>
            <a:r>
              <a:rPr lang="zh-CN" altLang="en-US" dirty="0"/>
              <a:t>单击此处编辑标题</a:t>
            </a:r>
            <a:endParaRPr lang="zh-CN" altLang="en-US" dirty="0"/>
          </a:p>
        </p:txBody>
      </p:sp>
      <p:sp>
        <p:nvSpPr>
          <p:cNvPr id="7" name="文本占位符 29"/>
          <p:cNvSpPr>
            <a:spLocks noGrp="1"/>
          </p:cNvSpPr>
          <p:nvPr>
            <p:ph type="body" sz="quarter" idx="13"/>
          </p:nvPr>
        </p:nvSpPr>
        <p:spPr>
          <a:xfrm>
            <a:off x="638175" y="1072474"/>
            <a:ext cx="10871200" cy="5188353"/>
          </a:xfrm>
          <a:prstGeom prst="rect">
            <a:avLst/>
          </a:prstGeom>
        </p:spPr>
        <p:txBody>
          <a:bodyPr/>
          <a:lstStyle>
            <a:lvl1pPr marL="457200" indent="-457200">
              <a:lnSpc>
                <a:spcPct val="150000"/>
              </a:lnSpc>
              <a:buFont typeface="+mj-lt"/>
              <a:buAutoNum type="arabicPeriod"/>
              <a:defRPr sz="2400" b="0">
                <a:solidFill>
                  <a:srgbClr val="404040"/>
                </a:solidFill>
              </a:defRPr>
            </a:lvl1pPr>
          </a:lstStyle>
          <a:p>
            <a:pPr marL="457200" marR="0" lvl="0" indent="-457200" algn="l" defTabSz="1219200" rtl="0" eaLnBrk="1" fontAlgn="auto" latinLnBrk="0" hangingPunct="1">
              <a:lnSpc>
                <a:spcPct val="150000"/>
              </a:lnSpc>
              <a:spcBef>
                <a:spcPts val="1335"/>
              </a:spcBef>
              <a:spcAft>
                <a:spcPts val="0"/>
              </a:spcAft>
              <a:buClrTx/>
              <a:buSzTx/>
              <a:defRPr/>
            </a:pPr>
            <a:r>
              <a:rPr lang="zh-CN" altLang="en-US" dirty="0"/>
              <a:t>单击此处编辑母版文本样式</a:t>
            </a:r>
            <a:endParaRPr lang="en-US" altLang="zh-CN" dirty="0"/>
          </a:p>
          <a:p>
            <a:pPr marL="457200" marR="0" lvl="0" indent="-457200" algn="l" defTabSz="1219200" rtl="0" eaLnBrk="1" fontAlgn="auto" latinLnBrk="0" hangingPunct="1">
              <a:lnSpc>
                <a:spcPct val="150000"/>
              </a:lnSpc>
              <a:spcBef>
                <a:spcPts val="1335"/>
              </a:spcBef>
              <a:spcAft>
                <a:spcPts val="0"/>
              </a:spcAft>
              <a:buClrTx/>
              <a:buSzTx/>
              <a:buFont typeface="+mj-lt"/>
              <a:buAutoNum type="arabicPeriod"/>
              <a:defRPr/>
            </a:pPr>
            <a:r>
              <a:rPr lang="zh-CN" altLang="en-US" dirty="0"/>
              <a:t>单击此处编辑母版文本样式</a:t>
            </a:r>
            <a:endParaRPr lang="zh-CN" altLang="en-US" dirty="0"/>
          </a:p>
          <a:p>
            <a:pPr marL="457200" marR="0" lvl="0" indent="-457200" algn="l" defTabSz="1219200" rtl="0" eaLnBrk="1" fontAlgn="auto" latinLnBrk="0" hangingPunct="1">
              <a:lnSpc>
                <a:spcPct val="150000"/>
              </a:lnSpc>
              <a:spcBef>
                <a:spcPts val="1335"/>
              </a:spcBef>
              <a:spcAft>
                <a:spcPts val="0"/>
              </a:spcAft>
              <a:buClrTx/>
              <a:buSzTx/>
              <a:buFont typeface="+mj-lt"/>
              <a:buAutoNum type="arabicPeriod"/>
              <a:defRPr/>
            </a:pPr>
            <a:r>
              <a:rPr lang="zh-CN" altLang="en-US" dirty="0"/>
              <a:t>单击此处编辑母版文本样式</a:t>
            </a:r>
            <a:endParaRPr lang="zh-CN" altLang="en-US" dirty="0"/>
          </a:p>
          <a:p>
            <a:pPr marL="457200" marR="0" lvl="0" indent="-457200" algn="l" defTabSz="1219200" rtl="0" eaLnBrk="1" fontAlgn="auto" latinLnBrk="0" hangingPunct="1">
              <a:lnSpc>
                <a:spcPct val="150000"/>
              </a:lnSpc>
              <a:spcBef>
                <a:spcPts val="1335"/>
              </a:spcBef>
              <a:spcAft>
                <a:spcPts val="0"/>
              </a:spcAft>
              <a:buClrTx/>
              <a:buSzTx/>
              <a:defRPr/>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image" Target="../media/image2.png"/><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1056146" y="209238"/>
            <a:ext cx="843955" cy="39703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mc:Choice xmlns:p14="http://schemas.microsoft.com/office/powerpoint/2010/main" Requires="p14">
      <p:transition p14:dur="500"/>
    </mc:Choice>
    <mc:Fallback>
      <p:transition/>
    </mc:Fallback>
  </mc:AlternateContent>
  <p:hf hdr="0" ftr="0"/>
  <p:txStyles>
    <p:titleStyle>
      <a:lvl1pPr algn="l" defTabSz="1219200" rtl="0" eaLnBrk="1" latinLnBrk="0" hangingPunct="1">
        <a:lnSpc>
          <a:spcPct val="90000"/>
        </a:lnSpc>
        <a:spcBef>
          <a:spcPct val="0"/>
        </a:spcBef>
        <a:buNone/>
        <a:defRPr sz="5865" kern="1200">
          <a:solidFill>
            <a:schemeClr val="tx1"/>
          </a:solidFill>
          <a:latin typeface="+mj-lt"/>
          <a:ea typeface="+mj-ea"/>
          <a:cs typeface="+mj-cs"/>
        </a:defRPr>
      </a:lvl1pPr>
    </p:titleStyle>
    <p:bodyStyle>
      <a:lvl1pPr marL="304800" indent="-304800" algn="l" defTabSz="1219200" rtl="0" eaLnBrk="1" latinLnBrk="0" hangingPunct="1">
        <a:lnSpc>
          <a:spcPct val="90000"/>
        </a:lnSpc>
        <a:spcBef>
          <a:spcPts val="1335"/>
        </a:spcBef>
        <a:buFont typeface="Arial" panose="020B0604020202020204" pitchFamily="34" charset="0"/>
        <a:buChar char="•"/>
        <a:defRPr sz="3735" kern="1200">
          <a:solidFill>
            <a:schemeClr val="tx1"/>
          </a:solidFill>
          <a:latin typeface="+mn-lt"/>
          <a:ea typeface="+mn-ea"/>
          <a:cs typeface="+mn-cs"/>
        </a:defRPr>
      </a:lvl1pPr>
      <a:lvl2pPr marL="914400" indent="-304800" algn="l" defTabSz="1219200" rtl="0" eaLnBrk="1" latinLnBrk="0" hangingPunct="1">
        <a:lnSpc>
          <a:spcPct val="90000"/>
        </a:lnSpc>
        <a:spcBef>
          <a:spcPts val="665"/>
        </a:spcBef>
        <a:buFont typeface="Arial" panose="020B0604020202020204" pitchFamily="34" charset="0"/>
        <a:buChar char="•"/>
        <a:defRPr sz="3200" kern="1200">
          <a:solidFill>
            <a:schemeClr val="tx1"/>
          </a:solidFill>
          <a:latin typeface="+mn-lt"/>
          <a:ea typeface="+mn-ea"/>
          <a:cs typeface="+mn-cs"/>
        </a:defRPr>
      </a:lvl2pPr>
      <a:lvl3pPr marL="1524000" indent="-304800" algn="l" defTabSz="1219200" rtl="0" eaLnBrk="1" latinLnBrk="0" hangingPunct="1">
        <a:lnSpc>
          <a:spcPct val="90000"/>
        </a:lnSpc>
        <a:spcBef>
          <a:spcPts val="665"/>
        </a:spcBef>
        <a:buFont typeface="Arial" panose="020B0604020202020204" pitchFamily="34" charset="0"/>
        <a:buChar char="•"/>
        <a:defRPr sz="2665" kern="1200">
          <a:solidFill>
            <a:schemeClr val="tx1"/>
          </a:solidFill>
          <a:latin typeface="+mn-lt"/>
          <a:ea typeface="+mn-ea"/>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056146" y="209238"/>
            <a:ext cx="843955" cy="397038"/>
          </a:xfrm>
          <a:prstGeom prst="rect">
            <a:avLst/>
          </a:prstGeom>
        </p:spPr>
      </p:pic>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mc:AlternateContent xmlns:mc="http://schemas.openxmlformats.org/markup-compatibility/2006">
    <mc:Choice xmlns:p14="http://schemas.microsoft.com/office/powerpoint/2010/main" Requires="p14">
      <p:transition p14:dur="500"/>
    </mc:Choice>
    <mc:Fallback>
      <p:transition/>
    </mc:Fallback>
  </mc:AlternateContent>
  <p:hf hdr="0" ftr="0"/>
  <p:txStyles>
    <p:titleStyle>
      <a:lvl1pPr algn="l" defTabSz="1219200" rtl="0" eaLnBrk="1" latinLnBrk="0" hangingPunct="1">
        <a:lnSpc>
          <a:spcPct val="90000"/>
        </a:lnSpc>
        <a:spcBef>
          <a:spcPct val="0"/>
        </a:spcBef>
        <a:buNone/>
        <a:defRPr sz="5865" kern="1200">
          <a:solidFill>
            <a:schemeClr val="tx1"/>
          </a:solidFill>
          <a:latin typeface="+mj-lt"/>
          <a:ea typeface="+mj-ea"/>
          <a:cs typeface="+mj-cs"/>
        </a:defRPr>
      </a:lvl1pPr>
    </p:titleStyle>
    <p:bodyStyle>
      <a:lvl1pPr marL="304800" indent="-304800" algn="l" defTabSz="1219200" rtl="0" eaLnBrk="1" latinLnBrk="0" hangingPunct="1">
        <a:lnSpc>
          <a:spcPct val="90000"/>
        </a:lnSpc>
        <a:spcBef>
          <a:spcPts val="1335"/>
        </a:spcBef>
        <a:buFont typeface="Arial" panose="020B0604020202020204" pitchFamily="34" charset="0"/>
        <a:buChar char="•"/>
        <a:defRPr sz="3735" kern="1200">
          <a:solidFill>
            <a:schemeClr val="tx1"/>
          </a:solidFill>
          <a:latin typeface="+mn-lt"/>
          <a:ea typeface="+mn-ea"/>
          <a:cs typeface="+mn-cs"/>
        </a:defRPr>
      </a:lvl1pPr>
      <a:lvl2pPr marL="914400" indent="-304800" algn="l" defTabSz="1219200" rtl="0" eaLnBrk="1" latinLnBrk="0" hangingPunct="1">
        <a:lnSpc>
          <a:spcPct val="90000"/>
        </a:lnSpc>
        <a:spcBef>
          <a:spcPts val="665"/>
        </a:spcBef>
        <a:buFont typeface="Arial" panose="020B0604020202020204" pitchFamily="34" charset="0"/>
        <a:buChar char="•"/>
        <a:defRPr sz="3200" kern="1200">
          <a:solidFill>
            <a:schemeClr val="tx1"/>
          </a:solidFill>
          <a:latin typeface="+mn-lt"/>
          <a:ea typeface="+mn-ea"/>
          <a:cs typeface="+mn-cs"/>
        </a:defRPr>
      </a:lvl2pPr>
      <a:lvl3pPr marL="1524000" indent="-304800" algn="l" defTabSz="1219200" rtl="0" eaLnBrk="1" latinLnBrk="0" hangingPunct="1">
        <a:lnSpc>
          <a:spcPct val="90000"/>
        </a:lnSpc>
        <a:spcBef>
          <a:spcPts val="665"/>
        </a:spcBef>
        <a:buFont typeface="Arial" panose="020B0604020202020204" pitchFamily="34" charset="0"/>
        <a:buChar char="•"/>
        <a:defRPr sz="2665" kern="1200">
          <a:solidFill>
            <a:schemeClr val="tx1"/>
          </a:solidFill>
          <a:latin typeface="+mn-lt"/>
          <a:ea typeface="+mn-ea"/>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6.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6.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6.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6.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6.tiff"/></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5.xml"/><Relationship Id="rId2" Type="http://schemas.openxmlformats.org/officeDocument/2006/relationships/image" Target="../media/image6.tiff"/><Relationship Id="rId1"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1" Type="http://schemas.openxmlformats.org/officeDocument/2006/relationships/notesSlide" Target="../notesSlides/notesSlide2.xml"/><Relationship Id="rId20" Type="http://schemas.openxmlformats.org/officeDocument/2006/relationships/slideLayout" Target="../slideLayouts/slideLayout5.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文本框 3"/>
          <p:cNvSpPr txBox="1"/>
          <p:nvPr/>
        </p:nvSpPr>
        <p:spPr>
          <a:xfrm>
            <a:off x="5920159" y="3014189"/>
            <a:ext cx="6388100" cy="829945"/>
          </a:xfrm>
          <a:prstGeom prst="rect">
            <a:avLst/>
          </a:prstGeom>
          <a:noFill/>
        </p:spPr>
        <p:txBody>
          <a:bodyPr wrap="square" rtlCol="0">
            <a:spAutoFit/>
          </a:bodyPr>
          <a:lstStyle/>
          <a:p>
            <a:pPr algn="ctr">
              <a:spcAft>
                <a:spcPts val="600"/>
              </a:spcAft>
            </a:pPr>
            <a:r>
              <a:rPr lang="en-US" altLang="zh-CN" sz="4800" b="1" dirty="0" smtClean="0">
                <a:solidFill>
                  <a:srgbClr val="2C4F88"/>
                </a:solidFill>
                <a:cs typeface="+mn-ea"/>
                <a:sym typeface="+mn-lt"/>
              </a:rPr>
              <a:t>WEB</a:t>
            </a:r>
            <a:r>
              <a:rPr lang="zh-CN" altLang="en-US" sz="4800" b="1" dirty="0" smtClean="0">
                <a:solidFill>
                  <a:srgbClr val="2C4F88"/>
                </a:solidFill>
                <a:cs typeface="+mn-ea"/>
                <a:sym typeface="+mn-lt"/>
              </a:rPr>
              <a:t>系统架构</a:t>
            </a:r>
            <a:endParaRPr lang="zh-CN" altLang="en-US" sz="4800" b="1" dirty="0" smtClean="0">
              <a:solidFill>
                <a:srgbClr val="2C4F88"/>
              </a:solidFill>
              <a:cs typeface="+mn-ea"/>
              <a:sym typeface="+mn-lt"/>
            </a:endParaRPr>
          </a:p>
        </p:txBody>
      </p:sp>
      <p:sp>
        <p:nvSpPr>
          <p:cNvPr id="12" name="文本框 4"/>
          <p:cNvSpPr txBox="1"/>
          <p:nvPr/>
        </p:nvSpPr>
        <p:spPr>
          <a:xfrm>
            <a:off x="7598849" y="5058523"/>
            <a:ext cx="3030855" cy="460375"/>
          </a:xfrm>
          <a:prstGeom prst="rect">
            <a:avLst/>
          </a:prstGeom>
          <a:noFill/>
        </p:spPr>
        <p:txBody>
          <a:bodyPr wrap="square" rtlCol="0">
            <a:spAutoFit/>
          </a:bodyPr>
          <a:lstStyle/>
          <a:p>
            <a:pPr algn="ctr"/>
            <a:r>
              <a:rPr lang="en-US" altLang="zh-CN" sz="2400" b="1" spc="300" dirty="0" smtClean="0">
                <a:solidFill>
                  <a:srgbClr val="426AAC"/>
                </a:solidFill>
                <a:cs typeface="+mn-ea"/>
                <a:sym typeface="+mn-lt"/>
              </a:rPr>
              <a:t>2023</a:t>
            </a:r>
            <a:r>
              <a:rPr lang="zh-CN" altLang="en-US" sz="2400" b="1" spc="300" dirty="0" smtClean="0">
                <a:solidFill>
                  <a:srgbClr val="426AAC"/>
                </a:solidFill>
                <a:cs typeface="+mn-ea"/>
                <a:sym typeface="+mn-lt"/>
              </a:rPr>
              <a:t>年</a:t>
            </a:r>
            <a:r>
              <a:rPr lang="en-US" altLang="zh-CN" sz="2400" b="1" spc="300" dirty="0">
                <a:solidFill>
                  <a:srgbClr val="426AAC"/>
                </a:solidFill>
                <a:cs typeface="+mn-ea"/>
                <a:sym typeface="+mn-lt"/>
              </a:rPr>
              <a:t>01</a:t>
            </a:r>
            <a:r>
              <a:rPr lang="zh-CN" altLang="en-US" sz="2400" b="1" spc="300" dirty="0">
                <a:solidFill>
                  <a:srgbClr val="426AAC"/>
                </a:solidFill>
                <a:cs typeface="+mn-ea"/>
                <a:sym typeface="+mn-lt"/>
              </a:rPr>
              <a:t>月</a:t>
            </a:r>
            <a:r>
              <a:rPr lang="zh-CN" altLang="en-US" sz="1600" b="1" spc="300" dirty="0" smtClean="0">
                <a:solidFill>
                  <a:srgbClr val="426AAC"/>
                </a:solidFill>
                <a:cs typeface="+mn-ea"/>
                <a:sym typeface="+mn-lt"/>
              </a:rPr>
              <a:t> </a:t>
            </a:r>
            <a:endParaRPr lang="zh-CN" altLang="en-US" sz="1600" b="1" spc="300" dirty="0" smtClean="0">
              <a:solidFill>
                <a:srgbClr val="426AAC"/>
              </a:solidFill>
              <a:cs typeface="+mn-ea"/>
              <a:sym typeface="+mn-lt"/>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3019" y="226016"/>
            <a:ext cx="843955" cy="39703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4"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5"/>
          <p:cNvSpPr/>
          <p:nvPr/>
        </p:nvSpPr>
        <p:spPr>
          <a:xfrm>
            <a:off x="8357235" y="3776345"/>
            <a:ext cx="3834765" cy="3091180"/>
          </a:xfrm>
          <a:custGeom>
            <a:avLst/>
            <a:gdLst>
              <a:gd name="connsiteX0" fmla="*/ 0 w 5657850"/>
              <a:gd name="connsiteY0" fmla="*/ 0 h 4929550"/>
              <a:gd name="connsiteX1" fmla="*/ 5657850 w 5657850"/>
              <a:gd name="connsiteY1" fmla="*/ 0 h 4929550"/>
              <a:gd name="connsiteX2" fmla="*/ 5657850 w 5657850"/>
              <a:gd name="connsiteY2" fmla="*/ 4929550 h 4929550"/>
              <a:gd name="connsiteX3" fmla="*/ 0 w 5657850"/>
              <a:gd name="connsiteY3" fmla="*/ 4929550 h 4929550"/>
              <a:gd name="connsiteX4" fmla="*/ 0 w 5657850"/>
              <a:gd name="connsiteY4" fmla="*/ 0 h 4929550"/>
              <a:gd name="connsiteX0-1" fmla="*/ 0 w 5657850"/>
              <a:gd name="connsiteY0-2" fmla="*/ 1003300 h 5932850"/>
              <a:gd name="connsiteX1-3" fmla="*/ 5657850 w 5657850"/>
              <a:gd name="connsiteY1-4" fmla="*/ 1003300 h 5932850"/>
              <a:gd name="connsiteX2-5" fmla="*/ 5657850 w 5657850"/>
              <a:gd name="connsiteY2-6" fmla="*/ 5932850 h 5932850"/>
              <a:gd name="connsiteX3-7" fmla="*/ 0 w 5657850"/>
              <a:gd name="connsiteY3-8" fmla="*/ 5932850 h 5932850"/>
              <a:gd name="connsiteX4-9" fmla="*/ 0 w 5657850"/>
              <a:gd name="connsiteY4-10" fmla="*/ 1003300 h 5932850"/>
              <a:gd name="connsiteX0-11" fmla="*/ 660400 w 6318250"/>
              <a:gd name="connsiteY0-12" fmla="*/ 1003300 h 5932850"/>
              <a:gd name="connsiteX1-13" fmla="*/ 6318250 w 6318250"/>
              <a:gd name="connsiteY1-14" fmla="*/ 1003300 h 5932850"/>
              <a:gd name="connsiteX2-15" fmla="*/ 6318250 w 6318250"/>
              <a:gd name="connsiteY2-16" fmla="*/ 5932850 h 5932850"/>
              <a:gd name="connsiteX3-17" fmla="*/ 660400 w 6318250"/>
              <a:gd name="connsiteY3-18" fmla="*/ 5932850 h 5932850"/>
              <a:gd name="connsiteX4-19" fmla="*/ 660400 w 6318250"/>
              <a:gd name="connsiteY4-20" fmla="*/ 1003300 h 5932850"/>
              <a:gd name="connsiteX0-21" fmla="*/ 660400 w 6318250"/>
              <a:gd name="connsiteY0-22" fmla="*/ 965201 h 5894751"/>
              <a:gd name="connsiteX1-23" fmla="*/ 6318250 w 6318250"/>
              <a:gd name="connsiteY1-24" fmla="*/ 965201 h 5894751"/>
              <a:gd name="connsiteX2-25" fmla="*/ 6318250 w 6318250"/>
              <a:gd name="connsiteY2-26" fmla="*/ 5894751 h 5894751"/>
              <a:gd name="connsiteX3-27" fmla="*/ 660400 w 6318250"/>
              <a:gd name="connsiteY3-28" fmla="*/ 5894751 h 5894751"/>
              <a:gd name="connsiteX4-29" fmla="*/ 660400 w 6318250"/>
              <a:gd name="connsiteY4-30" fmla="*/ 965201 h 5894751"/>
              <a:gd name="connsiteX0-31" fmla="*/ 711200 w 6369050"/>
              <a:gd name="connsiteY0-32" fmla="*/ 965200 h 5894750"/>
              <a:gd name="connsiteX1-33" fmla="*/ 6369050 w 6369050"/>
              <a:gd name="connsiteY1-34" fmla="*/ 965200 h 5894750"/>
              <a:gd name="connsiteX2-35" fmla="*/ 6369050 w 6369050"/>
              <a:gd name="connsiteY2-36" fmla="*/ 5894750 h 5894750"/>
              <a:gd name="connsiteX3-37" fmla="*/ 711200 w 6369050"/>
              <a:gd name="connsiteY3-38" fmla="*/ 5894750 h 5894750"/>
              <a:gd name="connsiteX4-39" fmla="*/ 711200 w 6369050"/>
              <a:gd name="connsiteY4-40" fmla="*/ 965200 h 5894750"/>
              <a:gd name="connsiteX0-41" fmla="*/ 4371975 w 10029825"/>
              <a:gd name="connsiteY0-42" fmla="*/ 965200 h 5894750"/>
              <a:gd name="connsiteX1-43" fmla="*/ 10029825 w 10029825"/>
              <a:gd name="connsiteY1-44" fmla="*/ 965200 h 5894750"/>
              <a:gd name="connsiteX2-45" fmla="*/ 10029825 w 10029825"/>
              <a:gd name="connsiteY2-46" fmla="*/ 5894750 h 5894750"/>
              <a:gd name="connsiteX3-47" fmla="*/ 0 w 10029825"/>
              <a:gd name="connsiteY3-48" fmla="*/ 5894750 h 5894750"/>
              <a:gd name="connsiteX4-49" fmla="*/ 4371975 w 10029825"/>
              <a:gd name="connsiteY4-50" fmla="*/ 965200 h 5894750"/>
              <a:gd name="connsiteX0-51" fmla="*/ 4406541 w 10064391"/>
              <a:gd name="connsiteY0-52" fmla="*/ 965200 h 5894750"/>
              <a:gd name="connsiteX1-53" fmla="*/ 10064391 w 10064391"/>
              <a:gd name="connsiteY1-54" fmla="*/ 965200 h 5894750"/>
              <a:gd name="connsiteX2-55" fmla="*/ 10064391 w 10064391"/>
              <a:gd name="connsiteY2-56" fmla="*/ 5894750 h 5894750"/>
              <a:gd name="connsiteX3-57" fmla="*/ 34566 w 10064391"/>
              <a:gd name="connsiteY3-58" fmla="*/ 5894750 h 5894750"/>
              <a:gd name="connsiteX4-59" fmla="*/ 4406541 w 10064391"/>
              <a:gd name="connsiteY4-60" fmla="*/ 965200 h 5894750"/>
              <a:gd name="connsiteX0-61" fmla="*/ 4604702 w 10062527"/>
              <a:gd name="connsiteY0-62" fmla="*/ 1302342 h 5260342"/>
              <a:gd name="connsiteX1-63" fmla="*/ 10062527 w 10062527"/>
              <a:gd name="connsiteY1-64" fmla="*/ 330792 h 5260342"/>
              <a:gd name="connsiteX2-65" fmla="*/ 10062527 w 10062527"/>
              <a:gd name="connsiteY2-66" fmla="*/ 5260342 h 5260342"/>
              <a:gd name="connsiteX3-67" fmla="*/ 32702 w 10062527"/>
              <a:gd name="connsiteY3-68" fmla="*/ 5260342 h 5260342"/>
              <a:gd name="connsiteX4-69" fmla="*/ 4604702 w 10062527"/>
              <a:gd name="connsiteY4-70" fmla="*/ 1302342 h 5260342"/>
              <a:gd name="connsiteX0-71" fmla="*/ 4604702 w 10062527"/>
              <a:gd name="connsiteY0-72" fmla="*/ 1690387 h 5648387"/>
              <a:gd name="connsiteX1-73" fmla="*/ 10062527 w 10062527"/>
              <a:gd name="connsiteY1-74" fmla="*/ 718837 h 5648387"/>
              <a:gd name="connsiteX2-75" fmla="*/ 10062527 w 10062527"/>
              <a:gd name="connsiteY2-76" fmla="*/ 5648387 h 5648387"/>
              <a:gd name="connsiteX3-77" fmla="*/ 32702 w 10062527"/>
              <a:gd name="connsiteY3-78" fmla="*/ 5648387 h 5648387"/>
              <a:gd name="connsiteX4-79" fmla="*/ 4604702 w 10062527"/>
              <a:gd name="connsiteY4-80" fmla="*/ 1690387 h 5648387"/>
              <a:gd name="connsiteX0-81" fmla="*/ 4603976 w 10061801"/>
              <a:gd name="connsiteY0-82" fmla="*/ 1690387 h 5648387"/>
              <a:gd name="connsiteX1-83" fmla="*/ 10061801 w 10061801"/>
              <a:gd name="connsiteY1-84" fmla="*/ 718837 h 5648387"/>
              <a:gd name="connsiteX2-85" fmla="*/ 10061801 w 10061801"/>
              <a:gd name="connsiteY2-86" fmla="*/ 5648387 h 5648387"/>
              <a:gd name="connsiteX3-87" fmla="*/ 31976 w 10061801"/>
              <a:gd name="connsiteY3-88" fmla="*/ 5648387 h 5648387"/>
              <a:gd name="connsiteX4-89" fmla="*/ 4603976 w 10061801"/>
              <a:gd name="connsiteY4-90" fmla="*/ 1690387 h 5648387"/>
              <a:gd name="connsiteX0-91" fmla="*/ 4603976 w 10061801"/>
              <a:gd name="connsiteY0-92" fmla="*/ 1392426 h 5350426"/>
              <a:gd name="connsiteX1-93" fmla="*/ 10061801 w 10061801"/>
              <a:gd name="connsiteY1-94" fmla="*/ 420876 h 5350426"/>
              <a:gd name="connsiteX2-95" fmla="*/ 10061801 w 10061801"/>
              <a:gd name="connsiteY2-96" fmla="*/ 5350426 h 5350426"/>
              <a:gd name="connsiteX3-97" fmla="*/ 31976 w 10061801"/>
              <a:gd name="connsiteY3-98" fmla="*/ 5350426 h 5350426"/>
              <a:gd name="connsiteX4-99" fmla="*/ 4603976 w 10061801"/>
              <a:gd name="connsiteY4-100" fmla="*/ 1392426 h 5350426"/>
              <a:gd name="connsiteX0-101" fmla="*/ 4595548 w 10053373"/>
              <a:gd name="connsiteY0-102" fmla="*/ 1392426 h 5350426"/>
              <a:gd name="connsiteX1-103" fmla="*/ 10053373 w 10053373"/>
              <a:gd name="connsiteY1-104" fmla="*/ 420876 h 5350426"/>
              <a:gd name="connsiteX2-105" fmla="*/ 10053373 w 10053373"/>
              <a:gd name="connsiteY2-106" fmla="*/ 5350426 h 5350426"/>
              <a:gd name="connsiteX3-107" fmla="*/ 23548 w 10053373"/>
              <a:gd name="connsiteY3-108" fmla="*/ 5350426 h 5350426"/>
              <a:gd name="connsiteX4-109" fmla="*/ 4595548 w 10053373"/>
              <a:gd name="connsiteY4-110" fmla="*/ 1392426 h 5350426"/>
              <a:gd name="connsiteX0-111" fmla="*/ 4595548 w 10053373"/>
              <a:gd name="connsiteY0-112" fmla="*/ 1367261 h 5325261"/>
              <a:gd name="connsiteX1-113" fmla="*/ 10053373 w 10053373"/>
              <a:gd name="connsiteY1-114" fmla="*/ 395711 h 5325261"/>
              <a:gd name="connsiteX2-115" fmla="*/ 10053373 w 10053373"/>
              <a:gd name="connsiteY2-116" fmla="*/ 5325261 h 5325261"/>
              <a:gd name="connsiteX3-117" fmla="*/ 23548 w 10053373"/>
              <a:gd name="connsiteY3-118" fmla="*/ 5325261 h 5325261"/>
              <a:gd name="connsiteX4-119" fmla="*/ 4595548 w 10053373"/>
              <a:gd name="connsiteY4-120" fmla="*/ 1367261 h 53252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3373" h="5325261">
                <a:moveTo>
                  <a:pt x="4595548" y="1367261"/>
                </a:moveTo>
                <a:cubicBezTo>
                  <a:pt x="4985179" y="-967801"/>
                  <a:pt x="8167423" y="395711"/>
                  <a:pt x="10053373" y="395711"/>
                </a:cubicBezTo>
                <a:lnTo>
                  <a:pt x="10053373" y="5325261"/>
                </a:lnTo>
                <a:lnTo>
                  <a:pt x="23548" y="5325261"/>
                </a:lnTo>
                <a:cubicBezTo>
                  <a:pt x="-376502" y="2710528"/>
                  <a:pt x="4450989" y="4358963"/>
                  <a:pt x="4595548" y="1367261"/>
                </a:cubicBezTo>
                <a:close/>
              </a:path>
            </a:pathLst>
          </a:custGeom>
          <a:gradFill>
            <a:gsLst>
              <a:gs pos="100000">
                <a:srgbClr val="4D73B2"/>
              </a:gs>
              <a:gs pos="0">
                <a:srgbClr val="2C4F88"/>
              </a:gs>
            </a:gsLst>
            <a:lin ang="10800000" scaled="1"/>
          </a:gra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rgbClr val="FFFFFF"/>
              </a:solidFill>
              <a:cs typeface="+mn-ea"/>
              <a:sym typeface="+mn-lt"/>
            </a:endParaRPr>
          </a:p>
        </p:txBody>
      </p:sp>
      <p:pic>
        <p:nvPicPr>
          <p:cNvPr id="17" name="图片 16"/>
          <p:cNvPicPr>
            <a:picLocks noChangeAspect="1"/>
          </p:cNvPicPr>
          <p:nvPr/>
        </p:nvPicPr>
        <p:blipFill>
          <a:blip r:embed="rId1" cstate="print">
            <a:alphaModFix amt="10000"/>
            <a:extLst>
              <a:ext uri="{28A0092B-C50C-407E-A947-70E740481C1C}">
                <a14:useLocalDpi xmlns:a14="http://schemas.microsoft.com/office/drawing/2010/main" val="0"/>
              </a:ext>
            </a:extLst>
          </a:blip>
          <a:stretch>
            <a:fillRect/>
          </a:stretch>
        </p:blipFill>
        <p:spPr>
          <a:xfrm>
            <a:off x="10083800" y="4798695"/>
            <a:ext cx="1703705" cy="1811020"/>
          </a:xfrm>
          <a:prstGeom prst="rect">
            <a:avLst/>
          </a:prstGeom>
        </p:spPr>
      </p:pic>
      <p:sp>
        <p:nvSpPr>
          <p:cNvPr id="3" name="文本框 2"/>
          <p:cNvSpPr txBox="1"/>
          <p:nvPr/>
        </p:nvSpPr>
        <p:spPr>
          <a:xfrm>
            <a:off x="3133189" y="1702597"/>
            <a:ext cx="5926767" cy="1014730"/>
          </a:xfrm>
          <a:prstGeom prst="rect">
            <a:avLst/>
          </a:prstGeom>
          <a:noFill/>
        </p:spPr>
        <p:txBody>
          <a:bodyPr wrap="square" rtlCol="0">
            <a:spAutoFit/>
          </a:bodyPr>
          <a:lstStyle/>
          <a:p>
            <a:pPr algn="ctr"/>
            <a:r>
              <a:rPr lang="en-US" sz="6000" b="1" dirty="0">
                <a:solidFill>
                  <a:srgbClr val="2C4F88"/>
                </a:solidFill>
                <a:cs typeface="+mn-ea"/>
                <a:sym typeface="+mn-lt"/>
              </a:rPr>
              <a:t>PART 03</a:t>
            </a:r>
            <a:endParaRPr lang="en-US" sz="6000" b="1" dirty="0">
              <a:solidFill>
                <a:srgbClr val="2C4F88"/>
              </a:solidFill>
              <a:cs typeface="+mn-ea"/>
              <a:sym typeface="+mn-lt"/>
            </a:endParaRPr>
          </a:p>
        </p:txBody>
      </p:sp>
      <p:sp>
        <p:nvSpPr>
          <p:cNvPr id="4" name="文本框 3"/>
          <p:cNvSpPr txBox="1"/>
          <p:nvPr/>
        </p:nvSpPr>
        <p:spPr>
          <a:xfrm>
            <a:off x="1167130" y="3126740"/>
            <a:ext cx="9857105" cy="1198880"/>
          </a:xfrm>
          <a:prstGeom prst="rect">
            <a:avLst/>
          </a:prstGeom>
          <a:noFill/>
        </p:spPr>
        <p:txBody>
          <a:bodyPr wrap="square" rtlCol="0">
            <a:spAutoFit/>
          </a:bodyPr>
          <a:lstStyle/>
          <a:p>
            <a:pPr algn="ctr"/>
            <a:r>
              <a:rPr lang="zh-CN" altLang="en-US" sz="7200" b="1" dirty="0">
                <a:solidFill>
                  <a:srgbClr val="2C4F88"/>
                </a:solidFill>
                <a:cs typeface="+mn-ea"/>
                <a:sym typeface="+mn-lt"/>
              </a:rPr>
              <a:t>微服务架构</a:t>
            </a:r>
            <a:endParaRPr lang="zh-CN" altLang="en-US" sz="7200" b="1" dirty="0">
              <a:solidFill>
                <a:srgbClr val="2C4F88"/>
              </a:solidFill>
              <a:cs typeface="+mn-ea"/>
              <a:sym typeface="+mn-lt"/>
            </a:endParaRPr>
          </a:p>
        </p:txBody>
      </p:sp>
      <p:cxnSp>
        <p:nvCxnSpPr>
          <p:cNvPr id="6" name="直接箭头连接符 5"/>
          <p:cNvCxnSpPr/>
          <p:nvPr/>
        </p:nvCxnSpPr>
        <p:spPr>
          <a:xfrm flipV="1">
            <a:off x="5810250" y="2908935"/>
            <a:ext cx="571500" cy="6350"/>
          </a:xfrm>
          <a:prstGeom prst="straightConnector1">
            <a:avLst/>
          </a:prstGeom>
          <a:ln w="44450" cmpd="sng">
            <a:solidFill>
              <a:srgbClr val="283A69"/>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7" name="矩形 5"/>
          <p:cNvSpPr/>
          <p:nvPr/>
        </p:nvSpPr>
        <p:spPr>
          <a:xfrm flipH="1" flipV="1">
            <a:off x="0" y="775335"/>
            <a:ext cx="5184140" cy="1525905"/>
          </a:xfrm>
          <a:custGeom>
            <a:avLst/>
            <a:gdLst>
              <a:gd name="connsiteX0" fmla="*/ 0 w 5657850"/>
              <a:gd name="connsiteY0" fmla="*/ 0 h 4929550"/>
              <a:gd name="connsiteX1" fmla="*/ 5657850 w 5657850"/>
              <a:gd name="connsiteY1" fmla="*/ 0 h 4929550"/>
              <a:gd name="connsiteX2" fmla="*/ 5657850 w 5657850"/>
              <a:gd name="connsiteY2" fmla="*/ 4929550 h 4929550"/>
              <a:gd name="connsiteX3" fmla="*/ 0 w 5657850"/>
              <a:gd name="connsiteY3" fmla="*/ 4929550 h 4929550"/>
              <a:gd name="connsiteX4" fmla="*/ 0 w 5657850"/>
              <a:gd name="connsiteY4" fmla="*/ 0 h 4929550"/>
              <a:gd name="connsiteX0-1" fmla="*/ 0 w 5657850"/>
              <a:gd name="connsiteY0-2" fmla="*/ 1003300 h 5932850"/>
              <a:gd name="connsiteX1-3" fmla="*/ 5657850 w 5657850"/>
              <a:gd name="connsiteY1-4" fmla="*/ 1003300 h 5932850"/>
              <a:gd name="connsiteX2-5" fmla="*/ 5657850 w 5657850"/>
              <a:gd name="connsiteY2-6" fmla="*/ 5932850 h 5932850"/>
              <a:gd name="connsiteX3-7" fmla="*/ 0 w 5657850"/>
              <a:gd name="connsiteY3-8" fmla="*/ 5932850 h 5932850"/>
              <a:gd name="connsiteX4-9" fmla="*/ 0 w 5657850"/>
              <a:gd name="connsiteY4-10" fmla="*/ 1003300 h 5932850"/>
              <a:gd name="connsiteX0-11" fmla="*/ 660400 w 6318250"/>
              <a:gd name="connsiteY0-12" fmla="*/ 1003300 h 5932850"/>
              <a:gd name="connsiteX1-13" fmla="*/ 6318250 w 6318250"/>
              <a:gd name="connsiteY1-14" fmla="*/ 1003300 h 5932850"/>
              <a:gd name="connsiteX2-15" fmla="*/ 6318250 w 6318250"/>
              <a:gd name="connsiteY2-16" fmla="*/ 5932850 h 5932850"/>
              <a:gd name="connsiteX3-17" fmla="*/ 660400 w 6318250"/>
              <a:gd name="connsiteY3-18" fmla="*/ 5932850 h 5932850"/>
              <a:gd name="connsiteX4-19" fmla="*/ 660400 w 6318250"/>
              <a:gd name="connsiteY4-20" fmla="*/ 1003300 h 5932850"/>
              <a:gd name="connsiteX0-21" fmla="*/ 660400 w 6318250"/>
              <a:gd name="connsiteY0-22" fmla="*/ 965201 h 5894751"/>
              <a:gd name="connsiteX1-23" fmla="*/ 6318250 w 6318250"/>
              <a:gd name="connsiteY1-24" fmla="*/ 965201 h 5894751"/>
              <a:gd name="connsiteX2-25" fmla="*/ 6318250 w 6318250"/>
              <a:gd name="connsiteY2-26" fmla="*/ 5894751 h 5894751"/>
              <a:gd name="connsiteX3-27" fmla="*/ 660400 w 6318250"/>
              <a:gd name="connsiteY3-28" fmla="*/ 5894751 h 5894751"/>
              <a:gd name="connsiteX4-29" fmla="*/ 660400 w 6318250"/>
              <a:gd name="connsiteY4-30" fmla="*/ 965201 h 5894751"/>
              <a:gd name="connsiteX0-31" fmla="*/ 711200 w 6369050"/>
              <a:gd name="connsiteY0-32" fmla="*/ 965200 h 5894750"/>
              <a:gd name="connsiteX1-33" fmla="*/ 6369050 w 6369050"/>
              <a:gd name="connsiteY1-34" fmla="*/ 965200 h 5894750"/>
              <a:gd name="connsiteX2-35" fmla="*/ 6369050 w 6369050"/>
              <a:gd name="connsiteY2-36" fmla="*/ 5894750 h 5894750"/>
              <a:gd name="connsiteX3-37" fmla="*/ 711200 w 6369050"/>
              <a:gd name="connsiteY3-38" fmla="*/ 5894750 h 5894750"/>
              <a:gd name="connsiteX4-39" fmla="*/ 711200 w 6369050"/>
              <a:gd name="connsiteY4-40" fmla="*/ 965200 h 5894750"/>
              <a:gd name="connsiteX0-41" fmla="*/ 4371975 w 10029825"/>
              <a:gd name="connsiteY0-42" fmla="*/ 965200 h 5894750"/>
              <a:gd name="connsiteX1-43" fmla="*/ 10029825 w 10029825"/>
              <a:gd name="connsiteY1-44" fmla="*/ 965200 h 5894750"/>
              <a:gd name="connsiteX2-45" fmla="*/ 10029825 w 10029825"/>
              <a:gd name="connsiteY2-46" fmla="*/ 5894750 h 5894750"/>
              <a:gd name="connsiteX3-47" fmla="*/ 0 w 10029825"/>
              <a:gd name="connsiteY3-48" fmla="*/ 5894750 h 5894750"/>
              <a:gd name="connsiteX4-49" fmla="*/ 4371975 w 10029825"/>
              <a:gd name="connsiteY4-50" fmla="*/ 965200 h 5894750"/>
              <a:gd name="connsiteX0-51" fmla="*/ 4406541 w 10064391"/>
              <a:gd name="connsiteY0-52" fmla="*/ 965200 h 5894750"/>
              <a:gd name="connsiteX1-53" fmla="*/ 10064391 w 10064391"/>
              <a:gd name="connsiteY1-54" fmla="*/ 965200 h 5894750"/>
              <a:gd name="connsiteX2-55" fmla="*/ 10064391 w 10064391"/>
              <a:gd name="connsiteY2-56" fmla="*/ 5894750 h 5894750"/>
              <a:gd name="connsiteX3-57" fmla="*/ 34566 w 10064391"/>
              <a:gd name="connsiteY3-58" fmla="*/ 5894750 h 5894750"/>
              <a:gd name="connsiteX4-59" fmla="*/ 4406541 w 10064391"/>
              <a:gd name="connsiteY4-60" fmla="*/ 965200 h 5894750"/>
              <a:gd name="connsiteX0-61" fmla="*/ 4604702 w 10062527"/>
              <a:gd name="connsiteY0-62" fmla="*/ 1302342 h 5260342"/>
              <a:gd name="connsiteX1-63" fmla="*/ 10062527 w 10062527"/>
              <a:gd name="connsiteY1-64" fmla="*/ 330792 h 5260342"/>
              <a:gd name="connsiteX2-65" fmla="*/ 10062527 w 10062527"/>
              <a:gd name="connsiteY2-66" fmla="*/ 5260342 h 5260342"/>
              <a:gd name="connsiteX3-67" fmla="*/ 32702 w 10062527"/>
              <a:gd name="connsiteY3-68" fmla="*/ 5260342 h 5260342"/>
              <a:gd name="connsiteX4-69" fmla="*/ 4604702 w 10062527"/>
              <a:gd name="connsiteY4-70" fmla="*/ 1302342 h 5260342"/>
              <a:gd name="connsiteX0-71" fmla="*/ 4604702 w 10062527"/>
              <a:gd name="connsiteY0-72" fmla="*/ 1690387 h 5648387"/>
              <a:gd name="connsiteX1-73" fmla="*/ 10062527 w 10062527"/>
              <a:gd name="connsiteY1-74" fmla="*/ 718837 h 5648387"/>
              <a:gd name="connsiteX2-75" fmla="*/ 10062527 w 10062527"/>
              <a:gd name="connsiteY2-76" fmla="*/ 5648387 h 5648387"/>
              <a:gd name="connsiteX3-77" fmla="*/ 32702 w 10062527"/>
              <a:gd name="connsiteY3-78" fmla="*/ 5648387 h 5648387"/>
              <a:gd name="connsiteX4-79" fmla="*/ 4604702 w 10062527"/>
              <a:gd name="connsiteY4-80" fmla="*/ 1690387 h 5648387"/>
              <a:gd name="connsiteX0-81" fmla="*/ 4603976 w 10061801"/>
              <a:gd name="connsiteY0-82" fmla="*/ 1690387 h 5648387"/>
              <a:gd name="connsiteX1-83" fmla="*/ 10061801 w 10061801"/>
              <a:gd name="connsiteY1-84" fmla="*/ 718837 h 5648387"/>
              <a:gd name="connsiteX2-85" fmla="*/ 10061801 w 10061801"/>
              <a:gd name="connsiteY2-86" fmla="*/ 5648387 h 5648387"/>
              <a:gd name="connsiteX3-87" fmla="*/ 31976 w 10061801"/>
              <a:gd name="connsiteY3-88" fmla="*/ 5648387 h 5648387"/>
              <a:gd name="connsiteX4-89" fmla="*/ 4603976 w 10061801"/>
              <a:gd name="connsiteY4-90" fmla="*/ 1690387 h 5648387"/>
              <a:gd name="connsiteX0-91" fmla="*/ 4603976 w 10061801"/>
              <a:gd name="connsiteY0-92" fmla="*/ 1392426 h 5350426"/>
              <a:gd name="connsiteX1-93" fmla="*/ 10061801 w 10061801"/>
              <a:gd name="connsiteY1-94" fmla="*/ 420876 h 5350426"/>
              <a:gd name="connsiteX2-95" fmla="*/ 10061801 w 10061801"/>
              <a:gd name="connsiteY2-96" fmla="*/ 5350426 h 5350426"/>
              <a:gd name="connsiteX3-97" fmla="*/ 31976 w 10061801"/>
              <a:gd name="connsiteY3-98" fmla="*/ 5350426 h 5350426"/>
              <a:gd name="connsiteX4-99" fmla="*/ 4603976 w 10061801"/>
              <a:gd name="connsiteY4-100" fmla="*/ 1392426 h 5350426"/>
              <a:gd name="connsiteX0-101" fmla="*/ 4595548 w 10053373"/>
              <a:gd name="connsiteY0-102" fmla="*/ 1392426 h 5350426"/>
              <a:gd name="connsiteX1-103" fmla="*/ 10053373 w 10053373"/>
              <a:gd name="connsiteY1-104" fmla="*/ 420876 h 5350426"/>
              <a:gd name="connsiteX2-105" fmla="*/ 10053373 w 10053373"/>
              <a:gd name="connsiteY2-106" fmla="*/ 5350426 h 5350426"/>
              <a:gd name="connsiteX3-107" fmla="*/ 23548 w 10053373"/>
              <a:gd name="connsiteY3-108" fmla="*/ 5350426 h 5350426"/>
              <a:gd name="connsiteX4-109" fmla="*/ 4595548 w 10053373"/>
              <a:gd name="connsiteY4-110" fmla="*/ 1392426 h 5350426"/>
              <a:gd name="connsiteX0-111" fmla="*/ 4595548 w 10053373"/>
              <a:gd name="connsiteY0-112" fmla="*/ 1367261 h 5325261"/>
              <a:gd name="connsiteX1-113" fmla="*/ 10053373 w 10053373"/>
              <a:gd name="connsiteY1-114" fmla="*/ 395711 h 5325261"/>
              <a:gd name="connsiteX2-115" fmla="*/ 10053373 w 10053373"/>
              <a:gd name="connsiteY2-116" fmla="*/ 5325261 h 5325261"/>
              <a:gd name="connsiteX3-117" fmla="*/ 23548 w 10053373"/>
              <a:gd name="connsiteY3-118" fmla="*/ 5325261 h 5325261"/>
              <a:gd name="connsiteX4-119" fmla="*/ 4595548 w 10053373"/>
              <a:gd name="connsiteY4-120" fmla="*/ 1367261 h 5325261"/>
              <a:gd name="connsiteX0-121" fmla="*/ 9240363 w 14698188"/>
              <a:gd name="connsiteY0-122" fmla="*/ 1367261 h 5325261"/>
              <a:gd name="connsiteX1-123" fmla="*/ 14698188 w 14698188"/>
              <a:gd name="connsiteY1-124" fmla="*/ 395711 h 5325261"/>
              <a:gd name="connsiteX2-125" fmla="*/ 14698188 w 14698188"/>
              <a:gd name="connsiteY2-126" fmla="*/ 5325261 h 5325261"/>
              <a:gd name="connsiteX3-127" fmla="*/ 12308 w 14698188"/>
              <a:gd name="connsiteY3-128" fmla="*/ 5325261 h 5325261"/>
              <a:gd name="connsiteX4-129" fmla="*/ 9240363 w 14698188"/>
              <a:gd name="connsiteY4-130" fmla="*/ 1367261 h 5325261"/>
              <a:gd name="connsiteX0-131" fmla="*/ 9240363 w 14698188"/>
              <a:gd name="connsiteY0-132" fmla="*/ 1076000 h 5034000"/>
              <a:gd name="connsiteX1-133" fmla="*/ 14698188 w 14698188"/>
              <a:gd name="connsiteY1-134" fmla="*/ 104450 h 5034000"/>
              <a:gd name="connsiteX2-135" fmla="*/ 14698188 w 14698188"/>
              <a:gd name="connsiteY2-136" fmla="*/ 5034000 h 5034000"/>
              <a:gd name="connsiteX3-137" fmla="*/ 12308 w 14698188"/>
              <a:gd name="connsiteY3-138" fmla="*/ 5034000 h 5034000"/>
              <a:gd name="connsiteX4-139" fmla="*/ 9240363 w 14698188"/>
              <a:gd name="connsiteY4-140" fmla="*/ 1076000 h 5034000"/>
              <a:gd name="connsiteX0-141" fmla="*/ 9247695 w 14705520"/>
              <a:gd name="connsiteY0-142" fmla="*/ 1076000 h 5034000"/>
              <a:gd name="connsiteX1-143" fmla="*/ 14705520 w 14705520"/>
              <a:gd name="connsiteY1-144" fmla="*/ 104450 h 5034000"/>
              <a:gd name="connsiteX2-145" fmla="*/ 14705520 w 14705520"/>
              <a:gd name="connsiteY2-146" fmla="*/ 5034000 h 5034000"/>
              <a:gd name="connsiteX3-147" fmla="*/ 19640 w 14705520"/>
              <a:gd name="connsiteY3-148" fmla="*/ 5034000 h 5034000"/>
              <a:gd name="connsiteX4-149" fmla="*/ 9247695 w 14705520"/>
              <a:gd name="connsiteY4-150" fmla="*/ 1076000 h 5034000"/>
              <a:gd name="connsiteX0-151" fmla="*/ 9251946 w 14709771"/>
              <a:gd name="connsiteY0-152" fmla="*/ 1076000 h 5034000"/>
              <a:gd name="connsiteX1-153" fmla="*/ 14709771 w 14709771"/>
              <a:gd name="connsiteY1-154" fmla="*/ 104450 h 5034000"/>
              <a:gd name="connsiteX2-155" fmla="*/ 14709771 w 14709771"/>
              <a:gd name="connsiteY2-156" fmla="*/ 5034000 h 5034000"/>
              <a:gd name="connsiteX3-157" fmla="*/ 23891 w 14709771"/>
              <a:gd name="connsiteY3-158" fmla="*/ 5034000 h 5034000"/>
              <a:gd name="connsiteX4-159" fmla="*/ 9251946 w 14709771"/>
              <a:gd name="connsiteY4-160" fmla="*/ 1076000 h 5034000"/>
              <a:gd name="connsiteX0-161" fmla="*/ 9251946 w 14709771"/>
              <a:gd name="connsiteY0-162" fmla="*/ 1273721 h 5231721"/>
              <a:gd name="connsiteX1-163" fmla="*/ 14709771 w 14709771"/>
              <a:gd name="connsiteY1-164" fmla="*/ 302171 h 5231721"/>
              <a:gd name="connsiteX2-165" fmla="*/ 14709771 w 14709771"/>
              <a:gd name="connsiteY2-166" fmla="*/ 5231721 h 5231721"/>
              <a:gd name="connsiteX3-167" fmla="*/ 23891 w 14709771"/>
              <a:gd name="connsiteY3-168" fmla="*/ 5231721 h 5231721"/>
              <a:gd name="connsiteX4-169" fmla="*/ 9251946 w 14709771"/>
              <a:gd name="connsiteY4-170" fmla="*/ 1273721 h 5231721"/>
              <a:gd name="connsiteX0-171" fmla="*/ 10013250 w 14706648"/>
              <a:gd name="connsiteY0-172" fmla="*/ 2312727 h 4929550"/>
              <a:gd name="connsiteX1-173" fmla="*/ 14706648 w 14706648"/>
              <a:gd name="connsiteY1-174" fmla="*/ 0 h 4929550"/>
              <a:gd name="connsiteX2-175" fmla="*/ 14706648 w 14706648"/>
              <a:gd name="connsiteY2-176" fmla="*/ 4929550 h 4929550"/>
              <a:gd name="connsiteX3-177" fmla="*/ 20768 w 14706648"/>
              <a:gd name="connsiteY3-178" fmla="*/ 4929550 h 4929550"/>
              <a:gd name="connsiteX4-179" fmla="*/ 10013250 w 14706648"/>
              <a:gd name="connsiteY4-180" fmla="*/ 2312727 h 4929550"/>
              <a:gd name="connsiteX0-181" fmla="*/ 10011463 w 14704861"/>
              <a:gd name="connsiteY0-182" fmla="*/ 2312727 h 4929550"/>
              <a:gd name="connsiteX1-183" fmla="*/ 14704861 w 14704861"/>
              <a:gd name="connsiteY1-184" fmla="*/ 0 h 4929550"/>
              <a:gd name="connsiteX2-185" fmla="*/ 14704861 w 14704861"/>
              <a:gd name="connsiteY2-186" fmla="*/ 4929550 h 4929550"/>
              <a:gd name="connsiteX3-187" fmla="*/ 18981 w 14704861"/>
              <a:gd name="connsiteY3-188" fmla="*/ 4929550 h 4929550"/>
              <a:gd name="connsiteX4-189" fmla="*/ 10011463 w 14704861"/>
              <a:gd name="connsiteY4-190" fmla="*/ 2312727 h 4929550"/>
              <a:gd name="connsiteX0-191" fmla="*/ 10011463 w 14704861"/>
              <a:gd name="connsiteY0-192" fmla="*/ 2312727 h 4929550"/>
              <a:gd name="connsiteX1-193" fmla="*/ 14704861 w 14704861"/>
              <a:gd name="connsiteY1-194" fmla="*/ 0 h 4929550"/>
              <a:gd name="connsiteX2-195" fmla="*/ 14704861 w 14704861"/>
              <a:gd name="connsiteY2-196" fmla="*/ 4929550 h 4929550"/>
              <a:gd name="connsiteX3-197" fmla="*/ 18981 w 14704861"/>
              <a:gd name="connsiteY3-198" fmla="*/ 4929550 h 4929550"/>
              <a:gd name="connsiteX4-199" fmla="*/ 10011463 w 14704861"/>
              <a:gd name="connsiteY4-200" fmla="*/ 2312727 h 4929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704861" h="4929550">
                <a:moveTo>
                  <a:pt x="10011463" y="2312727"/>
                </a:moveTo>
                <a:cubicBezTo>
                  <a:pt x="13111336" y="451021"/>
                  <a:pt x="12818911" y="0"/>
                  <a:pt x="14704861" y="0"/>
                </a:cubicBezTo>
                <a:lnTo>
                  <a:pt x="14704861" y="4929550"/>
                </a:lnTo>
                <a:lnTo>
                  <a:pt x="18981" y="4929550"/>
                </a:lnTo>
                <a:cubicBezTo>
                  <a:pt x="-381069" y="2314817"/>
                  <a:pt x="5627810" y="4476055"/>
                  <a:pt x="10011463" y="2312727"/>
                </a:cubicBezTo>
                <a:close/>
              </a:path>
            </a:pathLst>
          </a:custGeom>
          <a:gradFill flip="none" rotWithShape="1">
            <a:gsLst>
              <a:gs pos="100000">
                <a:srgbClr val="4D73B2"/>
              </a:gs>
              <a:gs pos="0">
                <a:srgbClr val="2C4F88"/>
              </a:gs>
            </a:gsLst>
            <a:lin ang="10800000" scaled="1"/>
            <a:tileRect/>
          </a:gradFill>
          <a:ln>
            <a:noFill/>
          </a:ln>
          <a:effectLst>
            <a:outerShdw blurRad="609600" dist="152400" dir="27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dirty="0">
              <a:solidFill>
                <a:srgbClr val="FFFFFF"/>
              </a:solidFill>
              <a:cs typeface="+mn-ea"/>
              <a:sym typeface="+mn-lt"/>
            </a:endParaRPr>
          </a:p>
        </p:txBody>
      </p:sp>
      <p:sp>
        <p:nvSpPr>
          <p:cNvPr id="9" name="椭圆 8"/>
          <p:cNvSpPr/>
          <p:nvPr/>
        </p:nvSpPr>
        <p:spPr>
          <a:xfrm>
            <a:off x="900000" y="4320000"/>
            <a:ext cx="1101045" cy="1101045"/>
          </a:xfrm>
          <a:prstGeom prst="ellipse">
            <a:avLst/>
          </a:prstGeom>
          <a:solidFill>
            <a:schemeClr val="accent4">
              <a:lumMod val="60000"/>
              <a:lumOff val="40000"/>
            </a:schemeClr>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0" name="椭圆 9"/>
          <p:cNvSpPr/>
          <p:nvPr/>
        </p:nvSpPr>
        <p:spPr>
          <a:xfrm>
            <a:off x="2331375" y="5715629"/>
            <a:ext cx="180331" cy="180331"/>
          </a:xfrm>
          <a:prstGeom prst="ellipse">
            <a:avLst/>
          </a:prstGeom>
          <a:solidFill>
            <a:srgbClr val="2C4F88"/>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1" name="椭圆 10"/>
          <p:cNvSpPr/>
          <p:nvPr/>
        </p:nvSpPr>
        <p:spPr>
          <a:xfrm>
            <a:off x="8437261" y="674674"/>
            <a:ext cx="293263" cy="293263"/>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2" name="椭圆 11"/>
          <p:cNvSpPr/>
          <p:nvPr/>
        </p:nvSpPr>
        <p:spPr>
          <a:xfrm>
            <a:off x="5545800" y="6006688"/>
            <a:ext cx="378102" cy="378102"/>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3" name="椭圆 12"/>
          <p:cNvSpPr/>
          <p:nvPr/>
        </p:nvSpPr>
        <p:spPr>
          <a:xfrm>
            <a:off x="4761591" y="1399002"/>
            <a:ext cx="111351" cy="111351"/>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4" name="椭圆 13"/>
          <p:cNvSpPr/>
          <p:nvPr/>
        </p:nvSpPr>
        <p:spPr>
          <a:xfrm>
            <a:off x="10080000" y="1440000"/>
            <a:ext cx="704329" cy="704329"/>
          </a:xfrm>
          <a:prstGeom prst="ellipse">
            <a:avLst/>
          </a:prstGeom>
          <a:solidFill>
            <a:schemeClr val="accent6">
              <a:lumMod val="60000"/>
              <a:lumOff val="40000"/>
            </a:schemeClr>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2" name="文本占位符 1"/>
          <p:cNvSpPr>
            <a:spLocks noGrp="1"/>
          </p:cNvSpPr>
          <p:nvPr>
            <p:ph type="body" sz="quarter" idx="11"/>
          </p:nvPr>
        </p:nvSpPr>
        <p:spPr/>
        <p:txBody>
          <a:bodyPr/>
          <a:lstStyle/>
          <a:p>
            <a:r>
              <a:rPr lang="en-US" altLang="zh-CN" b="1" dirty="0">
                <a:cs typeface="+mn-ea"/>
                <a:sym typeface="+mn-lt"/>
              </a:rPr>
              <a:t>WEB</a:t>
            </a:r>
            <a:r>
              <a:rPr lang="zh-CN" altLang="en-US" b="1" dirty="0">
                <a:cs typeface="+mn-ea"/>
                <a:sym typeface="+mn-lt"/>
              </a:rPr>
              <a:t>系统架构</a:t>
            </a:r>
            <a:endParaRPr lang="zh-CN" altLang="en-US" b="1" dirty="0">
              <a:cs typeface="+mn-ea"/>
              <a:sym typeface="+mn-lt"/>
            </a:endParaRPr>
          </a:p>
        </p:txBody>
      </p:sp>
      <p:sp>
        <p:nvSpPr>
          <p:cNvPr id="5" name="文本框 4"/>
          <p:cNvSpPr txBox="1"/>
          <p:nvPr/>
        </p:nvSpPr>
        <p:spPr>
          <a:xfrm>
            <a:off x="3553460" y="4537075"/>
            <a:ext cx="1695450" cy="491490"/>
          </a:xfrm>
          <a:prstGeom prst="rect">
            <a:avLst/>
          </a:prstGeom>
          <a:noFill/>
        </p:spPr>
        <p:txBody>
          <a:bodyPr wrap="square" rtlCol="0">
            <a:spAutoFit/>
          </a:bodyPr>
          <a:lstStyle/>
          <a:p>
            <a:pPr marL="342900" indent="-342900" algn="ctr">
              <a:lnSpc>
                <a:spcPct val="130000"/>
              </a:lnSpc>
              <a:buFont typeface="Wingdings" panose="05000000000000000000" charset="0"/>
              <a:buChar char="l"/>
            </a:pPr>
            <a:r>
              <a:rPr lang="en-US" altLang="zh-CN" sz="2000" dirty="0">
                <a:solidFill>
                  <a:srgbClr val="4970B0"/>
                </a:solidFill>
                <a:cs typeface="+mn-ea"/>
                <a:sym typeface="+mn-lt"/>
              </a:rPr>
              <a:t>DevOps</a:t>
            </a:r>
            <a:endParaRPr lang="en-US" altLang="zh-CN" sz="2000" dirty="0">
              <a:solidFill>
                <a:srgbClr val="4970B0"/>
              </a:solidFill>
              <a:cs typeface="+mn-ea"/>
              <a:sym typeface="+mn-lt"/>
            </a:endParaRPr>
          </a:p>
        </p:txBody>
      </p:sp>
      <p:sp>
        <p:nvSpPr>
          <p:cNvPr id="15" name="文本框 14"/>
          <p:cNvSpPr txBox="1"/>
          <p:nvPr/>
        </p:nvSpPr>
        <p:spPr>
          <a:xfrm>
            <a:off x="5248910" y="4537075"/>
            <a:ext cx="1695450" cy="491490"/>
          </a:xfrm>
          <a:prstGeom prst="rect">
            <a:avLst/>
          </a:prstGeom>
          <a:noFill/>
        </p:spPr>
        <p:txBody>
          <a:bodyPr wrap="square" rtlCol="0">
            <a:spAutoFit/>
          </a:bodyPr>
          <a:p>
            <a:pPr marL="342900" indent="-342900" algn="ctr">
              <a:lnSpc>
                <a:spcPct val="130000"/>
              </a:lnSpc>
              <a:buFont typeface="Wingdings" panose="05000000000000000000" charset="0"/>
              <a:buChar char="l"/>
            </a:pPr>
            <a:r>
              <a:rPr lang="zh-CN" altLang="en-US" sz="2000" dirty="0">
                <a:solidFill>
                  <a:srgbClr val="4970B0"/>
                </a:solidFill>
                <a:cs typeface="+mn-ea"/>
                <a:sym typeface="+mn-lt"/>
              </a:rPr>
              <a:t>服务治理</a:t>
            </a:r>
            <a:endParaRPr lang="zh-CN" altLang="en-US" sz="2000" dirty="0">
              <a:solidFill>
                <a:srgbClr val="4970B0"/>
              </a:solidFill>
              <a:cs typeface="+mn-ea"/>
              <a:sym typeface="+mn-lt"/>
            </a:endParaRPr>
          </a:p>
        </p:txBody>
      </p:sp>
      <p:sp>
        <p:nvSpPr>
          <p:cNvPr id="18" name="文本框 17"/>
          <p:cNvSpPr txBox="1"/>
          <p:nvPr/>
        </p:nvSpPr>
        <p:spPr>
          <a:xfrm>
            <a:off x="6906260" y="4537075"/>
            <a:ext cx="1695450" cy="491490"/>
          </a:xfrm>
          <a:prstGeom prst="rect">
            <a:avLst/>
          </a:prstGeom>
          <a:noFill/>
        </p:spPr>
        <p:txBody>
          <a:bodyPr wrap="square" rtlCol="0">
            <a:spAutoFit/>
          </a:bodyPr>
          <a:p>
            <a:pPr marL="342900" indent="-342900" algn="ctr">
              <a:lnSpc>
                <a:spcPct val="130000"/>
              </a:lnSpc>
              <a:buFont typeface="Wingdings" panose="05000000000000000000" charset="0"/>
              <a:buChar char="l"/>
            </a:pPr>
            <a:r>
              <a:rPr lang="zh-CN" altLang="en-US" sz="2000" dirty="0">
                <a:solidFill>
                  <a:srgbClr val="4970B0"/>
                </a:solidFill>
                <a:cs typeface="+mn-ea"/>
                <a:sym typeface="+mn-lt"/>
              </a:rPr>
              <a:t>应用层</a:t>
            </a:r>
            <a:endParaRPr lang="zh-CN" altLang="en-US" sz="2000" dirty="0">
              <a:solidFill>
                <a:srgbClr val="4970B0"/>
              </a:solidFill>
              <a:cs typeface="+mn-ea"/>
              <a:sym typeface="+mn-lt"/>
            </a:endParaRPr>
          </a:p>
        </p:txBody>
      </p:sp>
      <p:sp>
        <p:nvSpPr>
          <p:cNvPr id="16" name="文本框 15"/>
          <p:cNvSpPr txBox="1"/>
          <p:nvPr/>
        </p:nvSpPr>
        <p:spPr>
          <a:xfrm>
            <a:off x="4323715" y="5028565"/>
            <a:ext cx="1954530" cy="491490"/>
          </a:xfrm>
          <a:prstGeom prst="rect">
            <a:avLst/>
          </a:prstGeom>
          <a:noFill/>
        </p:spPr>
        <p:txBody>
          <a:bodyPr wrap="square" rtlCol="0">
            <a:spAutoFit/>
          </a:bodyPr>
          <a:p>
            <a:pPr marL="342900" indent="-342900" algn="ctr">
              <a:lnSpc>
                <a:spcPct val="130000"/>
              </a:lnSpc>
              <a:buFont typeface="Wingdings" panose="05000000000000000000" charset="0"/>
              <a:buChar char="l"/>
            </a:pPr>
            <a:r>
              <a:rPr lang="zh-CN" altLang="en-US" sz="2000" dirty="0">
                <a:solidFill>
                  <a:srgbClr val="4970B0"/>
                </a:solidFill>
                <a:cs typeface="+mn-ea"/>
                <a:sym typeface="+mn-lt"/>
              </a:rPr>
              <a:t>基础服务层</a:t>
            </a:r>
            <a:endParaRPr lang="zh-CN" altLang="en-US" sz="2000" dirty="0">
              <a:solidFill>
                <a:srgbClr val="4970B0"/>
              </a:solidFill>
              <a:cs typeface="+mn-ea"/>
              <a:sym typeface="+mn-lt"/>
            </a:endParaRPr>
          </a:p>
        </p:txBody>
      </p:sp>
      <p:sp>
        <p:nvSpPr>
          <p:cNvPr id="20" name="文本框 19"/>
          <p:cNvSpPr txBox="1"/>
          <p:nvPr/>
        </p:nvSpPr>
        <p:spPr>
          <a:xfrm>
            <a:off x="6305550" y="5028565"/>
            <a:ext cx="1409065" cy="491490"/>
          </a:xfrm>
          <a:prstGeom prst="rect">
            <a:avLst/>
          </a:prstGeom>
          <a:noFill/>
        </p:spPr>
        <p:txBody>
          <a:bodyPr wrap="square" rtlCol="0">
            <a:spAutoFit/>
          </a:bodyPr>
          <a:p>
            <a:pPr marL="342900" indent="-342900" algn="ctr">
              <a:lnSpc>
                <a:spcPct val="130000"/>
              </a:lnSpc>
              <a:buFont typeface="Wingdings" panose="05000000000000000000" charset="0"/>
              <a:buChar char="l"/>
            </a:pPr>
            <a:r>
              <a:rPr lang="zh-CN" altLang="en-US" sz="2000" dirty="0">
                <a:solidFill>
                  <a:srgbClr val="4970B0"/>
                </a:solidFill>
                <a:cs typeface="+mn-ea"/>
                <a:sym typeface="+mn-lt"/>
              </a:rPr>
              <a:t>数据层</a:t>
            </a:r>
            <a:endParaRPr lang="zh-CN" altLang="en-US" sz="2000" dirty="0">
              <a:solidFill>
                <a:srgbClr val="4970B0"/>
              </a:solidFill>
              <a:cs typeface="+mn-ea"/>
              <a:sym typeface="+mn-lt"/>
            </a:endParaRPr>
          </a:p>
        </p:txBody>
      </p:sp>
    </p:spTree>
  </p:cSld>
  <p:clrMapOvr>
    <a:masterClrMapping/>
  </p:clrMapOvr>
  <p:transition/>
  <p:timing>
    <p:tnLst>
      <p:par>
        <p:cTn id="1" dur="indefinite" restart="never" nodeType="tmRoot"/>
      </p:par>
    </p:tnLst>
    <p:bldLst>
      <p:bldP spid="3" grpId="0"/>
      <p:bldP spid="4" grpId="0"/>
      <p:bldP spid="9" grpId="0" bldLvl="0" animBg="1"/>
      <p:bldP spid="10" grpId="0" bldLvl="0" animBg="1"/>
      <p:bldP spid="11" grpId="0" bldLvl="0" animBg="1"/>
      <p:bldP spid="12" grpId="0" bldLvl="0" animBg="1"/>
      <p:bldP spid="13" grpId="0" bldLvl="0" animBg="1"/>
      <p:bldP spid="1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b="1" dirty="0">
                <a:cs typeface="+mn-ea"/>
                <a:sym typeface="+mn-lt"/>
              </a:rPr>
              <a:t>微服务架构</a:t>
            </a:r>
            <a:r>
              <a:rPr lang="en-US" altLang="zh-CN" b="1" dirty="0">
                <a:cs typeface="+mn-ea"/>
                <a:sym typeface="+mn-lt"/>
              </a:rPr>
              <a:t> · DevOps</a:t>
            </a:r>
            <a:endParaRPr lang="en-US" altLang="zh-CN" b="1" dirty="0">
              <a:cs typeface="+mn-ea"/>
              <a:sym typeface="+mn-lt"/>
            </a:endParaRPr>
          </a:p>
        </p:txBody>
      </p:sp>
      <p:pic>
        <p:nvPicPr>
          <p:cNvPr id="17" name="图片 16"/>
          <p:cNvPicPr>
            <a:picLocks noChangeAspect="1"/>
          </p:cNvPicPr>
          <p:nvPr/>
        </p:nvPicPr>
        <p:blipFill>
          <a:blip r:embed="rId1" cstate="print">
            <a:alphaModFix amt="10000"/>
            <a:extLst>
              <a:ext uri="{28A0092B-C50C-407E-A947-70E740481C1C}">
                <a14:useLocalDpi xmlns:a14="http://schemas.microsoft.com/office/drawing/2010/main" val="0"/>
              </a:ext>
            </a:extLst>
          </a:blip>
          <a:stretch>
            <a:fillRect/>
          </a:stretch>
        </p:blipFill>
        <p:spPr>
          <a:xfrm>
            <a:off x="10083800" y="4798695"/>
            <a:ext cx="1703705" cy="1811020"/>
          </a:xfrm>
          <a:prstGeom prst="rect">
            <a:avLst/>
          </a:prstGeom>
        </p:spPr>
      </p:pic>
      <p:grpSp>
        <p:nvGrpSpPr>
          <p:cNvPr id="60" name="组合 59"/>
          <p:cNvGrpSpPr/>
          <p:nvPr/>
        </p:nvGrpSpPr>
        <p:grpSpPr>
          <a:xfrm>
            <a:off x="99695" y="877570"/>
            <a:ext cx="11902440" cy="5666740"/>
            <a:chOff x="157" y="1382"/>
            <a:chExt cx="18744" cy="8924"/>
          </a:xfrm>
        </p:grpSpPr>
        <p:sp>
          <p:nvSpPr>
            <p:cNvPr id="3" name="右箭头 2"/>
            <p:cNvSpPr/>
            <p:nvPr/>
          </p:nvSpPr>
          <p:spPr>
            <a:xfrm>
              <a:off x="277" y="5454"/>
              <a:ext cx="18579" cy="810"/>
            </a:xfrm>
            <a:prstGeom prst="rightArrow">
              <a:avLst/>
            </a:prstGeom>
            <a:solidFill>
              <a:sysClr val="window" lastClr="FFFFFF">
                <a:lumMod val="85000"/>
              </a:sysClr>
            </a:solidFill>
            <a:ln w="28575" cap="flat" cmpd="sng" algn="ctr">
              <a:noFill/>
              <a:prstDash val="solid"/>
              <a:miter lim="800000"/>
            </a:ln>
            <a:effectLst/>
          </p:spPr>
          <p:txBody>
            <a:bodyPr lIns="0" rIns="0" bIns="126000"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3F7EE5"/>
                </a:solidFill>
                <a:effectLst/>
                <a:uLnTx/>
                <a:uFillTx/>
                <a:latin typeface="印品黑体" panose="020F0502020204030204"/>
                <a:ea typeface="微软雅黑" panose="020B0503020204020204" charset="-122"/>
                <a:cs typeface="+mn-ea"/>
                <a:sym typeface="+mn-lt"/>
              </a:endParaRPr>
            </a:p>
          </p:txBody>
        </p:sp>
        <p:sp>
          <p:nvSpPr>
            <p:cNvPr id="5" name="椭圆 4"/>
            <p:cNvSpPr/>
            <p:nvPr/>
          </p:nvSpPr>
          <p:spPr>
            <a:xfrm>
              <a:off x="2228" y="5073"/>
              <a:ext cx="1588" cy="1588"/>
            </a:xfrm>
            <a:prstGeom prst="ellipse">
              <a:avLst/>
            </a:prstGeom>
            <a:gradFill flip="none" rotWithShape="1">
              <a:gsLst>
                <a:gs pos="0">
                  <a:srgbClr val="84B3FF"/>
                </a:gs>
                <a:gs pos="45000">
                  <a:srgbClr val="426AAC"/>
                </a:gs>
                <a:gs pos="100000">
                  <a:srgbClr val="2C4F88"/>
                </a:gs>
              </a:gsLst>
              <a:lin ang="13500000" scaled="1"/>
              <a:tileRect/>
            </a:gradFill>
            <a:ln w="19050" cap="flat" cmpd="sng" algn="ctr">
              <a:noFill/>
              <a:prstDash val="solid"/>
              <a:miter lim="800000"/>
            </a:ln>
            <a:effectLst>
              <a:outerShdw blurRad="419100" dist="406400" dir="2700000" sx="90000" sy="90000" algn="tl" rotWithShape="0">
                <a:sysClr val="windowText" lastClr="000000">
                  <a:alpha val="20000"/>
                </a:sysClr>
              </a:outerShdw>
            </a:effectLst>
          </p:spPr>
          <p:txBody>
            <a:bodyPr rot="0" spcFirstLastPara="0" vertOverflow="overflow" horzOverflow="overflow" vert="horz" wrap="square" lIns="0" tIns="0" rIns="0" bIns="0" numCol="1" spcCol="0" rtlCol="0" fromWordArt="0" anchor="ctr"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印品黑体" panose="020F0502020204030204"/>
                  <a:ea typeface="微软雅黑" panose="020B0503020204020204" charset="-122"/>
                  <a:cs typeface="+mn-ea"/>
                  <a:sym typeface="+mn-lt"/>
                </a:rPr>
                <a:t>代码</a:t>
              </a:r>
              <a:endParaRPr kumimoji="0" lang="zh-CN" altLang="en-US" sz="1600" b="1" i="0" u="none" strike="noStrike" kern="0" cap="none" spc="0" normalizeH="0" baseline="0" noProof="0" dirty="0">
                <a:ln>
                  <a:noFill/>
                </a:ln>
                <a:solidFill>
                  <a:prstClr val="white"/>
                </a:solidFill>
                <a:effectLst/>
                <a:uLnTx/>
                <a:uFillTx/>
                <a:latin typeface="印品黑体" panose="020F0502020204030204"/>
                <a:ea typeface="微软雅黑" panose="020B0503020204020204" charset="-122"/>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印品黑体" panose="020F0502020204030204"/>
                  <a:ea typeface="微软雅黑" panose="020B0503020204020204" charset="-122"/>
                  <a:cs typeface="+mn-ea"/>
                  <a:sym typeface="+mn-lt"/>
                </a:rPr>
                <a:t>管理</a:t>
              </a:r>
              <a:endParaRPr kumimoji="0" lang="zh-CN" altLang="en-US" sz="1600" b="1" i="0" u="none" strike="noStrike" kern="0" cap="none" spc="0" normalizeH="0" baseline="0" noProof="0" dirty="0">
                <a:ln>
                  <a:noFill/>
                </a:ln>
                <a:solidFill>
                  <a:prstClr val="white"/>
                </a:solidFill>
                <a:effectLst/>
                <a:uLnTx/>
                <a:uFillTx/>
                <a:latin typeface="印品黑体" panose="020F0502020204030204"/>
                <a:ea typeface="微软雅黑" panose="020B0503020204020204" charset="-122"/>
                <a:cs typeface="+mn-ea"/>
                <a:sym typeface="+mn-lt"/>
              </a:endParaRPr>
            </a:p>
          </p:txBody>
        </p:sp>
        <p:sp>
          <p:nvSpPr>
            <p:cNvPr id="6" name="椭圆 5"/>
            <p:cNvSpPr/>
            <p:nvPr/>
          </p:nvSpPr>
          <p:spPr>
            <a:xfrm>
              <a:off x="4859" y="5073"/>
              <a:ext cx="1588" cy="1588"/>
            </a:xfrm>
            <a:prstGeom prst="ellipse">
              <a:avLst/>
            </a:prstGeom>
            <a:gradFill flip="none" rotWithShape="1">
              <a:gsLst>
                <a:gs pos="0">
                  <a:srgbClr val="84B3FF"/>
                </a:gs>
                <a:gs pos="45000">
                  <a:srgbClr val="426AAC"/>
                </a:gs>
                <a:gs pos="100000">
                  <a:srgbClr val="2C4F88"/>
                </a:gs>
              </a:gsLst>
              <a:lin ang="13500000" scaled="1"/>
              <a:tileRect/>
            </a:gradFill>
            <a:ln w="19050" cap="flat" cmpd="sng" algn="ctr">
              <a:noFill/>
              <a:prstDash val="solid"/>
              <a:miter lim="800000"/>
            </a:ln>
            <a:effectLst>
              <a:outerShdw blurRad="419100" dist="406400" dir="2700000" sx="90000" sy="90000" algn="tl" rotWithShape="0">
                <a:sysClr val="windowText" lastClr="000000">
                  <a:alpha val="20000"/>
                </a:sysClr>
              </a:outerShdw>
            </a:effectLst>
          </p:spPr>
          <p:txBody>
            <a:bodyPr rot="0" spcFirstLastPara="0" vertOverflow="overflow" horzOverflow="overflow" vert="horz" wrap="square" lIns="0" tIns="0" rIns="0" bIns="0" numCol="1" spcCol="0" rtlCol="0" fromWordArt="0" anchor="ctr"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印品黑体" panose="020F0502020204030204"/>
                  <a:ea typeface="微软雅黑" panose="020B0503020204020204" charset="-122"/>
                  <a:cs typeface="+mn-ea"/>
                  <a:sym typeface="+mn-lt"/>
                </a:rPr>
                <a:t>持续</a:t>
              </a:r>
              <a:endParaRPr kumimoji="0" lang="zh-CN" altLang="en-US" sz="1600" b="1" i="0" u="none" strike="noStrike" kern="0" cap="none" spc="0" normalizeH="0" baseline="0" noProof="0" dirty="0">
                <a:ln>
                  <a:noFill/>
                </a:ln>
                <a:solidFill>
                  <a:prstClr val="white"/>
                </a:solidFill>
                <a:effectLst/>
                <a:uLnTx/>
                <a:uFillTx/>
                <a:latin typeface="印品黑体" panose="020F0502020204030204"/>
                <a:ea typeface="微软雅黑" panose="020B0503020204020204" charset="-122"/>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印品黑体" panose="020F0502020204030204"/>
                  <a:ea typeface="微软雅黑" panose="020B0503020204020204" charset="-122"/>
                  <a:cs typeface="+mn-ea"/>
                  <a:sym typeface="+mn-lt"/>
                </a:rPr>
                <a:t>集成</a:t>
              </a:r>
              <a:endParaRPr kumimoji="0" lang="zh-CN" altLang="en-US" sz="1600" b="1" i="0" u="none" strike="noStrike" kern="0" cap="none" spc="0" normalizeH="0" baseline="0" noProof="0" dirty="0">
                <a:ln>
                  <a:noFill/>
                </a:ln>
                <a:solidFill>
                  <a:prstClr val="white"/>
                </a:solidFill>
                <a:effectLst/>
                <a:uLnTx/>
                <a:uFillTx/>
                <a:latin typeface="印品黑体" panose="020F0502020204030204"/>
                <a:ea typeface="微软雅黑" panose="020B0503020204020204" charset="-122"/>
                <a:cs typeface="+mn-ea"/>
                <a:sym typeface="+mn-lt"/>
              </a:endParaRPr>
            </a:p>
          </p:txBody>
        </p:sp>
        <p:sp>
          <p:nvSpPr>
            <p:cNvPr id="7" name="椭圆 6"/>
            <p:cNvSpPr/>
            <p:nvPr/>
          </p:nvSpPr>
          <p:spPr>
            <a:xfrm>
              <a:off x="7490" y="5073"/>
              <a:ext cx="1588" cy="1588"/>
            </a:xfrm>
            <a:prstGeom prst="ellipse">
              <a:avLst/>
            </a:prstGeom>
            <a:gradFill flip="none" rotWithShape="1">
              <a:gsLst>
                <a:gs pos="0">
                  <a:srgbClr val="84B3FF"/>
                </a:gs>
                <a:gs pos="45000">
                  <a:srgbClr val="426AAC"/>
                </a:gs>
                <a:gs pos="100000">
                  <a:srgbClr val="2C4F88"/>
                </a:gs>
              </a:gsLst>
              <a:lin ang="13500000" scaled="1"/>
              <a:tileRect/>
            </a:gradFill>
            <a:ln w="19050" cap="flat" cmpd="sng" algn="ctr">
              <a:noFill/>
              <a:prstDash val="solid"/>
              <a:miter lim="800000"/>
            </a:ln>
            <a:effectLst>
              <a:outerShdw blurRad="419100" dist="406400" dir="2700000" sx="90000" sy="90000" algn="tl" rotWithShape="0">
                <a:sysClr val="windowText" lastClr="000000">
                  <a:alpha val="20000"/>
                </a:sysClr>
              </a:outerShdw>
            </a:effectLst>
          </p:spPr>
          <p:txBody>
            <a:bodyPr rot="0" spcFirstLastPara="0" vertOverflow="overflow" horzOverflow="overflow" vert="horz" wrap="square" lIns="0" tIns="0" rIns="0" bIns="0" numCol="1" spcCol="0" rtlCol="0" fromWordArt="0" anchor="ctr" anchorCtr="0" forceAA="0" compatLnSpc="1">
              <a:noAutofit/>
            </a:bodyPr>
            <a:p>
              <a:pPr lvl="0" algn="ctr">
                <a:defRPr/>
              </a:pPr>
              <a:r>
                <a:rPr kumimoji="0" lang="zh-CN" altLang="en-US" sz="1600" b="1" i="0" u="none" strike="noStrike" kern="0" cap="none" spc="0" normalizeH="0" baseline="0" noProof="0" dirty="0">
                  <a:ln>
                    <a:noFill/>
                  </a:ln>
                  <a:solidFill>
                    <a:prstClr val="white"/>
                  </a:solidFill>
                  <a:effectLst/>
                  <a:uLnTx/>
                  <a:uFillTx/>
                  <a:latin typeface="印品黑体" panose="020F0502020204030204"/>
                  <a:ea typeface="微软雅黑" panose="020B0503020204020204" charset="-122"/>
                  <a:cs typeface="+mn-ea"/>
                  <a:sym typeface="+mn-lt"/>
                </a:rPr>
                <a:t>持续</a:t>
              </a:r>
              <a:endParaRPr kumimoji="0" lang="zh-CN" altLang="en-US" sz="1600" b="1" i="0" u="none" strike="noStrike" kern="0" cap="none" spc="0" normalizeH="0" baseline="0" noProof="0" dirty="0">
                <a:ln>
                  <a:noFill/>
                </a:ln>
                <a:solidFill>
                  <a:prstClr val="white"/>
                </a:solidFill>
                <a:effectLst/>
                <a:uLnTx/>
                <a:uFillTx/>
                <a:latin typeface="印品黑体" panose="020F0502020204030204"/>
                <a:ea typeface="微软雅黑" panose="020B0503020204020204" charset="-122"/>
                <a:cs typeface="+mn-ea"/>
                <a:sym typeface="+mn-lt"/>
              </a:endParaRPr>
            </a:p>
            <a:p>
              <a:pPr lvl="0" algn="ctr">
                <a:defRPr/>
              </a:pPr>
              <a:r>
                <a:rPr kumimoji="0" lang="zh-CN" altLang="en-US" sz="1600" b="1" i="0" u="none" strike="noStrike" kern="0" cap="none" spc="0" normalizeH="0" baseline="0" noProof="0" dirty="0">
                  <a:ln>
                    <a:noFill/>
                  </a:ln>
                  <a:solidFill>
                    <a:prstClr val="white"/>
                  </a:solidFill>
                  <a:effectLst/>
                  <a:uLnTx/>
                  <a:uFillTx/>
                  <a:latin typeface="印品黑体" panose="020F0502020204030204"/>
                  <a:ea typeface="微软雅黑" panose="020B0503020204020204" charset="-122"/>
                  <a:cs typeface="+mn-ea"/>
                  <a:sym typeface="+mn-lt"/>
                </a:rPr>
                <a:t>交付</a:t>
              </a:r>
              <a:endParaRPr kumimoji="0" lang="zh-CN" altLang="en-US" sz="1600" b="1" i="0" u="none" strike="noStrike" kern="0" cap="none" spc="0" normalizeH="0" baseline="0" noProof="0" dirty="0">
                <a:ln>
                  <a:noFill/>
                </a:ln>
                <a:solidFill>
                  <a:prstClr val="white"/>
                </a:solidFill>
                <a:effectLst/>
                <a:uLnTx/>
                <a:uFillTx/>
                <a:latin typeface="印品黑体" panose="020F0502020204030204"/>
                <a:ea typeface="微软雅黑" panose="020B0503020204020204" charset="-122"/>
                <a:cs typeface="+mn-ea"/>
                <a:sym typeface="+mn-lt"/>
              </a:endParaRPr>
            </a:p>
          </p:txBody>
        </p:sp>
        <p:sp>
          <p:nvSpPr>
            <p:cNvPr id="8" name="椭圆 7"/>
            <p:cNvSpPr/>
            <p:nvPr/>
          </p:nvSpPr>
          <p:spPr>
            <a:xfrm>
              <a:off x="10120" y="5073"/>
              <a:ext cx="1588" cy="1588"/>
            </a:xfrm>
            <a:prstGeom prst="ellipse">
              <a:avLst/>
            </a:prstGeom>
            <a:gradFill flip="none" rotWithShape="1">
              <a:gsLst>
                <a:gs pos="0">
                  <a:srgbClr val="84B3FF"/>
                </a:gs>
                <a:gs pos="45000">
                  <a:srgbClr val="426AAC"/>
                </a:gs>
                <a:gs pos="100000">
                  <a:srgbClr val="2C4F88"/>
                </a:gs>
              </a:gsLst>
              <a:lin ang="13500000" scaled="1"/>
              <a:tileRect/>
            </a:gradFill>
            <a:ln w="19050" cap="flat" cmpd="sng" algn="ctr">
              <a:noFill/>
              <a:prstDash val="solid"/>
              <a:miter lim="800000"/>
            </a:ln>
            <a:effectLst>
              <a:outerShdw blurRad="419100" dist="406400" dir="2700000" sx="90000" sy="90000" algn="tl" rotWithShape="0">
                <a:sysClr val="windowText" lastClr="000000">
                  <a:alpha val="20000"/>
                </a:sysClr>
              </a:outerShdw>
            </a:effectLst>
          </p:spPr>
          <p:txBody>
            <a:bodyPr rot="0" spcFirstLastPara="0" vertOverflow="overflow" horzOverflow="overflow" vert="horz" wrap="square" lIns="0" tIns="0" rIns="0" bIns="0" numCol="1" spcCol="0" rtlCol="0" fromWordArt="0" anchor="ctr" anchorCtr="0" forceAA="0" compatLnSpc="1">
              <a:noAutofit/>
            </a:bodyPr>
            <a:p>
              <a:pPr lvl="0" algn="ctr">
                <a:defRPr/>
              </a:pPr>
              <a:r>
                <a:rPr kumimoji="0" lang="zh-CN" altLang="en-US" sz="1600" b="1" i="0" u="none" strike="noStrike" kern="0" cap="none" spc="0" normalizeH="0" baseline="0" noProof="0" dirty="0">
                  <a:ln>
                    <a:noFill/>
                  </a:ln>
                  <a:solidFill>
                    <a:prstClr val="white"/>
                  </a:solidFill>
                  <a:effectLst/>
                  <a:uLnTx/>
                  <a:uFillTx/>
                  <a:latin typeface="印品黑体" panose="020F0502020204030204"/>
                  <a:ea typeface="微软雅黑" panose="020B0503020204020204" charset="-122"/>
                  <a:cs typeface="+mn-ea"/>
                  <a:sym typeface="+mn-lt"/>
                </a:rPr>
                <a:t>镜像</a:t>
              </a:r>
              <a:endParaRPr kumimoji="0" lang="zh-CN" altLang="en-US" sz="1600" b="1" i="0" u="none" strike="noStrike" kern="0" cap="none" spc="0" normalizeH="0" baseline="0" noProof="0" dirty="0">
                <a:ln>
                  <a:noFill/>
                </a:ln>
                <a:solidFill>
                  <a:prstClr val="white"/>
                </a:solidFill>
                <a:effectLst/>
                <a:uLnTx/>
                <a:uFillTx/>
                <a:latin typeface="印品黑体" panose="020F0502020204030204"/>
                <a:ea typeface="微软雅黑" panose="020B0503020204020204" charset="-122"/>
                <a:cs typeface="+mn-ea"/>
                <a:sym typeface="+mn-lt"/>
              </a:endParaRPr>
            </a:p>
            <a:p>
              <a:pPr lvl="0" algn="ctr">
                <a:defRPr/>
              </a:pPr>
              <a:r>
                <a:rPr kumimoji="0" lang="zh-CN" altLang="en-US" sz="1600" b="1" i="0" u="none" strike="noStrike" kern="0" cap="none" spc="0" normalizeH="0" baseline="0" noProof="0" dirty="0">
                  <a:ln>
                    <a:noFill/>
                  </a:ln>
                  <a:solidFill>
                    <a:prstClr val="white"/>
                  </a:solidFill>
                  <a:effectLst/>
                  <a:uLnTx/>
                  <a:uFillTx/>
                  <a:latin typeface="印品黑体" panose="020F0502020204030204"/>
                  <a:ea typeface="微软雅黑" panose="020B0503020204020204" charset="-122"/>
                  <a:cs typeface="+mn-ea"/>
                  <a:sym typeface="+mn-lt"/>
                </a:rPr>
                <a:t>仓库</a:t>
              </a:r>
              <a:endParaRPr kumimoji="0" lang="zh-CN" altLang="en-US" sz="1600" b="1" i="0" u="none" strike="noStrike" kern="0" cap="none" spc="0" normalizeH="0" baseline="0" noProof="0" dirty="0">
                <a:ln>
                  <a:noFill/>
                </a:ln>
                <a:solidFill>
                  <a:prstClr val="white"/>
                </a:solidFill>
                <a:effectLst/>
                <a:uLnTx/>
                <a:uFillTx/>
                <a:latin typeface="印品黑体" panose="020F0502020204030204"/>
                <a:ea typeface="微软雅黑" panose="020B0503020204020204" charset="-122"/>
                <a:cs typeface="+mn-ea"/>
                <a:sym typeface="+mn-lt"/>
              </a:endParaRPr>
            </a:p>
          </p:txBody>
        </p:sp>
        <p:sp>
          <p:nvSpPr>
            <p:cNvPr id="9" name="椭圆 8"/>
            <p:cNvSpPr/>
            <p:nvPr/>
          </p:nvSpPr>
          <p:spPr>
            <a:xfrm>
              <a:off x="12751" y="5073"/>
              <a:ext cx="1588" cy="1588"/>
            </a:xfrm>
            <a:prstGeom prst="ellipse">
              <a:avLst/>
            </a:prstGeom>
            <a:gradFill flip="none" rotWithShape="1">
              <a:gsLst>
                <a:gs pos="0">
                  <a:srgbClr val="84B3FF"/>
                </a:gs>
                <a:gs pos="45000">
                  <a:srgbClr val="426AAC"/>
                </a:gs>
                <a:gs pos="100000">
                  <a:srgbClr val="2C4F88"/>
                </a:gs>
              </a:gsLst>
              <a:lin ang="13500000" scaled="1"/>
              <a:tileRect/>
            </a:gradFill>
            <a:ln w="19050" cap="flat" cmpd="sng" algn="ctr">
              <a:noFill/>
              <a:prstDash val="solid"/>
              <a:miter lim="800000"/>
            </a:ln>
            <a:effectLst>
              <a:outerShdw blurRad="419100" dist="406400" dir="2700000" sx="90000" sy="90000" algn="tl" rotWithShape="0">
                <a:sysClr val="windowText" lastClr="000000">
                  <a:alpha val="20000"/>
                </a:sysClr>
              </a:outerShdw>
            </a:effectLst>
          </p:spPr>
          <p:txBody>
            <a:bodyPr rot="0" spcFirstLastPara="0" vertOverflow="overflow" horzOverflow="overflow" vert="horz" wrap="square" lIns="0" tIns="0" rIns="0" bIns="0" numCol="1" spcCol="0" rtlCol="0" fromWordArt="0" anchor="ctr" anchorCtr="0" forceAA="0" compatLnSpc="1">
              <a:noAutofit/>
            </a:bodyPr>
            <a:p>
              <a:pPr lvl="0" algn="ctr">
                <a:defRPr/>
              </a:pPr>
              <a:r>
                <a:rPr kumimoji="0" lang="zh-CN" altLang="en-US" sz="1600" b="1" i="0" u="none" strike="noStrike" kern="0" cap="none" spc="0" normalizeH="0" baseline="0" noProof="0" dirty="0">
                  <a:ln>
                    <a:noFill/>
                  </a:ln>
                  <a:solidFill>
                    <a:prstClr val="white"/>
                  </a:solidFill>
                  <a:effectLst/>
                  <a:uLnTx/>
                  <a:uFillTx/>
                  <a:latin typeface="印品黑体" panose="020F0502020204030204"/>
                  <a:ea typeface="微软雅黑" panose="020B0503020204020204" charset="-122"/>
                  <a:cs typeface="+mn-ea"/>
                  <a:sym typeface="+mn-lt"/>
                </a:rPr>
                <a:t>容器</a:t>
              </a:r>
              <a:endParaRPr kumimoji="0" lang="zh-CN" altLang="en-US" sz="1600" b="1" i="0" u="none" strike="noStrike" kern="0" cap="none" spc="0" normalizeH="0" baseline="0" noProof="0" dirty="0">
                <a:ln>
                  <a:noFill/>
                </a:ln>
                <a:solidFill>
                  <a:prstClr val="white"/>
                </a:solidFill>
                <a:effectLst/>
                <a:uLnTx/>
                <a:uFillTx/>
                <a:latin typeface="印品黑体" panose="020F0502020204030204"/>
                <a:ea typeface="微软雅黑" panose="020B0503020204020204" charset="-122"/>
                <a:cs typeface="+mn-ea"/>
                <a:sym typeface="+mn-lt"/>
              </a:endParaRPr>
            </a:p>
          </p:txBody>
        </p:sp>
        <p:sp>
          <p:nvSpPr>
            <p:cNvPr id="10" name="椭圆 9"/>
            <p:cNvSpPr/>
            <p:nvPr/>
          </p:nvSpPr>
          <p:spPr>
            <a:xfrm>
              <a:off x="15382" y="5073"/>
              <a:ext cx="1588" cy="1588"/>
            </a:xfrm>
            <a:prstGeom prst="ellipse">
              <a:avLst/>
            </a:prstGeom>
            <a:gradFill flip="none" rotWithShape="1">
              <a:gsLst>
                <a:gs pos="0">
                  <a:srgbClr val="84B3FF"/>
                </a:gs>
                <a:gs pos="45000">
                  <a:srgbClr val="426AAC"/>
                </a:gs>
                <a:gs pos="100000">
                  <a:srgbClr val="2C4F88"/>
                </a:gs>
              </a:gsLst>
              <a:lin ang="13500000" scaled="1"/>
              <a:tileRect/>
            </a:gradFill>
            <a:ln w="19050" cap="flat" cmpd="sng" algn="ctr">
              <a:noFill/>
              <a:prstDash val="solid"/>
              <a:miter lim="800000"/>
            </a:ln>
            <a:effectLst>
              <a:outerShdw blurRad="419100" dist="406400" dir="2700000" sx="90000" sy="90000" algn="tl" rotWithShape="0">
                <a:sysClr val="windowText" lastClr="000000">
                  <a:alpha val="20000"/>
                </a:sysClr>
              </a:outerShdw>
            </a:effectLst>
          </p:spPr>
          <p:txBody>
            <a:bodyPr rot="0" spcFirstLastPara="0" vertOverflow="overflow" horzOverflow="overflow" vert="horz" wrap="square" lIns="0" tIns="0" rIns="0" bIns="0" numCol="1" spcCol="0" rtlCol="0" fromWordArt="0" anchor="ctr" anchorCtr="0" forceAA="0" compatLnSpc="1">
              <a:noAutofit/>
            </a:bodyPr>
            <a:p>
              <a:pPr lvl="0" algn="ctr">
                <a:defRPr/>
              </a:pPr>
              <a:r>
                <a:rPr kumimoji="0" lang="zh-CN" altLang="en-US" sz="1600" b="1" i="0" u="none" strike="noStrike" kern="0" cap="none" spc="0" normalizeH="0" baseline="0" noProof="0" dirty="0">
                  <a:ln>
                    <a:noFill/>
                  </a:ln>
                  <a:solidFill>
                    <a:prstClr val="white"/>
                  </a:solidFill>
                  <a:effectLst/>
                  <a:uLnTx/>
                  <a:uFillTx/>
                  <a:latin typeface="印品黑体" panose="020F0502020204030204"/>
                  <a:ea typeface="微软雅黑" panose="020B0503020204020204" charset="-122"/>
                  <a:cs typeface="+mn-ea"/>
                  <a:sym typeface="+mn-lt"/>
                </a:rPr>
                <a:t>编排</a:t>
              </a:r>
              <a:endParaRPr kumimoji="0" lang="zh-CN" altLang="en-US" sz="1600" b="1" i="0" u="none" strike="noStrike" kern="0" cap="none" spc="0" normalizeH="0" baseline="0" noProof="0" dirty="0">
                <a:ln>
                  <a:noFill/>
                </a:ln>
                <a:solidFill>
                  <a:prstClr val="white"/>
                </a:solidFill>
                <a:effectLst/>
                <a:uLnTx/>
                <a:uFillTx/>
                <a:latin typeface="印品黑体" panose="020F0502020204030204"/>
                <a:ea typeface="微软雅黑" panose="020B0503020204020204" charset="-122"/>
                <a:cs typeface="+mn-ea"/>
                <a:sym typeface="+mn-lt"/>
              </a:endParaRPr>
            </a:p>
          </p:txBody>
        </p:sp>
        <p:cxnSp>
          <p:nvCxnSpPr>
            <p:cNvPr id="11" name="肘形连接符 10"/>
            <p:cNvCxnSpPr>
              <a:stCxn id="5" idx="0"/>
              <a:endCxn id="12" idx="2"/>
            </p:cNvCxnSpPr>
            <p:nvPr/>
          </p:nvCxnSpPr>
          <p:spPr>
            <a:xfrm rot="16200000" flipV="1">
              <a:off x="1939" y="3990"/>
              <a:ext cx="1538" cy="629"/>
            </a:xfrm>
            <a:prstGeom prst="bentConnector3">
              <a:avLst>
                <a:gd name="adj1" fmla="val 50033"/>
              </a:avLst>
            </a:prstGeom>
            <a:noFill/>
            <a:ln w="12700" cap="flat" cmpd="sng" algn="ctr">
              <a:solidFill>
                <a:sysClr val="windowText" lastClr="000000">
                  <a:lumMod val="65000"/>
                  <a:lumOff val="35000"/>
                </a:sysClr>
              </a:solidFill>
              <a:prstDash val="dash"/>
              <a:miter lim="800000"/>
              <a:headEnd type="diamond" w="med" len="med"/>
              <a:tailEnd type="triangle" w="med" len="med"/>
            </a:ln>
            <a:effectLst/>
          </p:spPr>
        </p:cxnSp>
        <p:sp>
          <p:nvSpPr>
            <p:cNvPr id="12" name="TextBox 29"/>
            <p:cNvSpPr txBox="1"/>
            <p:nvPr/>
          </p:nvSpPr>
          <p:spPr>
            <a:xfrm>
              <a:off x="352" y="2132"/>
              <a:ext cx="4082" cy="1403"/>
            </a:xfrm>
            <a:prstGeom prst="rect">
              <a:avLst/>
            </a:prstGeom>
            <a:noFill/>
          </p:spPr>
          <p:txBody>
            <a:bodyPr wrap="square" rtlCol="0">
              <a:spAutoFit/>
            </a:bodyPr>
            <a:p>
              <a:pPr algn="ctr" fontAlgn="auto">
                <a:lnSpc>
                  <a:spcPct val="130000"/>
                </a:lnSpc>
                <a:spcBef>
                  <a:spcPts val="0"/>
                </a:spcBef>
                <a:spcAft>
                  <a:spcPts val="0"/>
                </a:spcAft>
              </a:pPr>
              <a:r>
                <a:rPr lang="en-US" altLang="zh-CN" sz="1600" b="1" dirty="0">
                  <a:solidFill>
                    <a:srgbClr val="426AAC"/>
                  </a:solidFill>
                  <a:latin typeface="微软雅黑" panose="020B0503020204020204" charset="-122"/>
                  <a:ea typeface="微软雅黑" panose="020B0503020204020204" charset="-122"/>
                  <a:cs typeface="+mn-ea"/>
                  <a:sym typeface="+mn-lt"/>
                </a:rPr>
                <a:t>G</a:t>
              </a:r>
              <a:r>
                <a:rPr lang="zh-CN" altLang="en-US" sz="1600" b="1" dirty="0">
                  <a:solidFill>
                    <a:srgbClr val="426AAC"/>
                  </a:solidFill>
                  <a:latin typeface="微软雅黑" panose="020B0503020204020204" charset="-122"/>
                  <a:ea typeface="微软雅黑" panose="020B0503020204020204" charset="-122"/>
                  <a:cs typeface="+mn-ea"/>
                  <a:sym typeface="+mn-lt"/>
                </a:rPr>
                <a:t>it</a:t>
              </a:r>
              <a:r>
                <a:rPr lang="en-US" altLang="zh-CN" sz="1600" b="1" dirty="0">
                  <a:solidFill>
                    <a:srgbClr val="426AAC"/>
                  </a:solidFill>
                  <a:latin typeface="微软雅黑" panose="020B0503020204020204" charset="-122"/>
                  <a:ea typeface="微软雅黑" panose="020B0503020204020204" charset="-122"/>
                  <a:cs typeface="+mn-ea"/>
                  <a:sym typeface="+mn-lt"/>
                </a:rPr>
                <a:t>L</a:t>
              </a:r>
              <a:r>
                <a:rPr lang="zh-CN" altLang="en-US" sz="1600" b="1" dirty="0">
                  <a:solidFill>
                    <a:srgbClr val="426AAC"/>
                  </a:solidFill>
                  <a:latin typeface="微软雅黑" panose="020B0503020204020204" charset="-122"/>
                  <a:ea typeface="微软雅黑" panose="020B0503020204020204" charset="-122"/>
                  <a:cs typeface="+mn-ea"/>
                  <a:sym typeface="+mn-lt"/>
                </a:rPr>
                <a:t>ab</a:t>
              </a:r>
              <a:endParaRPr lang="zh-CN" altLang="en-US" sz="1600" b="1" dirty="0">
                <a:solidFill>
                  <a:srgbClr val="426AAC"/>
                </a:solidFill>
                <a:latin typeface="微软雅黑" panose="020B0503020204020204" charset="-122"/>
                <a:ea typeface="微软雅黑" panose="020B0503020204020204" charset="-122"/>
                <a:cs typeface="+mn-ea"/>
                <a:sym typeface="+mn-lt"/>
              </a:endParaRPr>
            </a:p>
            <a:p>
              <a:pPr fontAlgn="auto">
                <a:lnSpc>
                  <a:spcPct val="130000"/>
                </a:lnSpc>
                <a:spcBef>
                  <a:spcPts val="0"/>
                </a:spcBef>
                <a:spcAft>
                  <a:spcPts val="0"/>
                </a:spcAft>
              </a:pPr>
              <a:r>
                <a:rPr lang="en-US" altLang="zh-CN" sz="1200" dirty="0">
                  <a:solidFill>
                    <a:schemeClr val="tx1">
                      <a:lumMod val="75000"/>
                      <a:lumOff val="25000"/>
                    </a:schemeClr>
                  </a:solidFill>
                  <a:latin typeface="印品黑体" panose="020F0502020204030204"/>
                  <a:ea typeface="微软雅黑" panose="020B0503020204020204" charset="-122"/>
                  <a:cs typeface="+mn-ea"/>
                  <a:sym typeface="+mn-lt"/>
                </a:rPr>
                <a:t>J</a:t>
              </a:r>
              <a:r>
                <a:rPr lang="zh-CN" altLang="en-US" sz="1200" dirty="0">
                  <a:solidFill>
                    <a:schemeClr val="tx1">
                      <a:lumMod val="75000"/>
                      <a:lumOff val="25000"/>
                    </a:schemeClr>
                  </a:solidFill>
                  <a:latin typeface="印品黑体" panose="020F0502020204030204"/>
                  <a:ea typeface="微软雅黑" panose="020B0503020204020204" charset="-122"/>
                  <a:cs typeface="+mn-ea"/>
                  <a:sym typeface="+mn-lt"/>
                </a:rPr>
                <a:t>enkins或者K8</a:t>
              </a:r>
              <a:r>
                <a:rPr lang="en-US" altLang="zh-CN" sz="1200" dirty="0">
                  <a:solidFill>
                    <a:schemeClr val="tx1">
                      <a:lumMod val="75000"/>
                      <a:lumOff val="25000"/>
                    </a:schemeClr>
                  </a:solidFill>
                  <a:latin typeface="印品黑体" panose="020F0502020204030204"/>
                  <a:ea typeface="微软雅黑" panose="020B0503020204020204" charset="-122"/>
                  <a:cs typeface="+mn-ea"/>
                  <a:sym typeface="+mn-lt"/>
                </a:rPr>
                <a:t>s</a:t>
              </a:r>
              <a:r>
                <a:rPr lang="zh-CN" altLang="en-US" sz="1200" dirty="0">
                  <a:solidFill>
                    <a:schemeClr val="tx1">
                      <a:lumMod val="75000"/>
                      <a:lumOff val="25000"/>
                    </a:schemeClr>
                  </a:solidFill>
                  <a:latin typeface="印品黑体" panose="020F0502020204030204"/>
                  <a:ea typeface="微软雅黑" panose="020B0503020204020204" charset="-122"/>
                  <a:cs typeface="+mn-ea"/>
                  <a:sym typeface="+mn-lt"/>
                </a:rPr>
                <a:t>都可以集成</a:t>
              </a:r>
              <a:r>
                <a:rPr lang="en-US" altLang="zh-CN" sz="1200" dirty="0">
                  <a:solidFill>
                    <a:schemeClr val="tx1">
                      <a:lumMod val="75000"/>
                      <a:lumOff val="25000"/>
                    </a:schemeClr>
                  </a:solidFill>
                  <a:latin typeface="印品黑体" panose="020F0502020204030204"/>
                  <a:ea typeface="微软雅黑" panose="020B0503020204020204" charset="-122"/>
                  <a:cs typeface="+mn-ea"/>
                  <a:sym typeface="+mn-lt"/>
                </a:rPr>
                <a:t>G</a:t>
              </a:r>
              <a:r>
                <a:rPr lang="zh-CN" altLang="en-US" sz="1200" dirty="0">
                  <a:solidFill>
                    <a:schemeClr val="tx1">
                      <a:lumMod val="75000"/>
                      <a:lumOff val="25000"/>
                    </a:schemeClr>
                  </a:solidFill>
                  <a:latin typeface="印品黑体" panose="020F0502020204030204"/>
                  <a:ea typeface="微软雅黑" panose="020B0503020204020204" charset="-122"/>
                  <a:cs typeface="+mn-ea"/>
                  <a:sym typeface="+mn-lt"/>
                </a:rPr>
                <a:t>it</a:t>
              </a:r>
              <a:r>
                <a:rPr lang="en-US" altLang="zh-CN" sz="1200" dirty="0">
                  <a:solidFill>
                    <a:schemeClr val="tx1">
                      <a:lumMod val="75000"/>
                      <a:lumOff val="25000"/>
                    </a:schemeClr>
                  </a:solidFill>
                  <a:latin typeface="印品黑体" panose="020F0502020204030204"/>
                  <a:ea typeface="微软雅黑" panose="020B0503020204020204" charset="-122"/>
                  <a:cs typeface="+mn-ea"/>
                  <a:sym typeface="+mn-lt"/>
                </a:rPr>
                <a:t>L</a:t>
              </a:r>
              <a:r>
                <a:rPr lang="zh-CN" altLang="en-US" sz="1200" dirty="0">
                  <a:solidFill>
                    <a:schemeClr val="tx1">
                      <a:lumMod val="75000"/>
                      <a:lumOff val="25000"/>
                    </a:schemeClr>
                  </a:solidFill>
                  <a:latin typeface="印品黑体" panose="020F0502020204030204"/>
                  <a:ea typeface="微软雅黑" panose="020B0503020204020204" charset="-122"/>
                  <a:cs typeface="+mn-ea"/>
                  <a:sym typeface="+mn-lt"/>
                </a:rPr>
                <a:t>ab，进行代码管理，上线，回滚等。</a:t>
              </a:r>
              <a:endParaRPr lang="zh-CN" altLang="en-US" sz="1200" dirty="0">
                <a:solidFill>
                  <a:schemeClr val="tx1">
                    <a:lumMod val="75000"/>
                    <a:lumOff val="25000"/>
                  </a:schemeClr>
                </a:solidFill>
                <a:latin typeface="印品黑体" panose="020F0502020204030204"/>
                <a:ea typeface="微软雅黑" panose="020B0503020204020204" charset="-122"/>
                <a:cs typeface="+mn-ea"/>
                <a:sym typeface="+mn-lt"/>
              </a:endParaRPr>
            </a:p>
          </p:txBody>
        </p:sp>
        <p:cxnSp>
          <p:nvCxnSpPr>
            <p:cNvPr id="13" name="肘形连接符 12"/>
            <p:cNvCxnSpPr>
              <a:stCxn id="6" idx="4"/>
              <a:endCxn id="14" idx="0"/>
            </p:cNvCxnSpPr>
            <p:nvPr/>
          </p:nvCxnSpPr>
          <p:spPr>
            <a:xfrm rot="5400000" flipV="1">
              <a:off x="5488" y="6827"/>
              <a:ext cx="1487" cy="1156"/>
            </a:xfrm>
            <a:prstGeom prst="bentConnector3">
              <a:avLst>
                <a:gd name="adj1" fmla="val 50005"/>
              </a:avLst>
            </a:prstGeom>
            <a:noFill/>
            <a:ln w="12700" cap="flat" cmpd="sng" algn="ctr">
              <a:solidFill>
                <a:sysClr val="windowText" lastClr="000000">
                  <a:lumMod val="65000"/>
                  <a:lumOff val="35000"/>
                </a:sysClr>
              </a:solidFill>
              <a:prstDash val="dash"/>
              <a:miter lim="800000"/>
              <a:headEnd type="diamond" w="med" len="med"/>
              <a:tailEnd type="triangle" w="med" len="med"/>
            </a:ln>
            <a:effectLst/>
          </p:spPr>
        </p:cxnSp>
        <p:sp>
          <p:nvSpPr>
            <p:cNvPr id="14" name="TextBox 31"/>
            <p:cNvSpPr txBox="1"/>
            <p:nvPr/>
          </p:nvSpPr>
          <p:spPr>
            <a:xfrm>
              <a:off x="4768" y="8148"/>
              <a:ext cx="4082" cy="2158"/>
            </a:xfrm>
            <a:prstGeom prst="rect">
              <a:avLst/>
            </a:prstGeom>
            <a:noFill/>
          </p:spPr>
          <p:txBody>
            <a:bodyPr wrap="square" rtlCol="0">
              <a:spAutoFit/>
            </a:bodyPr>
            <a:p>
              <a:pPr algn="ctr" fontAlgn="auto">
                <a:lnSpc>
                  <a:spcPct val="130000"/>
                </a:lnSpc>
                <a:spcBef>
                  <a:spcPts val="0"/>
                </a:spcBef>
                <a:spcAft>
                  <a:spcPts val="0"/>
                </a:spcAft>
              </a:pPr>
              <a:r>
                <a:rPr lang="en-US" altLang="zh-CN" sz="1600" b="1" dirty="0">
                  <a:solidFill>
                    <a:srgbClr val="426AAC"/>
                  </a:solidFill>
                  <a:latin typeface="微软雅黑" panose="020B0503020204020204" charset="-122"/>
                  <a:ea typeface="微软雅黑" panose="020B0503020204020204" charset="-122"/>
                  <a:cs typeface="+mn-ea"/>
                  <a:sym typeface="+mn-lt"/>
                </a:rPr>
                <a:t>G</a:t>
              </a:r>
              <a:r>
                <a:rPr lang="zh-CN" altLang="en-US" sz="1600" b="1" dirty="0">
                  <a:solidFill>
                    <a:srgbClr val="426AAC"/>
                  </a:solidFill>
                  <a:latin typeface="微软雅黑" panose="020B0503020204020204" charset="-122"/>
                  <a:ea typeface="微软雅黑" panose="020B0503020204020204" charset="-122"/>
                  <a:cs typeface="+mn-ea"/>
                  <a:sym typeface="+mn-lt"/>
                </a:rPr>
                <a:t>it</a:t>
              </a:r>
              <a:r>
                <a:rPr lang="en-US" altLang="zh-CN" sz="1600" b="1" dirty="0">
                  <a:solidFill>
                    <a:srgbClr val="426AAC"/>
                  </a:solidFill>
                  <a:latin typeface="微软雅黑" panose="020B0503020204020204" charset="-122"/>
                  <a:ea typeface="微软雅黑" panose="020B0503020204020204" charset="-122"/>
                  <a:cs typeface="+mn-ea"/>
                  <a:sym typeface="+mn-lt"/>
                </a:rPr>
                <a:t>L</a:t>
              </a:r>
              <a:r>
                <a:rPr lang="zh-CN" altLang="en-US" sz="1600" b="1" dirty="0">
                  <a:solidFill>
                    <a:srgbClr val="426AAC"/>
                  </a:solidFill>
                  <a:latin typeface="微软雅黑" panose="020B0503020204020204" charset="-122"/>
                  <a:ea typeface="微软雅黑" panose="020B0503020204020204" charset="-122"/>
                  <a:cs typeface="+mn-ea"/>
                  <a:sym typeface="+mn-lt"/>
                </a:rPr>
                <a:t>ab </a:t>
              </a:r>
              <a:r>
                <a:rPr lang="en-US" altLang="zh-CN" sz="1600" b="1" dirty="0">
                  <a:solidFill>
                    <a:srgbClr val="426AAC"/>
                  </a:solidFill>
                  <a:latin typeface="微软雅黑" panose="020B0503020204020204" charset="-122"/>
                  <a:ea typeface="微软雅黑" panose="020B0503020204020204" charset="-122"/>
                  <a:cs typeface="+mn-ea"/>
                  <a:sym typeface="+mn-lt"/>
                </a:rPr>
                <a:t>CI/Jenkins</a:t>
              </a:r>
              <a:endParaRPr lang="zh-CN" altLang="en-US" sz="1600" b="1" dirty="0">
                <a:solidFill>
                  <a:srgbClr val="426AAC"/>
                </a:solidFill>
                <a:latin typeface="微软雅黑" panose="020B0503020204020204" charset="-122"/>
                <a:ea typeface="微软雅黑" panose="020B0503020204020204" charset="-122"/>
                <a:cs typeface="+mn-ea"/>
                <a:sym typeface="+mn-lt"/>
              </a:endParaRPr>
            </a:p>
            <a:p>
              <a:pPr fontAlgn="auto">
                <a:lnSpc>
                  <a:spcPct val="130000"/>
                </a:lnSpc>
                <a:spcBef>
                  <a:spcPts val="0"/>
                </a:spcBef>
                <a:spcAft>
                  <a:spcPts val="0"/>
                </a:spcAft>
              </a:pPr>
              <a:r>
                <a:rPr lang="zh-CN" altLang="en-US" sz="1200" dirty="0">
                  <a:solidFill>
                    <a:schemeClr val="tx1">
                      <a:lumMod val="75000"/>
                      <a:lumOff val="25000"/>
                    </a:schemeClr>
                  </a:solidFill>
                  <a:latin typeface="印品黑体" panose="020F0502020204030204"/>
                  <a:ea typeface="微软雅黑" panose="020B0503020204020204" charset="-122"/>
                  <a:cs typeface="+mn-ea"/>
                  <a:sym typeface="+mn-lt"/>
                </a:rPr>
                <a:t>开发人员提交了新代码之后，立刻进行构建、（单元）测试。根据测试结果，我们可以确定新代码和原有代码能否正确地集成在一起。</a:t>
              </a:r>
              <a:endParaRPr lang="zh-CN" altLang="en-US" sz="1200" dirty="0">
                <a:solidFill>
                  <a:schemeClr val="tx1">
                    <a:lumMod val="75000"/>
                    <a:lumOff val="25000"/>
                  </a:schemeClr>
                </a:solidFill>
                <a:latin typeface="印品黑体" panose="020F0502020204030204"/>
                <a:ea typeface="微软雅黑" panose="020B0503020204020204" charset="-122"/>
                <a:cs typeface="+mn-ea"/>
                <a:sym typeface="+mn-lt"/>
              </a:endParaRPr>
            </a:p>
          </p:txBody>
        </p:sp>
        <p:cxnSp>
          <p:nvCxnSpPr>
            <p:cNvPr id="18" name="肘形连接符 17"/>
            <p:cNvCxnSpPr>
              <a:stCxn id="7" idx="0"/>
              <a:endCxn id="19" idx="2"/>
            </p:cNvCxnSpPr>
            <p:nvPr/>
          </p:nvCxnSpPr>
          <p:spPr>
            <a:xfrm rot="16200000" flipV="1">
              <a:off x="7187" y="3976"/>
              <a:ext cx="1533" cy="661"/>
            </a:xfrm>
            <a:prstGeom prst="bentConnector3">
              <a:avLst>
                <a:gd name="adj1" fmla="val 49967"/>
              </a:avLst>
            </a:prstGeom>
            <a:noFill/>
            <a:ln w="12700" cap="flat" cmpd="sng" algn="ctr">
              <a:solidFill>
                <a:sysClr val="windowText" lastClr="000000">
                  <a:lumMod val="65000"/>
                  <a:lumOff val="35000"/>
                </a:sysClr>
              </a:solidFill>
              <a:prstDash val="dash"/>
              <a:miter lim="800000"/>
              <a:headEnd type="diamond" w="med" len="med"/>
              <a:tailEnd type="triangle" w="med" len="med"/>
            </a:ln>
            <a:effectLst/>
          </p:spPr>
        </p:cxnSp>
        <p:sp>
          <p:nvSpPr>
            <p:cNvPr id="19" name="TextBox 33"/>
            <p:cNvSpPr txBox="1"/>
            <p:nvPr/>
          </p:nvSpPr>
          <p:spPr>
            <a:xfrm>
              <a:off x="5582" y="1382"/>
              <a:ext cx="4082" cy="2158"/>
            </a:xfrm>
            <a:prstGeom prst="rect">
              <a:avLst/>
            </a:prstGeom>
            <a:noFill/>
          </p:spPr>
          <p:txBody>
            <a:bodyPr wrap="square" rtlCol="0">
              <a:spAutoFit/>
            </a:bodyPr>
            <a:p>
              <a:pPr algn="ctr" fontAlgn="auto">
                <a:lnSpc>
                  <a:spcPct val="130000"/>
                </a:lnSpc>
                <a:spcBef>
                  <a:spcPts val="0"/>
                </a:spcBef>
                <a:spcAft>
                  <a:spcPts val="0"/>
                </a:spcAft>
              </a:pPr>
              <a:r>
                <a:rPr lang="en-US" altLang="zh-CN" sz="1600" b="1" dirty="0">
                  <a:solidFill>
                    <a:srgbClr val="426AAC"/>
                  </a:solidFill>
                  <a:latin typeface="微软雅黑" panose="020B0503020204020204" charset="-122"/>
                  <a:ea typeface="微软雅黑" panose="020B0503020204020204" charset="-122"/>
                  <a:cs typeface="+mn-ea"/>
                  <a:sym typeface="+mn-lt"/>
                </a:rPr>
                <a:t>G</a:t>
              </a:r>
              <a:r>
                <a:rPr lang="zh-CN" altLang="en-US" sz="1600" b="1" dirty="0">
                  <a:solidFill>
                    <a:srgbClr val="426AAC"/>
                  </a:solidFill>
                  <a:latin typeface="微软雅黑" panose="020B0503020204020204" charset="-122"/>
                  <a:ea typeface="微软雅黑" panose="020B0503020204020204" charset="-122"/>
                  <a:cs typeface="+mn-ea"/>
                  <a:sym typeface="+mn-lt"/>
                </a:rPr>
                <a:t>it</a:t>
              </a:r>
              <a:r>
                <a:rPr lang="en-US" altLang="zh-CN" sz="1600" b="1" dirty="0">
                  <a:solidFill>
                    <a:srgbClr val="426AAC"/>
                  </a:solidFill>
                  <a:latin typeface="微软雅黑" panose="020B0503020204020204" charset="-122"/>
                  <a:ea typeface="微软雅黑" panose="020B0503020204020204" charset="-122"/>
                  <a:cs typeface="+mn-ea"/>
                  <a:sym typeface="+mn-lt"/>
                </a:rPr>
                <a:t>L</a:t>
              </a:r>
              <a:r>
                <a:rPr lang="zh-CN" altLang="en-US" sz="1600" b="1" dirty="0">
                  <a:solidFill>
                    <a:srgbClr val="426AAC"/>
                  </a:solidFill>
                  <a:latin typeface="微软雅黑" panose="020B0503020204020204" charset="-122"/>
                  <a:ea typeface="微软雅黑" panose="020B0503020204020204" charset="-122"/>
                  <a:cs typeface="+mn-ea"/>
                  <a:sym typeface="+mn-lt"/>
                </a:rPr>
                <a:t>ab </a:t>
              </a:r>
              <a:r>
                <a:rPr lang="en-US" altLang="zh-CN" sz="1600" b="1" dirty="0">
                  <a:solidFill>
                    <a:srgbClr val="426AAC"/>
                  </a:solidFill>
                  <a:latin typeface="微软雅黑" panose="020B0503020204020204" charset="-122"/>
                  <a:ea typeface="微软雅黑" panose="020B0503020204020204" charset="-122"/>
                  <a:cs typeface="+mn-ea"/>
                  <a:sym typeface="+mn-lt"/>
                </a:rPr>
                <a:t>CD/Jenkins</a:t>
              </a:r>
              <a:endParaRPr lang="zh-CN" altLang="en-US" sz="1600" b="1" dirty="0">
                <a:solidFill>
                  <a:srgbClr val="426AAC"/>
                </a:solidFill>
                <a:latin typeface="微软雅黑" panose="020B0503020204020204" charset="-122"/>
                <a:ea typeface="微软雅黑" panose="020B0503020204020204" charset="-122"/>
                <a:cs typeface="+mn-ea"/>
                <a:sym typeface="+mn-lt"/>
              </a:endParaRPr>
            </a:p>
            <a:p>
              <a:pPr fontAlgn="auto">
                <a:lnSpc>
                  <a:spcPct val="130000"/>
                </a:lnSpc>
                <a:spcBef>
                  <a:spcPts val="0"/>
                </a:spcBef>
                <a:spcAft>
                  <a:spcPts val="0"/>
                </a:spcAft>
              </a:pPr>
              <a:r>
                <a:rPr lang="zh-CN" altLang="en-US" sz="1200" dirty="0">
                  <a:solidFill>
                    <a:schemeClr val="tx1">
                      <a:lumMod val="75000"/>
                      <a:lumOff val="25000"/>
                    </a:schemeClr>
                  </a:solidFill>
                  <a:latin typeface="印品黑体" panose="020F0502020204030204"/>
                  <a:ea typeface="微软雅黑" panose="020B0503020204020204" charset="-122"/>
                  <a:cs typeface="+mn-ea"/>
                  <a:sym typeface="+mn-lt"/>
                </a:rPr>
                <a:t>完成单元测试后，可以把代码部署到连接数据库的 Staging 环境中更多的测试。如果代码没有问题，可以继续手动部署到生产环境中。</a:t>
              </a:r>
              <a:endParaRPr lang="zh-CN" altLang="en-US" sz="1200" dirty="0">
                <a:solidFill>
                  <a:schemeClr val="tx1">
                    <a:lumMod val="75000"/>
                    <a:lumOff val="25000"/>
                  </a:schemeClr>
                </a:solidFill>
                <a:latin typeface="印品黑体" panose="020F0502020204030204"/>
                <a:ea typeface="微软雅黑" panose="020B0503020204020204" charset="-122"/>
                <a:cs typeface="+mn-ea"/>
                <a:sym typeface="+mn-lt"/>
              </a:endParaRPr>
            </a:p>
          </p:txBody>
        </p:sp>
        <p:cxnSp>
          <p:nvCxnSpPr>
            <p:cNvPr id="20" name="肘形连接符 16"/>
            <p:cNvCxnSpPr>
              <a:stCxn id="8" idx="4"/>
              <a:endCxn id="21" idx="0"/>
            </p:cNvCxnSpPr>
            <p:nvPr/>
          </p:nvCxnSpPr>
          <p:spPr>
            <a:xfrm rot="5400000" flipV="1">
              <a:off x="10727" y="6848"/>
              <a:ext cx="1487" cy="1113"/>
            </a:xfrm>
            <a:prstGeom prst="bentConnector3">
              <a:avLst>
                <a:gd name="adj1" fmla="val 50034"/>
              </a:avLst>
            </a:prstGeom>
            <a:noFill/>
            <a:ln w="12700" cap="flat" cmpd="sng" algn="ctr">
              <a:solidFill>
                <a:sysClr val="windowText" lastClr="000000">
                  <a:lumMod val="65000"/>
                  <a:lumOff val="35000"/>
                </a:sysClr>
              </a:solidFill>
              <a:prstDash val="dash"/>
              <a:miter lim="800000"/>
              <a:headEnd type="diamond" w="med" len="med"/>
              <a:tailEnd type="triangle" w="med" len="med"/>
            </a:ln>
            <a:effectLst/>
          </p:spPr>
        </p:cxnSp>
        <p:sp>
          <p:nvSpPr>
            <p:cNvPr id="21" name="TextBox 35"/>
            <p:cNvSpPr txBox="1"/>
            <p:nvPr/>
          </p:nvSpPr>
          <p:spPr>
            <a:xfrm>
              <a:off x="9715" y="8148"/>
              <a:ext cx="4624" cy="1403"/>
            </a:xfrm>
            <a:prstGeom prst="rect">
              <a:avLst/>
            </a:prstGeom>
            <a:noFill/>
          </p:spPr>
          <p:txBody>
            <a:bodyPr wrap="square" rtlCol="0">
              <a:spAutoFit/>
            </a:bodyPr>
            <a:p>
              <a:pPr fontAlgn="auto">
                <a:lnSpc>
                  <a:spcPct val="130000"/>
                </a:lnSpc>
                <a:spcBef>
                  <a:spcPts val="0"/>
                </a:spcBef>
                <a:spcAft>
                  <a:spcPts val="0"/>
                </a:spcAft>
              </a:pPr>
              <a:r>
                <a:rPr lang="zh-CN" altLang="en-US" sz="1600" b="1" dirty="0">
                  <a:solidFill>
                    <a:srgbClr val="426AAC"/>
                  </a:solidFill>
                  <a:latin typeface="微软雅黑" panose="020B0503020204020204" charset="-122"/>
                  <a:ea typeface="微软雅黑" panose="020B0503020204020204" charset="-122"/>
                  <a:cs typeface="微软雅黑" panose="020B0503020204020204" charset="-122"/>
                  <a:sym typeface="+mn-lt"/>
                </a:rPr>
                <a:t>VMware Harbor</a:t>
              </a:r>
              <a:r>
                <a:rPr lang="en-US" altLang="zh-CN" sz="1600" b="1" dirty="0">
                  <a:solidFill>
                    <a:srgbClr val="426AAC"/>
                  </a:solidFill>
                  <a:latin typeface="微软雅黑" panose="020B0503020204020204" charset="-122"/>
                  <a:ea typeface="微软雅黑" panose="020B0503020204020204" charset="-122"/>
                  <a:cs typeface="微软雅黑" panose="020B0503020204020204" charset="-122"/>
                  <a:sym typeface="+mn-lt"/>
                </a:rPr>
                <a:t>/</a:t>
              </a:r>
              <a:r>
                <a:rPr lang="zh-CN" altLang="en-US" sz="1600" b="1" dirty="0">
                  <a:solidFill>
                    <a:srgbClr val="426AAC"/>
                  </a:solidFill>
                  <a:latin typeface="微软雅黑" panose="020B0503020204020204" charset="-122"/>
                  <a:ea typeface="微软雅黑" panose="020B0503020204020204" charset="-122"/>
                  <a:cs typeface="微软雅黑" panose="020B0503020204020204" charset="-122"/>
                  <a:sym typeface="+mn-lt"/>
                </a:rPr>
                <a:t>私服nexus</a:t>
              </a:r>
              <a:endParaRPr lang="zh-CN" altLang="en-US" sz="1600" b="1" dirty="0">
                <a:solidFill>
                  <a:srgbClr val="426AAC"/>
                </a:solidFill>
                <a:latin typeface="微软雅黑" panose="020B0503020204020204" charset="-122"/>
                <a:ea typeface="微软雅黑" panose="020B0503020204020204" charset="-122"/>
                <a:cs typeface="微软雅黑" panose="020B0503020204020204" charset="-122"/>
                <a:sym typeface="+mn-lt"/>
              </a:endParaRPr>
            </a:p>
            <a:p>
              <a:pPr algn="l" fontAlgn="auto">
                <a:lnSpc>
                  <a:spcPct val="130000"/>
                </a:lnSpc>
                <a:spcBef>
                  <a:spcPts val="0"/>
                </a:spcBef>
                <a:spcAft>
                  <a:spcPts val="0"/>
                </a:spcAft>
                <a:buClrTx/>
                <a:buSzTx/>
                <a:buFontTx/>
              </a:pPr>
              <a:r>
                <a:rPr lang="zh-CN" altLang="en-US" sz="1200" dirty="0">
                  <a:solidFill>
                    <a:schemeClr val="tx1">
                      <a:lumMod val="75000"/>
                      <a:lumOff val="25000"/>
                    </a:schemeClr>
                  </a:solidFill>
                  <a:latin typeface="印品黑体" panose="020F0502020204030204"/>
                  <a:ea typeface="微软雅黑" panose="020B0503020204020204" charset="-122"/>
                  <a:cs typeface="+mn-ea"/>
                  <a:sym typeface="+mn-lt"/>
                </a:rPr>
                <a:t>将测试通过的代码，打包成镜像放到镜像仓库中，为系统上线做好准备。</a:t>
              </a:r>
              <a:endParaRPr lang="zh-CN" altLang="en-US" sz="1200" dirty="0">
                <a:solidFill>
                  <a:schemeClr val="tx1">
                    <a:lumMod val="75000"/>
                    <a:lumOff val="25000"/>
                  </a:schemeClr>
                </a:solidFill>
                <a:latin typeface="印品黑体" panose="020F0502020204030204"/>
                <a:ea typeface="微软雅黑" panose="020B0503020204020204" charset="-122"/>
                <a:cs typeface="+mn-ea"/>
                <a:sym typeface="+mn-lt"/>
              </a:endParaRPr>
            </a:p>
          </p:txBody>
        </p:sp>
        <p:cxnSp>
          <p:nvCxnSpPr>
            <p:cNvPr id="22" name="肘形连接符 18"/>
            <p:cNvCxnSpPr>
              <a:stCxn id="9" idx="0"/>
              <a:endCxn id="23" idx="2"/>
            </p:cNvCxnSpPr>
            <p:nvPr/>
          </p:nvCxnSpPr>
          <p:spPr>
            <a:xfrm rot="16200000" flipV="1">
              <a:off x="12430" y="3958"/>
              <a:ext cx="1538" cy="692"/>
            </a:xfrm>
            <a:prstGeom prst="bentConnector3">
              <a:avLst>
                <a:gd name="adj1" fmla="val 50000"/>
              </a:avLst>
            </a:prstGeom>
            <a:noFill/>
            <a:ln w="12700" cap="flat" cmpd="sng" algn="ctr">
              <a:solidFill>
                <a:sysClr val="windowText" lastClr="000000">
                  <a:lumMod val="65000"/>
                  <a:lumOff val="35000"/>
                </a:sysClr>
              </a:solidFill>
              <a:prstDash val="dash"/>
              <a:miter lim="800000"/>
              <a:headEnd type="diamond" w="med" len="med"/>
              <a:tailEnd type="triangle" w="med" len="med"/>
            </a:ln>
            <a:effectLst/>
          </p:spPr>
        </p:cxnSp>
        <p:sp>
          <p:nvSpPr>
            <p:cNvPr id="23" name="TextBox 37"/>
            <p:cNvSpPr txBox="1"/>
            <p:nvPr/>
          </p:nvSpPr>
          <p:spPr>
            <a:xfrm>
              <a:off x="10812" y="2132"/>
              <a:ext cx="4082" cy="1403"/>
            </a:xfrm>
            <a:prstGeom prst="rect">
              <a:avLst/>
            </a:prstGeom>
            <a:noFill/>
          </p:spPr>
          <p:txBody>
            <a:bodyPr wrap="square" rtlCol="0">
              <a:spAutoFit/>
            </a:bodyPr>
            <a:p>
              <a:pPr algn="ctr" fontAlgn="auto">
                <a:lnSpc>
                  <a:spcPct val="130000"/>
                </a:lnSpc>
                <a:spcBef>
                  <a:spcPts val="0"/>
                </a:spcBef>
                <a:spcAft>
                  <a:spcPts val="0"/>
                </a:spcAft>
              </a:pPr>
              <a:r>
                <a:rPr lang="zh-CN" altLang="en-US" sz="1600" b="1" dirty="0">
                  <a:solidFill>
                    <a:srgbClr val="426AAC"/>
                  </a:solidFill>
                  <a:latin typeface="印品黑体" panose="020F0502020204030204"/>
                  <a:ea typeface="微软雅黑" panose="020B0503020204020204" charset="-122"/>
                  <a:cs typeface="+mn-ea"/>
                  <a:sym typeface="+mn-lt"/>
                </a:rPr>
                <a:t>Docker</a:t>
              </a:r>
              <a:endParaRPr lang="zh-CN" altLang="en-US" sz="1600" b="1" dirty="0">
                <a:solidFill>
                  <a:srgbClr val="426AAC"/>
                </a:solidFill>
                <a:latin typeface="印品黑体" panose="020F0502020204030204"/>
                <a:ea typeface="微软雅黑" panose="020B0503020204020204" charset="-122"/>
                <a:cs typeface="+mn-ea"/>
                <a:sym typeface="+mn-lt"/>
              </a:endParaRPr>
            </a:p>
            <a:p>
              <a:pPr fontAlgn="auto">
                <a:lnSpc>
                  <a:spcPct val="130000"/>
                </a:lnSpc>
                <a:spcBef>
                  <a:spcPts val="0"/>
                </a:spcBef>
                <a:spcAft>
                  <a:spcPts val="0"/>
                </a:spcAft>
              </a:pPr>
              <a:r>
                <a:rPr lang="zh-CN" altLang="en-US" sz="1200" dirty="0">
                  <a:solidFill>
                    <a:schemeClr val="tx1">
                      <a:lumMod val="75000"/>
                      <a:lumOff val="25000"/>
                    </a:schemeClr>
                  </a:solidFill>
                  <a:latin typeface="印品黑体" panose="020F0502020204030204"/>
                  <a:ea typeface="微软雅黑" panose="020B0503020204020204" charset="-122"/>
                  <a:cs typeface="+mn-ea"/>
                  <a:sym typeface="+mn-lt"/>
                </a:rPr>
                <a:t>从镜像仓库中拉取镜像，放到</a:t>
              </a:r>
              <a:r>
                <a:rPr lang="en-US" altLang="zh-CN" sz="1200" dirty="0">
                  <a:solidFill>
                    <a:schemeClr val="tx1">
                      <a:lumMod val="75000"/>
                      <a:lumOff val="25000"/>
                    </a:schemeClr>
                  </a:solidFill>
                  <a:latin typeface="印品黑体" panose="020F0502020204030204"/>
                  <a:ea typeface="微软雅黑" panose="020B0503020204020204" charset="-122"/>
                  <a:cs typeface="+mn-ea"/>
                  <a:sym typeface="+mn-lt"/>
                </a:rPr>
                <a:t>Docker</a:t>
              </a:r>
              <a:r>
                <a:rPr lang="zh-CN" altLang="en-US" sz="1200" dirty="0">
                  <a:solidFill>
                    <a:schemeClr val="tx1">
                      <a:lumMod val="75000"/>
                      <a:lumOff val="25000"/>
                    </a:schemeClr>
                  </a:solidFill>
                  <a:latin typeface="印品黑体" panose="020F0502020204030204"/>
                  <a:ea typeface="微软雅黑" panose="020B0503020204020204" charset="-122"/>
                  <a:cs typeface="+mn-ea"/>
                  <a:sym typeface="+mn-lt"/>
                </a:rPr>
                <a:t>中，以供调用。</a:t>
              </a:r>
              <a:endParaRPr lang="zh-CN" altLang="en-US" sz="1200" dirty="0">
                <a:solidFill>
                  <a:schemeClr val="tx1">
                    <a:lumMod val="75000"/>
                    <a:lumOff val="25000"/>
                  </a:schemeClr>
                </a:solidFill>
                <a:latin typeface="印品黑体" panose="020F0502020204030204"/>
                <a:ea typeface="微软雅黑" panose="020B0503020204020204" charset="-122"/>
                <a:cs typeface="+mn-ea"/>
                <a:sym typeface="+mn-lt"/>
              </a:endParaRPr>
            </a:p>
          </p:txBody>
        </p:sp>
        <p:cxnSp>
          <p:nvCxnSpPr>
            <p:cNvPr id="24" name="肘形连接符 20"/>
            <p:cNvCxnSpPr>
              <a:stCxn id="10" idx="4"/>
              <a:endCxn id="25" idx="0"/>
            </p:cNvCxnSpPr>
            <p:nvPr/>
          </p:nvCxnSpPr>
          <p:spPr>
            <a:xfrm rot="5400000" flipV="1">
              <a:off x="15685" y="7152"/>
              <a:ext cx="1487" cy="505"/>
            </a:xfrm>
            <a:prstGeom prst="bentConnector3">
              <a:avLst>
                <a:gd name="adj1" fmla="val 50034"/>
              </a:avLst>
            </a:prstGeom>
            <a:noFill/>
            <a:ln w="12700" cap="flat" cmpd="sng" algn="ctr">
              <a:solidFill>
                <a:sysClr val="windowText" lastClr="000000">
                  <a:lumMod val="65000"/>
                  <a:lumOff val="35000"/>
                </a:sysClr>
              </a:solidFill>
              <a:prstDash val="dash"/>
              <a:miter lim="800000"/>
              <a:headEnd type="diamond" w="med" len="med"/>
              <a:tailEnd type="triangle" w="med" len="med"/>
            </a:ln>
            <a:effectLst/>
          </p:spPr>
        </p:cxnSp>
        <p:sp>
          <p:nvSpPr>
            <p:cNvPr id="25" name="TextBox 39"/>
            <p:cNvSpPr txBox="1"/>
            <p:nvPr/>
          </p:nvSpPr>
          <p:spPr>
            <a:xfrm>
              <a:off x="14640" y="8148"/>
              <a:ext cx="4082" cy="1025"/>
            </a:xfrm>
            <a:prstGeom prst="rect">
              <a:avLst/>
            </a:prstGeom>
            <a:noFill/>
          </p:spPr>
          <p:txBody>
            <a:bodyPr wrap="square" rtlCol="0">
              <a:spAutoFit/>
            </a:bodyPr>
            <a:p>
              <a:pPr algn="ctr" fontAlgn="auto">
                <a:lnSpc>
                  <a:spcPct val="130000"/>
                </a:lnSpc>
                <a:spcBef>
                  <a:spcPts val="0"/>
                </a:spcBef>
                <a:spcAft>
                  <a:spcPts val="0"/>
                </a:spcAft>
              </a:pPr>
              <a:r>
                <a:rPr lang="en-US" altLang="zh-CN" sz="1600" b="1" dirty="0">
                  <a:solidFill>
                    <a:srgbClr val="426AAC"/>
                  </a:solidFill>
                  <a:latin typeface="微软雅黑" panose="020B0503020204020204" charset="-122"/>
                  <a:ea typeface="微软雅黑" panose="020B0503020204020204" charset="-122"/>
                  <a:cs typeface="+mn-ea"/>
                  <a:sym typeface="+mn-lt"/>
                </a:rPr>
                <a:t>K8s/Docker Swarm</a:t>
              </a:r>
              <a:endParaRPr lang="en-US" altLang="zh-CN" sz="1600" b="1" dirty="0">
                <a:solidFill>
                  <a:srgbClr val="426AAC"/>
                </a:solidFill>
                <a:latin typeface="微软雅黑" panose="020B0503020204020204" charset="-122"/>
                <a:ea typeface="微软雅黑" panose="020B0503020204020204" charset="-122"/>
                <a:cs typeface="+mn-ea"/>
                <a:sym typeface="+mn-lt"/>
              </a:endParaRPr>
            </a:p>
            <a:p>
              <a:pPr fontAlgn="auto">
                <a:lnSpc>
                  <a:spcPct val="130000"/>
                </a:lnSpc>
                <a:spcBef>
                  <a:spcPts val="0"/>
                </a:spcBef>
                <a:spcAft>
                  <a:spcPts val="0"/>
                </a:spcAft>
              </a:pPr>
              <a:r>
                <a:rPr lang="en-US" altLang="zh-CN" sz="1200" dirty="0">
                  <a:solidFill>
                    <a:schemeClr val="tx1">
                      <a:lumMod val="75000"/>
                      <a:lumOff val="25000"/>
                    </a:schemeClr>
                  </a:solidFill>
                  <a:latin typeface="微软雅黑" panose="020B0503020204020204" charset="-122"/>
                  <a:ea typeface="微软雅黑" panose="020B0503020204020204" charset="-122"/>
                  <a:cs typeface="+mn-ea"/>
                  <a:sym typeface="+mn-lt"/>
                </a:rPr>
                <a:t>集群管理</a:t>
              </a:r>
              <a:r>
                <a:rPr lang="zh-CN" altLang="en-US" sz="1200" dirty="0">
                  <a:solidFill>
                    <a:schemeClr val="tx1">
                      <a:lumMod val="75000"/>
                      <a:lumOff val="25000"/>
                    </a:schemeClr>
                  </a:solidFill>
                  <a:latin typeface="微软雅黑" panose="020B0503020204020204" charset="-122"/>
                  <a:ea typeface="微软雅黑" panose="020B0503020204020204" charset="-122"/>
                  <a:cs typeface="+mn-ea"/>
                  <a:sym typeface="+mn-lt"/>
                </a:rPr>
                <a:t>，应用编排，服务监控。</a:t>
              </a:r>
              <a:endParaRPr lang="zh-CN" altLang="en-US" sz="1200" dirty="0">
                <a:solidFill>
                  <a:schemeClr val="tx1">
                    <a:lumMod val="75000"/>
                    <a:lumOff val="25000"/>
                  </a:schemeClr>
                </a:solidFill>
                <a:latin typeface="微软雅黑" panose="020B0503020204020204" charset="-122"/>
                <a:ea typeface="微软雅黑" panose="020B0503020204020204" charset="-122"/>
                <a:cs typeface="+mn-ea"/>
                <a:sym typeface="+mn-lt"/>
              </a:endParaRPr>
            </a:p>
          </p:txBody>
        </p:sp>
        <p:sp>
          <p:nvSpPr>
            <p:cNvPr id="27" name="Freeform 661"/>
            <p:cNvSpPr/>
            <p:nvPr/>
          </p:nvSpPr>
          <p:spPr bwMode="auto">
            <a:xfrm rot="8100000" flipH="1">
              <a:off x="18051" y="5404"/>
              <a:ext cx="850" cy="850"/>
            </a:xfrm>
            <a:custGeom>
              <a:avLst/>
              <a:gdLst>
                <a:gd name="T0" fmla="*/ 352 w 994"/>
                <a:gd name="T1" fmla="*/ 14 h 943"/>
                <a:gd name="T2" fmla="*/ 347 w 994"/>
                <a:gd name="T3" fmla="*/ 57 h 943"/>
                <a:gd name="T4" fmla="*/ 326 w 994"/>
                <a:gd name="T5" fmla="*/ 112 h 943"/>
                <a:gd name="T6" fmla="*/ 411 w 994"/>
                <a:gd name="T7" fmla="*/ 136 h 943"/>
                <a:gd name="T8" fmla="*/ 474 w 994"/>
                <a:gd name="T9" fmla="*/ 96 h 943"/>
                <a:gd name="T10" fmla="*/ 541 w 994"/>
                <a:gd name="T11" fmla="*/ 48 h 943"/>
                <a:gd name="T12" fmla="*/ 579 w 994"/>
                <a:gd name="T13" fmla="*/ 63 h 943"/>
                <a:gd name="T14" fmla="*/ 580 w 994"/>
                <a:gd name="T15" fmla="*/ 119 h 943"/>
                <a:gd name="T16" fmla="*/ 563 w 994"/>
                <a:gd name="T17" fmla="*/ 180 h 943"/>
                <a:gd name="T18" fmla="*/ 612 w 994"/>
                <a:gd name="T19" fmla="*/ 209 h 943"/>
                <a:gd name="T20" fmla="*/ 687 w 994"/>
                <a:gd name="T21" fmla="*/ 191 h 943"/>
                <a:gd name="T22" fmla="*/ 908 w 994"/>
                <a:gd name="T23" fmla="*/ 11 h 943"/>
                <a:gd name="T24" fmla="*/ 961 w 994"/>
                <a:gd name="T25" fmla="*/ 6 h 943"/>
                <a:gd name="T26" fmla="*/ 992 w 994"/>
                <a:gd name="T27" fmla="*/ 42 h 943"/>
                <a:gd name="T28" fmla="*/ 981 w 994"/>
                <a:gd name="T29" fmla="*/ 94 h 943"/>
                <a:gd name="T30" fmla="*/ 773 w 994"/>
                <a:gd name="T31" fmla="*/ 289 h 943"/>
                <a:gd name="T32" fmla="*/ 744 w 994"/>
                <a:gd name="T33" fmla="*/ 361 h 943"/>
                <a:gd name="T34" fmla="*/ 776 w 994"/>
                <a:gd name="T35" fmla="*/ 417 h 943"/>
                <a:gd name="T36" fmla="*/ 848 w 994"/>
                <a:gd name="T37" fmla="*/ 401 h 943"/>
                <a:gd name="T38" fmla="*/ 891 w 994"/>
                <a:gd name="T39" fmla="*/ 424 h 943"/>
                <a:gd name="T40" fmla="*/ 886 w 994"/>
                <a:gd name="T41" fmla="*/ 470 h 943"/>
                <a:gd name="T42" fmla="*/ 822 w 994"/>
                <a:gd name="T43" fmla="*/ 522 h 943"/>
                <a:gd name="T44" fmla="*/ 788 w 994"/>
                <a:gd name="T45" fmla="*/ 587 h 943"/>
                <a:gd name="T46" fmla="*/ 814 w 994"/>
                <a:gd name="T47" fmla="*/ 661 h 943"/>
                <a:gd name="T48" fmla="*/ 874 w 994"/>
                <a:gd name="T49" fmla="*/ 637 h 943"/>
                <a:gd name="T50" fmla="*/ 910 w 994"/>
                <a:gd name="T51" fmla="*/ 656 h 943"/>
                <a:gd name="T52" fmla="*/ 901 w 994"/>
                <a:gd name="T53" fmla="*/ 704 h 943"/>
                <a:gd name="T54" fmla="*/ 832 w 994"/>
                <a:gd name="T55" fmla="*/ 761 h 943"/>
                <a:gd name="T56" fmla="*/ 802 w 994"/>
                <a:gd name="T57" fmla="*/ 825 h 943"/>
                <a:gd name="T58" fmla="*/ 806 w 994"/>
                <a:gd name="T59" fmla="*/ 864 h 943"/>
                <a:gd name="T60" fmla="*/ 805 w 994"/>
                <a:gd name="T61" fmla="*/ 935 h 943"/>
                <a:gd name="T62" fmla="*/ 776 w 994"/>
                <a:gd name="T63" fmla="*/ 934 h 943"/>
                <a:gd name="T64" fmla="*/ 563 w 994"/>
                <a:gd name="T65" fmla="*/ 520 h 943"/>
                <a:gd name="T66" fmla="*/ 517 w 994"/>
                <a:gd name="T67" fmla="*/ 505 h 943"/>
                <a:gd name="T68" fmla="*/ 249 w 994"/>
                <a:gd name="T69" fmla="*/ 757 h 943"/>
                <a:gd name="T70" fmla="*/ 253 w 994"/>
                <a:gd name="T71" fmla="*/ 827 h 943"/>
                <a:gd name="T72" fmla="*/ 238 w 994"/>
                <a:gd name="T73" fmla="*/ 890 h 943"/>
                <a:gd name="T74" fmla="*/ 192 w 994"/>
                <a:gd name="T75" fmla="*/ 902 h 943"/>
                <a:gd name="T76" fmla="*/ 155 w 994"/>
                <a:gd name="T77" fmla="*/ 850 h 943"/>
                <a:gd name="T78" fmla="*/ 125 w 994"/>
                <a:gd name="T79" fmla="*/ 768 h 943"/>
                <a:gd name="T80" fmla="*/ 47 w 994"/>
                <a:gd name="T81" fmla="*/ 726 h 943"/>
                <a:gd name="T82" fmla="*/ 1 w 994"/>
                <a:gd name="T83" fmla="*/ 683 h 943"/>
                <a:gd name="T84" fmla="*/ 18 w 994"/>
                <a:gd name="T85" fmla="*/ 640 h 943"/>
                <a:gd name="T86" fmla="*/ 83 w 994"/>
                <a:gd name="T87" fmla="*/ 632 h 943"/>
                <a:gd name="T88" fmla="*/ 154 w 994"/>
                <a:gd name="T89" fmla="*/ 646 h 943"/>
                <a:gd name="T90" fmla="*/ 440 w 994"/>
                <a:gd name="T91" fmla="*/ 414 h 943"/>
                <a:gd name="T92" fmla="*/ 429 w 994"/>
                <a:gd name="T93" fmla="*/ 367 h 943"/>
                <a:gd name="T94" fmla="*/ 47 w 994"/>
                <a:gd name="T95" fmla="*/ 100 h 943"/>
                <a:gd name="T96" fmla="*/ 50 w 994"/>
                <a:gd name="T97" fmla="*/ 71 h 943"/>
                <a:gd name="T98" fmla="*/ 121 w 994"/>
                <a:gd name="T99" fmla="*/ 81 h 943"/>
                <a:gd name="T100" fmla="*/ 159 w 994"/>
                <a:gd name="T101" fmla="*/ 90 h 943"/>
                <a:gd name="T102" fmla="*/ 228 w 994"/>
                <a:gd name="T103" fmla="*/ 69 h 943"/>
                <a:gd name="T104" fmla="*/ 293 w 994"/>
                <a:gd name="T105" fmla="*/ 8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4" h="943">
                  <a:moveTo>
                    <a:pt x="315" y="0"/>
                  </a:moveTo>
                  <a:lnTo>
                    <a:pt x="328" y="2"/>
                  </a:lnTo>
                  <a:lnTo>
                    <a:pt x="341" y="6"/>
                  </a:lnTo>
                  <a:lnTo>
                    <a:pt x="352" y="14"/>
                  </a:lnTo>
                  <a:lnTo>
                    <a:pt x="360" y="23"/>
                  </a:lnTo>
                  <a:lnTo>
                    <a:pt x="360" y="32"/>
                  </a:lnTo>
                  <a:lnTo>
                    <a:pt x="356" y="44"/>
                  </a:lnTo>
                  <a:lnTo>
                    <a:pt x="347" y="57"/>
                  </a:lnTo>
                  <a:lnTo>
                    <a:pt x="337" y="73"/>
                  </a:lnTo>
                  <a:lnTo>
                    <a:pt x="328" y="86"/>
                  </a:lnTo>
                  <a:lnTo>
                    <a:pt x="323" y="99"/>
                  </a:lnTo>
                  <a:lnTo>
                    <a:pt x="326" y="112"/>
                  </a:lnTo>
                  <a:lnTo>
                    <a:pt x="335" y="121"/>
                  </a:lnTo>
                  <a:lnTo>
                    <a:pt x="351" y="127"/>
                  </a:lnTo>
                  <a:lnTo>
                    <a:pt x="393" y="136"/>
                  </a:lnTo>
                  <a:lnTo>
                    <a:pt x="411" y="136"/>
                  </a:lnTo>
                  <a:lnTo>
                    <a:pt x="431" y="132"/>
                  </a:lnTo>
                  <a:lnTo>
                    <a:pt x="449" y="123"/>
                  </a:lnTo>
                  <a:lnTo>
                    <a:pt x="463" y="109"/>
                  </a:lnTo>
                  <a:lnTo>
                    <a:pt x="474" y="96"/>
                  </a:lnTo>
                  <a:lnTo>
                    <a:pt x="487" y="82"/>
                  </a:lnTo>
                  <a:lnTo>
                    <a:pt x="504" y="67"/>
                  </a:lnTo>
                  <a:lnTo>
                    <a:pt x="523" y="54"/>
                  </a:lnTo>
                  <a:lnTo>
                    <a:pt x="541" y="48"/>
                  </a:lnTo>
                  <a:lnTo>
                    <a:pt x="541" y="48"/>
                  </a:lnTo>
                  <a:lnTo>
                    <a:pt x="555" y="48"/>
                  </a:lnTo>
                  <a:lnTo>
                    <a:pt x="568" y="54"/>
                  </a:lnTo>
                  <a:lnTo>
                    <a:pt x="579" y="63"/>
                  </a:lnTo>
                  <a:lnTo>
                    <a:pt x="587" y="75"/>
                  </a:lnTo>
                  <a:lnTo>
                    <a:pt x="589" y="86"/>
                  </a:lnTo>
                  <a:lnTo>
                    <a:pt x="586" y="100"/>
                  </a:lnTo>
                  <a:lnTo>
                    <a:pt x="580" y="119"/>
                  </a:lnTo>
                  <a:lnTo>
                    <a:pt x="571" y="137"/>
                  </a:lnTo>
                  <a:lnTo>
                    <a:pt x="565" y="154"/>
                  </a:lnTo>
                  <a:lnTo>
                    <a:pt x="562" y="167"/>
                  </a:lnTo>
                  <a:lnTo>
                    <a:pt x="563" y="180"/>
                  </a:lnTo>
                  <a:lnTo>
                    <a:pt x="568" y="191"/>
                  </a:lnTo>
                  <a:lnTo>
                    <a:pt x="578" y="199"/>
                  </a:lnTo>
                  <a:lnTo>
                    <a:pt x="591" y="204"/>
                  </a:lnTo>
                  <a:lnTo>
                    <a:pt x="612" y="209"/>
                  </a:lnTo>
                  <a:lnTo>
                    <a:pt x="631" y="211"/>
                  </a:lnTo>
                  <a:lnTo>
                    <a:pt x="651" y="208"/>
                  </a:lnTo>
                  <a:lnTo>
                    <a:pt x="671" y="200"/>
                  </a:lnTo>
                  <a:lnTo>
                    <a:pt x="687" y="191"/>
                  </a:lnTo>
                  <a:lnTo>
                    <a:pt x="865" y="40"/>
                  </a:lnTo>
                  <a:lnTo>
                    <a:pt x="878" y="29"/>
                  </a:lnTo>
                  <a:lnTo>
                    <a:pt x="893" y="20"/>
                  </a:lnTo>
                  <a:lnTo>
                    <a:pt x="908" y="11"/>
                  </a:lnTo>
                  <a:lnTo>
                    <a:pt x="924" y="4"/>
                  </a:lnTo>
                  <a:lnTo>
                    <a:pt x="940" y="2"/>
                  </a:lnTo>
                  <a:lnTo>
                    <a:pt x="949" y="3"/>
                  </a:lnTo>
                  <a:lnTo>
                    <a:pt x="961" y="6"/>
                  </a:lnTo>
                  <a:lnTo>
                    <a:pt x="971" y="12"/>
                  </a:lnTo>
                  <a:lnTo>
                    <a:pt x="979" y="21"/>
                  </a:lnTo>
                  <a:lnTo>
                    <a:pt x="987" y="32"/>
                  </a:lnTo>
                  <a:lnTo>
                    <a:pt x="992" y="42"/>
                  </a:lnTo>
                  <a:lnTo>
                    <a:pt x="994" y="54"/>
                  </a:lnTo>
                  <a:lnTo>
                    <a:pt x="994" y="63"/>
                  </a:lnTo>
                  <a:lnTo>
                    <a:pt x="989" y="78"/>
                  </a:lnTo>
                  <a:lnTo>
                    <a:pt x="981" y="94"/>
                  </a:lnTo>
                  <a:lnTo>
                    <a:pt x="970" y="108"/>
                  </a:lnTo>
                  <a:lnTo>
                    <a:pt x="958" y="121"/>
                  </a:lnTo>
                  <a:lnTo>
                    <a:pt x="947" y="133"/>
                  </a:lnTo>
                  <a:lnTo>
                    <a:pt x="773" y="289"/>
                  </a:lnTo>
                  <a:lnTo>
                    <a:pt x="761" y="304"/>
                  </a:lnTo>
                  <a:lnTo>
                    <a:pt x="751" y="322"/>
                  </a:lnTo>
                  <a:lnTo>
                    <a:pt x="746" y="342"/>
                  </a:lnTo>
                  <a:lnTo>
                    <a:pt x="744" y="361"/>
                  </a:lnTo>
                  <a:lnTo>
                    <a:pt x="747" y="382"/>
                  </a:lnTo>
                  <a:lnTo>
                    <a:pt x="752" y="398"/>
                  </a:lnTo>
                  <a:lnTo>
                    <a:pt x="761" y="410"/>
                  </a:lnTo>
                  <a:lnTo>
                    <a:pt x="776" y="417"/>
                  </a:lnTo>
                  <a:lnTo>
                    <a:pt x="792" y="415"/>
                  </a:lnTo>
                  <a:lnTo>
                    <a:pt x="810" y="410"/>
                  </a:lnTo>
                  <a:lnTo>
                    <a:pt x="830" y="405"/>
                  </a:lnTo>
                  <a:lnTo>
                    <a:pt x="848" y="401"/>
                  </a:lnTo>
                  <a:lnTo>
                    <a:pt x="864" y="400"/>
                  </a:lnTo>
                  <a:lnTo>
                    <a:pt x="874" y="403"/>
                  </a:lnTo>
                  <a:lnTo>
                    <a:pt x="884" y="413"/>
                  </a:lnTo>
                  <a:lnTo>
                    <a:pt x="891" y="424"/>
                  </a:lnTo>
                  <a:lnTo>
                    <a:pt x="897" y="439"/>
                  </a:lnTo>
                  <a:lnTo>
                    <a:pt x="895" y="452"/>
                  </a:lnTo>
                  <a:lnTo>
                    <a:pt x="895" y="453"/>
                  </a:lnTo>
                  <a:lnTo>
                    <a:pt x="886" y="470"/>
                  </a:lnTo>
                  <a:lnTo>
                    <a:pt x="870" y="486"/>
                  </a:lnTo>
                  <a:lnTo>
                    <a:pt x="853" y="502"/>
                  </a:lnTo>
                  <a:lnTo>
                    <a:pt x="836" y="512"/>
                  </a:lnTo>
                  <a:lnTo>
                    <a:pt x="822" y="522"/>
                  </a:lnTo>
                  <a:lnTo>
                    <a:pt x="809" y="535"/>
                  </a:lnTo>
                  <a:lnTo>
                    <a:pt x="797" y="550"/>
                  </a:lnTo>
                  <a:lnTo>
                    <a:pt x="790" y="569"/>
                  </a:lnTo>
                  <a:lnTo>
                    <a:pt x="788" y="587"/>
                  </a:lnTo>
                  <a:lnTo>
                    <a:pt x="790" y="631"/>
                  </a:lnTo>
                  <a:lnTo>
                    <a:pt x="794" y="646"/>
                  </a:lnTo>
                  <a:lnTo>
                    <a:pt x="802" y="657"/>
                  </a:lnTo>
                  <a:lnTo>
                    <a:pt x="814" y="661"/>
                  </a:lnTo>
                  <a:lnTo>
                    <a:pt x="828" y="658"/>
                  </a:lnTo>
                  <a:lnTo>
                    <a:pt x="843" y="652"/>
                  </a:lnTo>
                  <a:lnTo>
                    <a:pt x="859" y="644"/>
                  </a:lnTo>
                  <a:lnTo>
                    <a:pt x="874" y="637"/>
                  </a:lnTo>
                  <a:lnTo>
                    <a:pt x="886" y="635"/>
                  </a:lnTo>
                  <a:lnTo>
                    <a:pt x="895" y="636"/>
                  </a:lnTo>
                  <a:lnTo>
                    <a:pt x="903" y="644"/>
                  </a:lnTo>
                  <a:lnTo>
                    <a:pt x="910" y="656"/>
                  </a:lnTo>
                  <a:lnTo>
                    <a:pt x="912" y="670"/>
                  </a:lnTo>
                  <a:lnTo>
                    <a:pt x="911" y="683"/>
                  </a:lnTo>
                  <a:lnTo>
                    <a:pt x="906" y="695"/>
                  </a:lnTo>
                  <a:lnTo>
                    <a:pt x="901" y="704"/>
                  </a:lnTo>
                  <a:lnTo>
                    <a:pt x="894" y="711"/>
                  </a:lnTo>
                  <a:lnTo>
                    <a:pt x="890" y="715"/>
                  </a:lnTo>
                  <a:lnTo>
                    <a:pt x="889" y="716"/>
                  </a:lnTo>
                  <a:lnTo>
                    <a:pt x="832" y="761"/>
                  </a:lnTo>
                  <a:lnTo>
                    <a:pt x="819" y="774"/>
                  </a:lnTo>
                  <a:lnTo>
                    <a:pt x="810" y="791"/>
                  </a:lnTo>
                  <a:lnTo>
                    <a:pt x="803" y="808"/>
                  </a:lnTo>
                  <a:lnTo>
                    <a:pt x="802" y="825"/>
                  </a:lnTo>
                  <a:lnTo>
                    <a:pt x="803" y="841"/>
                  </a:lnTo>
                  <a:lnTo>
                    <a:pt x="805" y="852"/>
                  </a:lnTo>
                  <a:lnTo>
                    <a:pt x="806" y="862"/>
                  </a:lnTo>
                  <a:lnTo>
                    <a:pt x="806" y="864"/>
                  </a:lnTo>
                  <a:lnTo>
                    <a:pt x="809" y="889"/>
                  </a:lnTo>
                  <a:lnTo>
                    <a:pt x="809" y="909"/>
                  </a:lnTo>
                  <a:lnTo>
                    <a:pt x="807" y="925"/>
                  </a:lnTo>
                  <a:lnTo>
                    <a:pt x="805" y="935"/>
                  </a:lnTo>
                  <a:lnTo>
                    <a:pt x="801" y="942"/>
                  </a:lnTo>
                  <a:lnTo>
                    <a:pt x="793" y="943"/>
                  </a:lnTo>
                  <a:lnTo>
                    <a:pt x="785" y="940"/>
                  </a:lnTo>
                  <a:lnTo>
                    <a:pt x="776" y="934"/>
                  </a:lnTo>
                  <a:lnTo>
                    <a:pt x="767" y="926"/>
                  </a:lnTo>
                  <a:lnTo>
                    <a:pt x="760" y="917"/>
                  </a:lnTo>
                  <a:lnTo>
                    <a:pt x="755" y="906"/>
                  </a:lnTo>
                  <a:lnTo>
                    <a:pt x="563" y="520"/>
                  </a:lnTo>
                  <a:lnTo>
                    <a:pt x="554" y="506"/>
                  </a:lnTo>
                  <a:lnTo>
                    <a:pt x="542" y="498"/>
                  </a:lnTo>
                  <a:lnTo>
                    <a:pt x="530" y="498"/>
                  </a:lnTo>
                  <a:lnTo>
                    <a:pt x="517" y="505"/>
                  </a:lnTo>
                  <a:lnTo>
                    <a:pt x="274" y="716"/>
                  </a:lnTo>
                  <a:lnTo>
                    <a:pt x="264" y="726"/>
                  </a:lnTo>
                  <a:lnTo>
                    <a:pt x="256" y="741"/>
                  </a:lnTo>
                  <a:lnTo>
                    <a:pt x="249" y="757"/>
                  </a:lnTo>
                  <a:lnTo>
                    <a:pt x="247" y="772"/>
                  </a:lnTo>
                  <a:lnTo>
                    <a:pt x="248" y="788"/>
                  </a:lnTo>
                  <a:lnTo>
                    <a:pt x="251" y="809"/>
                  </a:lnTo>
                  <a:lnTo>
                    <a:pt x="253" y="827"/>
                  </a:lnTo>
                  <a:lnTo>
                    <a:pt x="255" y="847"/>
                  </a:lnTo>
                  <a:lnTo>
                    <a:pt x="252" y="864"/>
                  </a:lnTo>
                  <a:lnTo>
                    <a:pt x="249" y="876"/>
                  </a:lnTo>
                  <a:lnTo>
                    <a:pt x="238" y="890"/>
                  </a:lnTo>
                  <a:lnTo>
                    <a:pt x="226" y="900"/>
                  </a:lnTo>
                  <a:lnTo>
                    <a:pt x="214" y="904"/>
                  </a:lnTo>
                  <a:lnTo>
                    <a:pt x="201" y="905"/>
                  </a:lnTo>
                  <a:lnTo>
                    <a:pt x="192" y="902"/>
                  </a:lnTo>
                  <a:lnTo>
                    <a:pt x="181" y="896"/>
                  </a:lnTo>
                  <a:lnTo>
                    <a:pt x="171" y="885"/>
                  </a:lnTo>
                  <a:lnTo>
                    <a:pt x="162" y="869"/>
                  </a:lnTo>
                  <a:lnTo>
                    <a:pt x="155" y="850"/>
                  </a:lnTo>
                  <a:lnTo>
                    <a:pt x="150" y="831"/>
                  </a:lnTo>
                  <a:lnTo>
                    <a:pt x="144" y="812"/>
                  </a:lnTo>
                  <a:lnTo>
                    <a:pt x="137" y="791"/>
                  </a:lnTo>
                  <a:lnTo>
                    <a:pt x="125" y="768"/>
                  </a:lnTo>
                  <a:lnTo>
                    <a:pt x="105" y="754"/>
                  </a:lnTo>
                  <a:lnTo>
                    <a:pt x="84" y="743"/>
                  </a:lnTo>
                  <a:lnTo>
                    <a:pt x="66" y="734"/>
                  </a:lnTo>
                  <a:lnTo>
                    <a:pt x="47" y="726"/>
                  </a:lnTo>
                  <a:lnTo>
                    <a:pt x="29" y="717"/>
                  </a:lnTo>
                  <a:lnTo>
                    <a:pt x="14" y="707"/>
                  </a:lnTo>
                  <a:lnTo>
                    <a:pt x="5" y="695"/>
                  </a:lnTo>
                  <a:lnTo>
                    <a:pt x="1" y="683"/>
                  </a:lnTo>
                  <a:lnTo>
                    <a:pt x="0" y="674"/>
                  </a:lnTo>
                  <a:lnTo>
                    <a:pt x="3" y="662"/>
                  </a:lnTo>
                  <a:lnTo>
                    <a:pt x="8" y="650"/>
                  </a:lnTo>
                  <a:lnTo>
                    <a:pt x="18" y="640"/>
                  </a:lnTo>
                  <a:lnTo>
                    <a:pt x="34" y="631"/>
                  </a:lnTo>
                  <a:lnTo>
                    <a:pt x="47" y="628"/>
                  </a:lnTo>
                  <a:lnTo>
                    <a:pt x="64" y="629"/>
                  </a:lnTo>
                  <a:lnTo>
                    <a:pt x="83" y="632"/>
                  </a:lnTo>
                  <a:lnTo>
                    <a:pt x="101" y="638"/>
                  </a:lnTo>
                  <a:lnTo>
                    <a:pt x="122" y="644"/>
                  </a:lnTo>
                  <a:lnTo>
                    <a:pt x="137" y="646"/>
                  </a:lnTo>
                  <a:lnTo>
                    <a:pt x="154" y="646"/>
                  </a:lnTo>
                  <a:lnTo>
                    <a:pt x="169" y="642"/>
                  </a:lnTo>
                  <a:lnTo>
                    <a:pt x="185" y="636"/>
                  </a:lnTo>
                  <a:lnTo>
                    <a:pt x="197" y="627"/>
                  </a:lnTo>
                  <a:lnTo>
                    <a:pt x="440" y="414"/>
                  </a:lnTo>
                  <a:lnTo>
                    <a:pt x="448" y="403"/>
                  </a:lnTo>
                  <a:lnTo>
                    <a:pt x="448" y="390"/>
                  </a:lnTo>
                  <a:lnTo>
                    <a:pt x="442" y="379"/>
                  </a:lnTo>
                  <a:lnTo>
                    <a:pt x="429" y="367"/>
                  </a:lnTo>
                  <a:lnTo>
                    <a:pt x="72" y="125"/>
                  </a:lnTo>
                  <a:lnTo>
                    <a:pt x="63" y="119"/>
                  </a:lnTo>
                  <a:lnTo>
                    <a:pt x="55" y="111"/>
                  </a:lnTo>
                  <a:lnTo>
                    <a:pt x="47" y="100"/>
                  </a:lnTo>
                  <a:lnTo>
                    <a:pt x="43" y="91"/>
                  </a:lnTo>
                  <a:lnTo>
                    <a:pt x="41" y="82"/>
                  </a:lnTo>
                  <a:lnTo>
                    <a:pt x="43" y="75"/>
                  </a:lnTo>
                  <a:lnTo>
                    <a:pt x="50" y="71"/>
                  </a:lnTo>
                  <a:lnTo>
                    <a:pt x="62" y="70"/>
                  </a:lnTo>
                  <a:lnTo>
                    <a:pt x="77" y="71"/>
                  </a:lnTo>
                  <a:lnTo>
                    <a:pt x="97" y="74"/>
                  </a:lnTo>
                  <a:lnTo>
                    <a:pt x="121" y="81"/>
                  </a:lnTo>
                  <a:lnTo>
                    <a:pt x="125" y="81"/>
                  </a:lnTo>
                  <a:lnTo>
                    <a:pt x="133" y="83"/>
                  </a:lnTo>
                  <a:lnTo>
                    <a:pt x="144" y="86"/>
                  </a:lnTo>
                  <a:lnTo>
                    <a:pt x="159" y="90"/>
                  </a:lnTo>
                  <a:lnTo>
                    <a:pt x="176" y="90"/>
                  </a:lnTo>
                  <a:lnTo>
                    <a:pt x="196" y="87"/>
                  </a:lnTo>
                  <a:lnTo>
                    <a:pt x="213" y="79"/>
                  </a:lnTo>
                  <a:lnTo>
                    <a:pt x="228" y="69"/>
                  </a:lnTo>
                  <a:lnTo>
                    <a:pt x="280" y="19"/>
                  </a:lnTo>
                  <a:lnTo>
                    <a:pt x="281" y="18"/>
                  </a:lnTo>
                  <a:lnTo>
                    <a:pt x="286" y="14"/>
                  </a:lnTo>
                  <a:lnTo>
                    <a:pt x="293" y="8"/>
                  </a:lnTo>
                  <a:lnTo>
                    <a:pt x="303" y="4"/>
                  </a:lnTo>
                  <a:lnTo>
                    <a:pt x="315" y="0"/>
                  </a:lnTo>
                  <a:close/>
                </a:path>
              </a:pathLst>
            </a:custGeom>
            <a:solidFill>
              <a:schemeClr val="bg1">
                <a:lumMod val="85000"/>
              </a:schemeClr>
            </a:solidFill>
            <a:ln w="25400">
              <a:solidFill>
                <a:sysClr val="window" lastClr="FFFFFF"/>
              </a:solidFill>
              <a:prstDash val="solid"/>
              <a:round/>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mn-lt"/>
                <a:ea typeface="+mn-ea"/>
                <a:cs typeface="+mn-ea"/>
                <a:sym typeface="+mn-lt"/>
              </a:endParaRPr>
            </a:p>
          </p:txBody>
        </p:sp>
        <p:grpSp>
          <p:nvGrpSpPr>
            <p:cNvPr id="56" name="组合 55"/>
            <p:cNvGrpSpPr/>
            <p:nvPr/>
          </p:nvGrpSpPr>
          <p:grpSpPr>
            <a:xfrm rot="0">
              <a:off x="706" y="7354"/>
              <a:ext cx="3361" cy="2783"/>
              <a:chOff x="931" y="7354"/>
              <a:chExt cx="3361" cy="2783"/>
            </a:xfrm>
          </p:grpSpPr>
          <p:sp>
            <p:nvSpPr>
              <p:cNvPr id="43" name="矩形 42"/>
              <p:cNvSpPr/>
              <p:nvPr/>
            </p:nvSpPr>
            <p:spPr>
              <a:xfrm>
                <a:off x="931" y="7777"/>
                <a:ext cx="3361" cy="23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nvGrpSpPr>
              <p:cNvPr id="44" name="组合 43"/>
              <p:cNvGrpSpPr/>
              <p:nvPr/>
            </p:nvGrpSpPr>
            <p:grpSpPr>
              <a:xfrm>
                <a:off x="1724" y="7354"/>
                <a:ext cx="1775" cy="732"/>
                <a:chOff x="1871695" y="2058321"/>
                <a:chExt cx="1232535" cy="531495"/>
              </a:xfrm>
              <a:effectLst>
                <a:outerShdw blurRad="139700" dist="88900" dir="5400000" algn="ctr" rotWithShape="0">
                  <a:srgbClr val="000000">
                    <a:alpha val="43137"/>
                  </a:srgbClr>
                </a:outerShdw>
              </a:effectLst>
            </p:grpSpPr>
            <p:sp>
              <p:nvSpPr>
                <p:cNvPr id="45" name="Freeform 8"/>
                <p:cNvSpPr/>
                <p:nvPr/>
              </p:nvSpPr>
              <p:spPr>
                <a:xfrm>
                  <a:off x="1871695" y="2058321"/>
                  <a:ext cx="1232535" cy="531495"/>
                </a:xfrm>
                <a:prstGeom prst="roundRect">
                  <a:avLst/>
                </a:prstGeom>
                <a:solidFill>
                  <a:schemeClr val="accent6"/>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61030" tIns="309406" rIns="361030" bIns="309406" numCol="1" spcCol="1270" anchor="ctr" anchorCtr="0">
                  <a:noAutofit/>
                </a:bodyPr>
                <a:p>
                  <a:pPr algn="ctr" defTabSz="1644650">
                    <a:lnSpc>
                      <a:spcPct val="90000"/>
                    </a:lnSpc>
                    <a:spcBef>
                      <a:spcPct val="0"/>
                    </a:spcBef>
                    <a:spcAft>
                      <a:spcPct val="35000"/>
                    </a:spcAft>
                  </a:pPr>
                  <a:endParaRPr lang="en-US" sz="3700">
                    <a:solidFill>
                      <a:schemeClr val="bg1"/>
                    </a:solidFill>
                    <a:cs typeface="+mn-ea"/>
                    <a:sym typeface="+mn-lt"/>
                  </a:endParaRPr>
                </a:p>
              </p:txBody>
            </p:sp>
            <p:sp>
              <p:nvSpPr>
                <p:cNvPr id="46" name="矩形 45"/>
                <p:cNvSpPr/>
                <p:nvPr/>
              </p:nvSpPr>
              <p:spPr>
                <a:xfrm>
                  <a:off x="1931412" y="2131656"/>
                  <a:ext cx="1113795" cy="385552"/>
                </a:xfrm>
                <a:prstGeom prst="rect">
                  <a:avLst/>
                </a:prstGeom>
                <a:ln>
                  <a:noFill/>
                </a:ln>
              </p:spPr>
              <p:txBody>
                <a:bodyPr wrap="square">
                  <a:spAutoFit/>
                </a:bodyPr>
                <a:p>
                  <a:pPr algn="ctr"/>
                  <a:r>
                    <a:rPr lang="zh-CN" altLang="en-US" sz="1600" b="1" dirty="0">
                      <a:solidFill>
                        <a:schemeClr val="bg1"/>
                      </a:solidFill>
                      <a:cs typeface="+mn-ea"/>
                      <a:sym typeface="+mn-lt"/>
                    </a:rPr>
                    <a:t>项目管理</a:t>
                  </a:r>
                  <a:endParaRPr lang="zh-CN" altLang="en-US" sz="1600" b="1" dirty="0">
                    <a:solidFill>
                      <a:schemeClr val="bg1"/>
                    </a:solidFill>
                    <a:cs typeface="+mn-ea"/>
                    <a:sym typeface="+mn-lt"/>
                  </a:endParaRPr>
                </a:p>
              </p:txBody>
            </p:sp>
          </p:grpSp>
          <p:sp>
            <p:nvSpPr>
              <p:cNvPr id="53" name="文本框 52"/>
              <p:cNvSpPr txBox="1"/>
              <p:nvPr/>
            </p:nvSpPr>
            <p:spPr>
              <a:xfrm>
                <a:off x="1150" y="8356"/>
                <a:ext cx="3143" cy="1404"/>
              </a:xfrm>
              <a:prstGeom prst="rect">
                <a:avLst/>
              </a:prstGeom>
              <a:noFill/>
            </p:spPr>
            <p:txBody>
              <a:bodyPr wrap="square" rtlCol="0">
                <a:spAutoFit/>
              </a:bodyPr>
              <a:p>
                <a:pPr algn="ctr"/>
                <a:r>
                  <a:rPr lang="en-US" altLang="zh-CN" sz="1600" b="1">
                    <a:solidFill>
                      <a:srgbClr val="426AAC"/>
                    </a:solidFill>
                  </a:rPr>
                  <a:t>PingCode/Jira</a:t>
                </a:r>
                <a:endParaRPr lang="zh-CN" altLang="en-US" sz="1200"/>
              </a:p>
              <a:p>
                <a:pPr algn="l"/>
                <a:r>
                  <a:rPr lang="zh-CN" altLang="en-US" sz="1200"/>
                  <a:t>缺陷跟踪、需求收集、流程审批、任务跟踪、项目跟踪和敏捷管理等。</a:t>
                </a:r>
                <a:endParaRPr lang="zh-CN" altLang="en-US" sz="1200"/>
              </a:p>
            </p:txBody>
          </p:sp>
        </p:grpSp>
        <p:grpSp>
          <p:nvGrpSpPr>
            <p:cNvPr id="55" name="组合 54"/>
            <p:cNvGrpSpPr/>
            <p:nvPr/>
          </p:nvGrpSpPr>
          <p:grpSpPr>
            <a:xfrm rot="0">
              <a:off x="14999" y="1577"/>
              <a:ext cx="3361" cy="3072"/>
              <a:chOff x="14894" y="1577"/>
              <a:chExt cx="3361" cy="3072"/>
            </a:xfrm>
          </p:grpSpPr>
          <p:sp>
            <p:nvSpPr>
              <p:cNvPr id="48" name="矩形 47"/>
              <p:cNvSpPr/>
              <p:nvPr/>
            </p:nvSpPr>
            <p:spPr>
              <a:xfrm>
                <a:off x="14894" y="2000"/>
                <a:ext cx="3361" cy="264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nvGrpSpPr>
              <p:cNvPr id="49" name="组合 48"/>
              <p:cNvGrpSpPr/>
              <p:nvPr/>
            </p:nvGrpSpPr>
            <p:grpSpPr>
              <a:xfrm>
                <a:off x="15687" y="1577"/>
                <a:ext cx="1775" cy="732"/>
                <a:chOff x="1871695" y="2058321"/>
                <a:chExt cx="1232535" cy="531495"/>
              </a:xfrm>
              <a:effectLst>
                <a:outerShdw blurRad="139700" dist="88900" dir="5400000" algn="ctr" rotWithShape="0">
                  <a:srgbClr val="000000">
                    <a:alpha val="43137"/>
                  </a:srgbClr>
                </a:outerShdw>
              </a:effectLst>
            </p:grpSpPr>
            <p:sp>
              <p:nvSpPr>
                <p:cNvPr id="51" name="Freeform 8"/>
                <p:cNvSpPr/>
                <p:nvPr/>
              </p:nvSpPr>
              <p:spPr>
                <a:xfrm>
                  <a:off x="1871695" y="2058321"/>
                  <a:ext cx="1232535" cy="531495"/>
                </a:xfrm>
                <a:prstGeom prst="roundRect">
                  <a:avLst/>
                </a:prstGeom>
                <a:solidFill>
                  <a:schemeClr val="accent4"/>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61030" tIns="309406" rIns="361030" bIns="309406" numCol="1" spcCol="1270" anchor="ctr" anchorCtr="0">
                  <a:noAutofit/>
                </a:bodyPr>
                <a:p>
                  <a:pPr algn="ctr" defTabSz="1644650">
                    <a:lnSpc>
                      <a:spcPct val="90000"/>
                    </a:lnSpc>
                    <a:spcBef>
                      <a:spcPct val="0"/>
                    </a:spcBef>
                    <a:spcAft>
                      <a:spcPct val="35000"/>
                    </a:spcAft>
                  </a:pPr>
                  <a:endParaRPr lang="en-US" sz="3700">
                    <a:solidFill>
                      <a:schemeClr val="bg1"/>
                    </a:solidFill>
                    <a:cs typeface="+mn-ea"/>
                    <a:sym typeface="+mn-lt"/>
                  </a:endParaRPr>
                </a:p>
              </p:txBody>
            </p:sp>
            <p:sp>
              <p:nvSpPr>
                <p:cNvPr id="52" name="矩形 51"/>
                <p:cNvSpPr/>
                <p:nvPr/>
              </p:nvSpPr>
              <p:spPr>
                <a:xfrm>
                  <a:off x="1931412" y="2131656"/>
                  <a:ext cx="1113795" cy="385552"/>
                </a:xfrm>
                <a:prstGeom prst="rect">
                  <a:avLst/>
                </a:prstGeom>
                <a:ln>
                  <a:noFill/>
                </a:ln>
              </p:spPr>
              <p:txBody>
                <a:bodyPr wrap="square">
                  <a:spAutoFit/>
                </a:bodyPr>
                <a:p>
                  <a:pPr algn="ctr"/>
                  <a:r>
                    <a:rPr lang="zh-CN" altLang="en-US" sz="1600" b="1" dirty="0">
                      <a:solidFill>
                        <a:schemeClr val="bg1"/>
                      </a:solidFill>
                      <a:cs typeface="+mn-ea"/>
                      <a:sym typeface="+mn-lt"/>
                    </a:rPr>
                    <a:t>监控报警</a:t>
                  </a:r>
                  <a:endParaRPr lang="zh-CN" altLang="en-US" sz="1600" b="1" dirty="0">
                    <a:solidFill>
                      <a:schemeClr val="bg1"/>
                    </a:solidFill>
                    <a:cs typeface="+mn-ea"/>
                    <a:sym typeface="+mn-lt"/>
                  </a:endParaRPr>
                </a:p>
              </p:txBody>
            </p:sp>
          </p:grpSp>
          <p:sp>
            <p:nvSpPr>
              <p:cNvPr id="54" name="文本框 53"/>
              <p:cNvSpPr txBox="1"/>
              <p:nvPr/>
            </p:nvSpPr>
            <p:spPr>
              <a:xfrm>
                <a:off x="15086" y="2475"/>
                <a:ext cx="3143" cy="1985"/>
              </a:xfrm>
              <a:prstGeom prst="rect">
                <a:avLst/>
              </a:prstGeom>
              <a:noFill/>
            </p:spPr>
            <p:txBody>
              <a:bodyPr wrap="square" rtlCol="0">
                <a:spAutoFit/>
              </a:bodyPr>
              <a:p>
                <a:pPr algn="ctr"/>
                <a:r>
                  <a:rPr lang="en-US" altLang="zh-CN" sz="1600" b="1">
                    <a:solidFill>
                      <a:srgbClr val="426AAC"/>
                    </a:solidFill>
                  </a:rPr>
                  <a:t>Promethus</a:t>
                </a:r>
                <a:endParaRPr lang="en-US" altLang="zh-CN" sz="1600" b="1">
                  <a:solidFill>
                    <a:srgbClr val="426AAC"/>
                  </a:solidFill>
                </a:endParaRPr>
              </a:p>
              <a:p>
                <a:pPr algn="l"/>
                <a:r>
                  <a:rPr lang="zh-CN" altLang="en-US" sz="1200"/>
                  <a:t>以给定的时间间隔从配置的目标收集指标，评估规则表达式，显示结果，并可以在观察到指定条件时触发警报。</a:t>
                </a:r>
                <a:endParaRPr lang="zh-CN" altLang="en-US" sz="1200"/>
              </a:p>
            </p:txBody>
          </p:sp>
        </p:grpSp>
        <p:sp>
          <p:nvSpPr>
            <p:cNvPr id="26" name="Freeform 664"/>
            <p:cNvSpPr/>
            <p:nvPr/>
          </p:nvSpPr>
          <p:spPr bwMode="auto">
            <a:xfrm rot="8100000" flipH="1">
              <a:off x="157" y="5404"/>
              <a:ext cx="850" cy="850"/>
            </a:xfrm>
            <a:custGeom>
              <a:avLst/>
              <a:gdLst>
                <a:gd name="T0" fmla="*/ 835 w 847"/>
                <a:gd name="T1" fmla="*/ 16 h 812"/>
                <a:gd name="T2" fmla="*/ 842 w 847"/>
                <a:gd name="T3" fmla="*/ 68 h 812"/>
                <a:gd name="T4" fmla="*/ 661 w 847"/>
                <a:gd name="T5" fmla="*/ 249 h 812"/>
                <a:gd name="T6" fmla="*/ 637 w 847"/>
                <a:gd name="T7" fmla="*/ 311 h 812"/>
                <a:gd name="T8" fmla="*/ 665 w 847"/>
                <a:gd name="T9" fmla="*/ 358 h 812"/>
                <a:gd name="T10" fmla="*/ 728 w 847"/>
                <a:gd name="T11" fmla="*/ 344 h 812"/>
                <a:gd name="T12" fmla="*/ 764 w 847"/>
                <a:gd name="T13" fmla="*/ 364 h 812"/>
                <a:gd name="T14" fmla="*/ 760 w 847"/>
                <a:gd name="T15" fmla="*/ 403 h 812"/>
                <a:gd name="T16" fmla="*/ 707 w 847"/>
                <a:gd name="T17" fmla="*/ 449 h 812"/>
                <a:gd name="T18" fmla="*/ 678 w 847"/>
                <a:gd name="T19" fmla="*/ 505 h 812"/>
                <a:gd name="T20" fmla="*/ 701 w 847"/>
                <a:gd name="T21" fmla="*/ 568 h 812"/>
                <a:gd name="T22" fmla="*/ 752 w 847"/>
                <a:gd name="T23" fmla="*/ 547 h 812"/>
                <a:gd name="T24" fmla="*/ 783 w 847"/>
                <a:gd name="T25" fmla="*/ 563 h 812"/>
                <a:gd name="T26" fmla="*/ 773 w 847"/>
                <a:gd name="T27" fmla="*/ 608 h 812"/>
                <a:gd name="T28" fmla="*/ 708 w 847"/>
                <a:gd name="T29" fmla="*/ 665 h 812"/>
                <a:gd name="T30" fmla="*/ 695 w 847"/>
                <a:gd name="T31" fmla="*/ 723 h 812"/>
                <a:gd name="T32" fmla="*/ 700 w 847"/>
                <a:gd name="T33" fmla="*/ 765 h 812"/>
                <a:gd name="T34" fmla="*/ 693 w 847"/>
                <a:gd name="T35" fmla="*/ 811 h 812"/>
                <a:gd name="T36" fmla="*/ 665 w 847"/>
                <a:gd name="T37" fmla="*/ 797 h 812"/>
                <a:gd name="T38" fmla="*/ 476 w 847"/>
                <a:gd name="T39" fmla="*/ 438 h 812"/>
                <a:gd name="T40" fmla="*/ 238 w 847"/>
                <a:gd name="T41" fmla="*/ 623 h 812"/>
                <a:gd name="T42" fmla="*/ 216 w 847"/>
                <a:gd name="T43" fmla="*/ 685 h 812"/>
                <a:gd name="T44" fmla="*/ 221 w 847"/>
                <a:gd name="T45" fmla="*/ 751 h 812"/>
                <a:gd name="T46" fmla="*/ 188 w 847"/>
                <a:gd name="T47" fmla="*/ 786 h 812"/>
                <a:gd name="T48" fmla="*/ 151 w 847"/>
                <a:gd name="T49" fmla="*/ 770 h 812"/>
                <a:gd name="T50" fmla="*/ 122 w 847"/>
                <a:gd name="T51" fmla="*/ 696 h 812"/>
                <a:gd name="T52" fmla="*/ 58 w 847"/>
                <a:gd name="T53" fmla="*/ 643 h 812"/>
                <a:gd name="T54" fmla="*/ 6 w 847"/>
                <a:gd name="T55" fmla="*/ 609 h 812"/>
                <a:gd name="T56" fmla="*/ 8 w 847"/>
                <a:gd name="T57" fmla="*/ 571 h 812"/>
                <a:gd name="T58" fmla="*/ 55 w 847"/>
                <a:gd name="T59" fmla="*/ 553 h 812"/>
                <a:gd name="T60" fmla="*/ 121 w 847"/>
                <a:gd name="T61" fmla="*/ 566 h 812"/>
                <a:gd name="T62" fmla="*/ 374 w 847"/>
                <a:gd name="T63" fmla="*/ 362 h 812"/>
                <a:gd name="T64" fmla="*/ 367 w 847"/>
                <a:gd name="T65" fmla="*/ 322 h 812"/>
                <a:gd name="T66" fmla="*/ 33 w 847"/>
                <a:gd name="T67" fmla="*/ 97 h 812"/>
                <a:gd name="T68" fmla="*/ 36 w 847"/>
                <a:gd name="T69" fmla="*/ 72 h 812"/>
                <a:gd name="T70" fmla="*/ 96 w 847"/>
                <a:gd name="T71" fmla="*/ 79 h 812"/>
                <a:gd name="T72" fmla="*/ 129 w 847"/>
                <a:gd name="T73" fmla="*/ 85 h 812"/>
                <a:gd name="T74" fmla="*/ 188 w 847"/>
                <a:gd name="T75" fmla="*/ 67 h 812"/>
                <a:gd name="T76" fmla="*/ 250 w 847"/>
                <a:gd name="T77" fmla="*/ 12 h 812"/>
                <a:gd name="T78" fmla="*/ 294 w 847"/>
                <a:gd name="T79" fmla="*/ 18 h 812"/>
                <a:gd name="T80" fmla="*/ 290 w 847"/>
                <a:gd name="T81" fmla="*/ 55 h 812"/>
                <a:gd name="T82" fmla="*/ 273 w 847"/>
                <a:gd name="T83" fmla="*/ 102 h 812"/>
                <a:gd name="T84" fmla="*/ 347 w 847"/>
                <a:gd name="T85" fmla="*/ 122 h 812"/>
                <a:gd name="T86" fmla="*/ 399 w 847"/>
                <a:gd name="T87" fmla="*/ 88 h 812"/>
                <a:gd name="T88" fmla="*/ 457 w 847"/>
                <a:gd name="T89" fmla="*/ 45 h 812"/>
                <a:gd name="T90" fmla="*/ 490 w 847"/>
                <a:gd name="T91" fmla="*/ 58 h 812"/>
                <a:gd name="T92" fmla="*/ 491 w 847"/>
                <a:gd name="T93" fmla="*/ 105 h 812"/>
                <a:gd name="T94" fmla="*/ 481 w 847"/>
                <a:gd name="T95" fmla="*/ 163 h 812"/>
                <a:gd name="T96" fmla="*/ 537 w 847"/>
                <a:gd name="T97" fmla="*/ 182 h 812"/>
                <a:gd name="T98" fmla="*/ 737 w 847"/>
                <a:gd name="T99" fmla="*/ 33 h 812"/>
                <a:gd name="T100" fmla="*/ 800 w 847"/>
                <a:gd name="T101" fmla="*/ 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7" h="812">
                  <a:moveTo>
                    <a:pt x="800" y="0"/>
                  </a:moveTo>
                  <a:lnTo>
                    <a:pt x="808" y="0"/>
                  </a:lnTo>
                  <a:lnTo>
                    <a:pt x="822" y="5"/>
                  </a:lnTo>
                  <a:lnTo>
                    <a:pt x="835" y="16"/>
                  </a:lnTo>
                  <a:lnTo>
                    <a:pt x="844" y="29"/>
                  </a:lnTo>
                  <a:lnTo>
                    <a:pt x="847" y="43"/>
                  </a:lnTo>
                  <a:lnTo>
                    <a:pt x="847" y="51"/>
                  </a:lnTo>
                  <a:lnTo>
                    <a:pt x="842" y="68"/>
                  </a:lnTo>
                  <a:lnTo>
                    <a:pt x="831" y="84"/>
                  </a:lnTo>
                  <a:lnTo>
                    <a:pt x="819" y="100"/>
                  </a:lnTo>
                  <a:lnTo>
                    <a:pt x="808" y="111"/>
                  </a:lnTo>
                  <a:lnTo>
                    <a:pt x="661" y="249"/>
                  </a:lnTo>
                  <a:lnTo>
                    <a:pt x="650" y="261"/>
                  </a:lnTo>
                  <a:lnTo>
                    <a:pt x="642" y="277"/>
                  </a:lnTo>
                  <a:lnTo>
                    <a:pt x="638" y="295"/>
                  </a:lnTo>
                  <a:lnTo>
                    <a:pt x="637" y="311"/>
                  </a:lnTo>
                  <a:lnTo>
                    <a:pt x="640" y="329"/>
                  </a:lnTo>
                  <a:lnTo>
                    <a:pt x="644" y="344"/>
                  </a:lnTo>
                  <a:lnTo>
                    <a:pt x="653" y="353"/>
                  </a:lnTo>
                  <a:lnTo>
                    <a:pt x="665" y="358"/>
                  </a:lnTo>
                  <a:lnTo>
                    <a:pt x="679" y="357"/>
                  </a:lnTo>
                  <a:lnTo>
                    <a:pt x="695" y="353"/>
                  </a:lnTo>
                  <a:lnTo>
                    <a:pt x="712" y="348"/>
                  </a:lnTo>
                  <a:lnTo>
                    <a:pt x="728" y="344"/>
                  </a:lnTo>
                  <a:lnTo>
                    <a:pt x="739" y="343"/>
                  </a:lnTo>
                  <a:lnTo>
                    <a:pt x="749" y="346"/>
                  </a:lnTo>
                  <a:lnTo>
                    <a:pt x="758" y="353"/>
                  </a:lnTo>
                  <a:lnTo>
                    <a:pt x="764" y="364"/>
                  </a:lnTo>
                  <a:lnTo>
                    <a:pt x="768" y="375"/>
                  </a:lnTo>
                  <a:lnTo>
                    <a:pt x="768" y="388"/>
                  </a:lnTo>
                  <a:lnTo>
                    <a:pt x="768" y="388"/>
                  </a:lnTo>
                  <a:lnTo>
                    <a:pt x="760" y="403"/>
                  </a:lnTo>
                  <a:lnTo>
                    <a:pt x="747" y="417"/>
                  </a:lnTo>
                  <a:lnTo>
                    <a:pt x="733" y="430"/>
                  </a:lnTo>
                  <a:lnTo>
                    <a:pt x="718" y="441"/>
                  </a:lnTo>
                  <a:lnTo>
                    <a:pt x="707" y="449"/>
                  </a:lnTo>
                  <a:lnTo>
                    <a:pt x="695" y="459"/>
                  </a:lnTo>
                  <a:lnTo>
                    <a:pt x="686" y="474"/>
                  </a:lnTo>
                  <a:lnTo>
                    <a:pt x="679" y="490"/>
                  </a:lnTo>
                  <a:lnTo>
                    <a:pt x="678" y="505"/>
                  </a:lnTo>
                  <a:lnTo>
                    <a:pt x="680" y="543"/>
                  </a:lnTo>
                  <a:lnTo>
                    <a:pt x="684" y="556"/>
                  </a:lnTo>
                  <a:lnTo>
                    <a:pt x="691" y="566"/>
                  </a:lnTo>
                  <a:lnTo>
                    <a:pt x="701" y="568"/>
                  </a:lnTo>
                  <a:lnTo>
                    <a:pt x="713" y="566"/>
                  </a:lnTo>
                  <a:lnTo>
                    <a:pt x="726" y="559"/>
                  </a:lnTo>
                  <a:lnTo>
                    <a:pt x="739" y="553"/>
                  </a:lnTo>
                  <a:lnTo>
                    <a:pt x="752" y="547"/>
                  </a:lnTo>
                  <a:lnTo>
                    <a:pt x="763" y="545"/>
                  </a:lnTo>
                  <a:lnTo>
                    <a:pt x="771" y="546"/>
                  </a:lnTo>
                  <a:lnTo>
                    <a:pt x="777" y="553"/>
                  </a:lnTo>
                  <a:lnTo>
                    <a:pt x="783" y="563"/>
                  </a:lnTo>
                  <a:lnTo>
                    <a:pt x="785" y="575"/>
                  </a:lnTo>
                  <a:lnTo>
                    <a:pt x="785" y="585"/>
                  </a:lnTo>
                  <a:lnTo>
                    <a:pt x="780" y="598"/>
                  </a:lnTo>
                  <a:lnTo>
                    <a:pt x="773" y="608"/>
                  </a:lnTo>
                  <a:lnTo>
                    <a:pt x="768" y="613"/>
                  </a:lnTo>
                  <a:lnTo>
                    <a:pt x="766" y="614"/>
                  </a:lnTo>
                  <a:lnTo>
                    <a:pt x="718" y="654"/>
                  </a:lnTo>
                  <a:lnTo>
                    <a:pt x="708" y="665"/>
                  </a:lnTo>
                  <a:lnTo>
                    <a:pt x="699" y="680"/>
                  </a:lnTo>
                  <a:lnTo>
                    <a:pt x="695" y="696"/>
                  </a:lnTo>
                  <a:lnTo>
                    <a:pt x="693" y="710"/>
                  </a:lnTo>
                  <a:lnTo>
                    <a:pt x="695" y="723"/>
                  </a:lnTo>
                  <a:lnTo>
                    <a:pt x="696" y="734"/>
                  </a:lnTo>
                  <a:lnTo>
                    <a:pt x="697" y="740"/>
                  </a:lnTo>
                  <a:lnTo>
                    <a:pt x="697" y="743"/>
                  </a:lnTo>
                  <a:lnTo>
                    <a:pt x="700" y="765"/>
                  </a:lnTo>
                  <a:lnTo>
                    <a:pt x="700" y="782"/>
                  </a:lnTo>
                  <a:lnTo>
                    <a:pt x="700" y="795"/>
                  </a:lnTo>
                  <a:lnTo>
                    <a:pt x="697" y="805"/>
                  </a:lnTo>
                  <a:lnTo>
                    <a:pt x="693" y="811"/>
                  </a:lnTo>
                  <a:lnTo>
                    <a:pt x="688" y="812"/>
                  </a:lnTo>
                  <a:lnTo>
                    <a:pt x="680" y="810"/>
                  </a:lnTo>
                  <a:lnTo>
                    <a:pt x="672" y="805"/>
                  </a:lnTo>
                  <a:lnTo>
                    <a:pt x="665" y="797"/>
                  </a:lnTo>
                  <a:lnTo>
                    <a:pt x="658" y="789"/>
                  </a:lnTo>
                  <a:lnTo>
                    <a:pt x="653" y="781"/>
                  </a:lnTo>
                  <a:lnTo>
                    <a:pt x="483" y="450"/>
                  </a:lnTo>
                  <a:lnTo>
                    <a:pt x="476" y="438"/>
                  </a:lnTo>
                  <a:lnTo>
                    <a:pt x="465" y="433"/>
                  </a:lnTo>
                  <a:lnTo>
                    <a:pt x="454" y="432"/>
                  </a:lnTo>
                  <a:lnTo>
                    <a:pt x="444" y="438"/>
                  </a:lnTo>
                  <a:lnTo>
                    <a:pt x="238" y="623"/>
                  </a:lnTo>
                  <a:lnTo>
                    <a:pt x="227" y="635"/>
                  </a:lnTo>
                  <a:lnTo>
                    <a:pt x="218" y="652"/>
                  </a:lnTo>
                  <a:lnTo>
                    <a:pt x="214" y="669"/>
                  </a:lnTo>
                  <a:lnTo>
                    <a:pt x="216" y="685"/>
                  </a:lnTo>
                  <a:lnTo>
                    <a:pt x="218" y="705"/>
                  </a:lnTo>
                  <a:lnTo>
                    <a:pt x="221" y="721"/>
                  </a:lnTo>
                  <a:lnTo>
                    <a:pt x="222" y="736"/>
                  </a:lnTo>
                  <a:lnTo>
                    <a:pt x="221" y="751"/>
                  </a:lnTo>
                  <a:lnTo>
                    <a:pt x="218" y="763"/>
                  </a:lnTo>
                  <a:lnTo>
                    <a:pt x="209" y="774"/>
                  </a:lnTo>
                  <a:lnTo>
                    <a:pt x="199" y="782"/>
                  </a:lnTo>
                  <a:lnTo>
                    <a:pt x="188" y="786"/>
                  </a:lnTo>
                  <a:lnTo>
                    <a:pt x="178" y="788"/>
                  </a:lnTo>
                  <a:lnTo>
                    <a:pt x="170" y="785"/>
                  </a:lnTo>
                  <a:lnTo>
                    <a:pt x="160" y="780"/>
                  </a:lnTo>
                  <a:lnTo>
                    <a:pt x="151" y="770"/>
                  </a:lnTo>
                  <a:lnTo>
                    <a:pt x="143" y="757"/>
                  </a:lnTo>
                  <a:lnTo>
                    <a:pt x="137" y="740"/>
                  </a:lnTo>
                  <a:lnTo>
                    <a:pt x="130" y="719"/>
                  </a:lnTo>
                  <a:lnTo>
                    <a:pt x="122" y="696"/>
                  </a:lnTo>
                  <a:lnTo>
                    <a:pt x="109" y="671"/>
                  </a:lnTo>
                  <a:lnTo>
                    <a:pt x="92" y="659"/>
                  </a:lnTo>
                  <a:lnTo>
                    <a:pt x="74" y="650"/>
                  </a:lnTo>
                  <a:lnTo>
                    <a:pt x="58" y="643"/>
                  </a:lnTo>
                  <a:lnTo>
                    <a:pt x="42" y="637"/>
                  </a:lnTo>
                  <a:lnTo>
                    <a:pt x="27" y="629"/>
                  </a:lnTo>
                  <a:lnTo>
                    <a:pt x="15" y="619"/>
                  </a:lnTo>
                  <a:lnTo>
                    <a:pt x="6" y="609"/>
                  </a:lnTo>
                  <a:lnTo>
                    <a:pt x="2" y="600"/>
                  </a:lnTo>
                  <a:lnTo>
                    <a:pt x="0" y="592"/>
                  </a:lnTo>
                  <a:lnTo>
                    <a:pt x="3" y="581"/>
                  </a:lnTo>
                  <a:lnTo>
                    <a:pt x="8" y="571"/>
                  </a:lnTo>
                  <a:lnTo>
                    <a:pt x="16" y="562"/>
                  </a:lnTo>
                  <a:lnTo>
                    <a:pt x="29" y="554"/>
                  </a:lnTo>
                  <a:lnTo>
                    <a:pt x="41" y="551"/>
                  </a:lnTo>
                  <a:lnTo>
                    <a:pt x="55" y="553"/>
                  </a:lnTo>
                  <a:lnTo>
                    <a:pt x="71" y="554"/>
                  </a:lnTo>
                  <a:lnTo>
                    <a:pt x="87" y="559"/>
                  </a:lnTo>
                  <a:lnTo>
                    <a:pt x="105" y="563"/>
                  </a:lnTo>
                  <a:lnTo>
                    <a:pt x="121" y="566"/>
                  </a:lnTo>
                  <a:lnTo>
                    <a:pt x="139" y="564"/>
                  </a:lnTo>
                  <a:lnTo>
                    <a:pt x="157" y="558"/>
                  </a:lnTo>
                  <a:lnTo>
                    <a:pt x="170" y="549"/>
                  </a:lnTo>
                  <a:lnTo>
                    <a:pt x="374" y="362"/>
                  </a:lnTo>
                  <a:lnTo>
                    <a:pt x="382" y="352"/>
                  </a:lnTo>
                  <a:lnTo>
                    <a:pt x="382" y="341"/>
                  </a:lnTo>
                  <a:lnTo>
                    <a:pt x="377" y="331"/>
                  </a:lnTo>
                  <a:lnTo>
                    <a:pt x="367" y="322"/>
                  </a:lnTo>
                  <a:lnTo>
                    <a:pt x="55" y="118"/>
                  </a:lnTo>
                  <a:lnTo>
                    <a:pt x="48" y="113"/>
                  </a:lnTo>
                  <a:lnTo>
                    <a:pt x="40" y="105"/>
                  </a:lnTo>
                  <a:lnTo>
                    <a:pt x="33" y="97"/>
                  </a:lnTo>
                  <a:lnTo>
                    <a:pt x="29" y="89"/>
                  </a:lnTo>
                  <a:lnTo>
                    <a:pt x="28" y="81"/>
                  </a:lnTo>
                  <a:lnTo>
                    <a:pt x="29" y="75"/>
                  </a:lnTo>
                  <a:lnTo>
                    <a:pt x="36" y="72"/>
                  </a:lnTo>
                  <a:lnTo>
                    <a:pt x="45" y="71"/>
                  </a:lnTo>
                  <a:lnTo>
                    <a:pt x="58" y="71"/>
                  </a:lnTo>
                  <a:lnTo>
                    <a:pt x="75" y="73"/>
                  </a:lnTo>
                  <a:lnTo>
                    <a:pt x="96" y="79"/>
                  </a:lnTo>
                  <a:lnTo>
                    <a:pt x="99" y="79"/>
                  </a:lnTo>
                  <a:lnTo>
                    <a:pt x="107" y="81"/>
                  </a:lnTo>
                  <a:lnTo>
                    <a:pt x="117" y="83"/>
                  </a:lnTo>
                  <a:lnTo>
                    <a:pt x="129" y="85"/>
                  </a:lnTo>
                  <a:lnTo>
                    <a:pt x="145" y="87"/>
                  </a:lnTo>
                  <a:lnTo>
                    <a:pt x="160" y="83"/>
                  </a:lnTo>
                  <a:lnTo>
                    <a:pt x="175" y="76"/>
                  </a:lnTo>
                  <a:lnTo>
                    <a:pt x="188" y="67"/>
                  </a:lnTo>
                  <a:lnTo>
                    <a:pt x="231" y="24"/>
                  </a:lnTo>
                  <a:lnTo>
                    <a:pt x="234" y="21"/>
                  </a:lnTo>
                  <a:lnTo>
                    <a:pt x="241" y="17"/>
                  </a:lnTo>
                  <a:lnTo>
                    <a:pt x="250" y="12"/>
                  </a:lnTo>
                  <a:lnTo>
                    <a:pt x="263" y="8"/>
                  </a:lnTo>
                  <a:lnTo>
                    <a:pt x="273" y="8"/>
                  </a:lnTo>
                  <a:lnTo>
                    <a:pt x="285" y="12"/>
                  </a:lnTo>
                  <a:lnTo>
                    <a:pt x="294" y="18"/>
                  </a:lnTo>
                  <a:lnTo>
                    <a:pt x="301" y="26"/>
                  </a:lnTo>
                  <a:lnTo>
                    <a:pt x="301" y="33"/>
                  </a:lnTo>
                  <a:lnTo>
                    <a:pt x="297" y="43"/>
                  </a:lnTo>
                  <a:lnTo>
                    <a:pt x="290" y="55"/>
                  </a:lnTo>
                  <a:lnTo>
                    <a:pt x="283" y="68"/>
                  </a:lnTo>
                  <a:lnTo>
                    <a:pt x="275" y="81"/>
                  </a:lnTo>
                  <a:lnTo>
                    <a:pt x="271" y="92"/>
                  </a:lnTo>
                  <a:lnTo>
                    <a:pt x="273" y="102"/>
                  </a:lnTo>
                  <a:lnTo>
                    <a:pt x="281" y="110"/>
                  </a:lnTo>
                  <a:lnTo>
                    <a:pt x="294" y="115"/>
                  </a:lnTo>
                  <a:lnTo>
                    <a:pt x="331" y="122"/>
                  </a:lnTo>
                  <a:lnTo>
                    <a:pt x="347" y="122"/>
                  </a:lnTo>
                  <a:lnTo>
                    <a:pt x="364" y="118"/>
                  </a:lnTo>
                  <a:lnTo>
                    <a:pt x="378" y="110"/>
                  </a:lnTo>
                  <a:lnTo>
                    <a:pt x="391" y="100"/>
                  </a:lnTo>
                  <a:lnTo>
                    <a:pt x="399" y="88"/>
                  </a:lnTo>
                  <a:lnTo>
                    <a:pt x="411" y="75"/>
                  </a:lnTo>
                  <a:lnTo>
                    <a:pt x="426" y="62"/>
                  </a:lnTo>
                  <a:lnTo>
                    <a:pt x="441" y="51"/>
                  </a:lnTo>
                  <a:lnTo>
                    <a:pt x="457" y="45"/>
                  </a:lnTo>
                  <a:lnTo>
                    <a:pt x="457" y="45"/>
                  </a:lnTo>
                  <a:lnTo>
                    <a:pt x="470" y="45"/>
                  </a:lnTo>
                  <a:lnTo>
                    <a:pt x="481" y="50"/>
                  </a:lnTo>
                  <a:lnTo>
                    <a:pt x="490" y="58"/>
                  </a:lnTo>
                  <a:lnTo>
                    <a:pt x="497" y="67"/>
                  </a:lnTo>
                  <a:lnTo>
                    <a:pt x="499" y="77"/>
                  </a:lnTo>
                  <a:lnTo>
                    <a:pt x="497" y="89"/>
                  </a:lnTo>
                  <a:lnTo>
                    <a:pt x="491" y="105"/>
                  </a:lnTo>
                  <a:lnTo>
                    <a:pt x="485" y="121"/>
                  </a:lnTo>
                  <a:lnTo>
                    <a:pt x="479" y="136"/>
                  </a:lnTo>
                  <a:lnTo>
                    <a:pt x="477" y="150"/>
                  </a:lnTo>
                  <a:lnTo>
                    <a:pt x="481" y="163"/>
                  </a:lnTo>
                  <a:lnTo>
                    <a:pt x="489" y="172"/>
                  </a:lnTo>
                  <a:lnTo>
                    <a:pt x="502" y="178"/>
                  </a:lnTo>
                  <a:lnTo>
                    <a:pt x="520" y="182"/>
                  </a:lnTo>
                  <a:lnTo>
                    <a:pt x="537" y="182"/>
                  </a:lnTo>
                  <a:lnTo>
                    <a:pt x="554" y="180"/>
                  </a:lnTo>
                  <a:lnTo>
                    <a:pt x="571" y="175"/>
                  </a:lnTo>
                  <a:lnTo>
                    <a:pt x="584" y="165"/>
                  </a:lnTo>
                  <a:lnTo>
                    <a:pt x="737" y="33"/>
                  </a:lnTo>
                  <a:lnTo>
                    <a:pt x="750" y="22"/>
                  </a:lnTo>
                  <a:lnTo>
                    <a:pt x="766" y="12"/>
                  </a:lnTo>
                  <a:lnTo>
                    <a:pt x="784" y="4"/>
                  </a:lnTo>
                  <a:lnTo>
                    <a:pt x="800" y="0"/>
                  </a:lnTo>
                  <a:close/>
                </a:path>
              </a:pathLst>
            </a:custGeom>
            <a:gradFill>
              <a:gsLst>
                <a:gs pos="0">
                  <a:srgbClr val="2C4F88"/>
                </a:gs>
                <a:gs pos="47000">
                  <a:srgbClr val="426AAC"/>
                </a:gs>
                <a:gs pos="100000">
                  <a:srgbClr val="84B3FF"/>
                </a:gs>
              </a:gsLst>
              <a:lin ang="18000000" scaled="0"/>
            </a:gradFill>
            <a:ln w="25400">
              <a:solidFill>
                <a:sysClr val="window" lastClr="FFFFFF"/>
              </a:solidFill>
              <a:prstDash val="solid"/>
              <a:round/>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mn-lt"/>
                <a:ea typeface="+mn-ea"/>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b="1" dirty="0">
                <a:cs typeface="+mn-ea"/>
                <a:sym typeface="+mn-lt"/>
              </a:rPr>
              <a:t>微服务架构</a:t>
            </a:r>
            <a:r>
              <a:rPr lang="en-US" altLang="zh-CN" b="1" dirty="0">
                <a:cs typeface="+mn-ea"/>
                <a:sym typeface="+mn-lt"/>
              </a:rPr>
              <a:t> · </a:t>
            </a:r>
            <a:r>
              <a:rPr lang="zh-CN" altLang="en-US" b="1" dirty="0">
                <a:cs typeface="+mn-ea"/>
                <a:sym typeface="+mn-lt"/>
              </a:rPr>
              <a:t>服务治理</a:t>
            </a:r>
            <a:endParaRPr lang="zh-CN" altLang="en-US" b="1" dirty="0">
              <a:cs typeface="+mn-ea"/>
              <a:sym typeface="+mn-lt"/>
            </a:endParaRPr>
          </a:p>
        </p:txBody>
      </p:sp>
      <p:pic>
        <p:nvPicPr>
          <p:cNvPr id="17" name="图片 16"/>
          <p:cNvPicPr>
            <a:picLocks noChangeAspect="1"/>
          </p:cNvPicPr>
          <p:nvPr/>
        </p:nvPicPr>
        <p:blipFill>
          <a:blip r:embed="rId1" cstate="print">
            <a:alphaModFix amt="10000"/>
            <a:extLst>
              <a:ext uri="{28A0092B-C50C-407E-A947-70E740481C1C}">
                <a14:useLocalDpi xmlns:a14="http://schemas.microsoft.com/office/drawing/2010/main" val="0"/>
              </a:ext>
            </a:extLst>
          </a:blip>
          <a:stretch>
            <a:fillRect/>
          </a:stretch>
        </p:blipFill>
        <p:spPr>
          <a:xfrm>
            <a:off x="10083800" y="4798695"/>
            <a:ext cx="1703705" cy="1811020"/>
          </a:xfrm>
          <a:prstGeom prst="rect">
            <a:avLst/>
          </a:prstGeom>
        </p:spPr>
      </p:pic>
      <p:grpSp>
        <p:nvGrpSpPr>
          <p:cNvPr id="40" name="组合 39"/>
          <p:cNvGrpSpPr/>
          <p:nvPr/>
        </p:nvGrpSpPr>
        <p:grpSpPr>
          <a:xfrm>
            <a:off x="512445" y="1224280"/>
            <a:ext cx="11242040" cy="5398135"/>
            <a:chOff x="807" y="1928"/>
            <a:chExt cx="17704" cy="8501"/>
          </a:xfrm>
        </p:grpSpPr>
        <p:sp>
          <p:nvSpPr>
            <p:cNvPr id="3" name="Shape 1929"/>
            <p:cNvSpPr/>
            <p:nvPr/>
          </p:nvSpPr>
          <p:spPr>
            <a:xfrm>
              <a:off x="9614" y="7121"/>
              <a:ext cx="1231" cy="1246"/>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gradFill>
              <a:gsLst>
                <a:gs pos="56000">
                  <a:schemeClr val="accent4">
                    <a:lumMod val="60000"/>
                    <a:lumOff val="40000"/>
                    <a:alpha val="83000"/>
                  </a:schemeClr>
                </a:gs>
                <a:gs pos="0">
                  <a:srgbClr val="2C4F88"/>
                </a:gs>
                <a:gs pos="95000">
                  <a:schemeClr val="accent4">
                    <a:lumMod val="60000"/>
                    <a:lumOff val="40000"/>
                  </a:schemeClr>
                </a:gs>
                <a:gs pos="0">
                  <a:schemeClr val="accent4">
                    <a:lumMod val="60000"/>
                    <a:lumOff val="40000"/>
                    <a:alpha val="34000"/>
                  </a:schemeClr>
                </a:gs>
              </a:gsLst>
              <a:lin ang="13500000" scaled="0"/>
            </a:gradFill>
            <a:ln w="12700">
              <a:miter lim="400000"/>
            </a:ln>
            <a:effectLst>
              <a:outerShdw blurRad="279400" dist="139700" dir="2700000" algn="tl" rotWithShape="0">
                <a:schemeClr val="accent4">
                  <a:lumMod val="60000"/>
                  <a:lumOff val="40000"/>
                  <a:alpha val="40000"/>
                </a:schemeClr>
              </a:outerShdw>
            </a:effectLst>
          </p:spPr>
          <p:txBody>
            <a:bodyPr lIns="38100" tIns="38100" rIns="38100" bIns="38100" anchor="ctr">
              <a:noAutofit/>
            </a:bodyPr>
            <a:p>
              <a:pPr lvl="0" algn="l">
                <a:buClrTx/>
                <a:buSzTx/>
                <a:buFontTx/>
              </a:pPr>
              <a:endParaRPr sz="4000" kern="0">
                <a:solidFill>
                  <a:srgbClr val="FFFFFF"/>
                </a:solidFill>
                <a:cs typeface="+mn-ea"/>
                <a:sym typeface="+mn-lt"/>
              </a:endParaRPr>
            </a:p>
          </p:txBody>
        </p:sp>
        <p:sp>
          <p:nvSpPr>
            <p:cNvPr id="4" name="Shape 1931"/>
            <p:cNvSpPr/>
            <p:nvPr/>
          </p:nvSpPr>
          <p:spPr>
            <a:xfrm>
              <a:off x="1984" y="6200"/>
              <a:ext cx="2090" cy="736"/>
            </a:xfrm>
            <a:custGeom>
              <a:avLst/>
              <a:gdLst/>
              <a:ahLst/>
              <a:cxnLst>
                <a:cxn ang="0">
                  <a:pos x="wd2" y="hd2"/>
                </a:cxn>
                <a:cxn ang="5400000">
                  <a:pos x="wd2" y="hd2"/>
                </a:cxn>
                <a:cxn ang="10800000">
                  <a:pos x="wd2" y="hd2"/>
                </a:cxn>
                <a:cxn ang="16200000">
                  <a:pos x="wd2" y="hd2"/>
                </a:cxn>
              </a:cxnLst>
              <a:rect l="0" t="0" r="r" b="b"/>
              <a:pathLst>
                <a:path w="21600" h="18203" extrusionOk="0">
                  <a:moveTo>
                    <a:pt x="0" y="18203"/>
                  </a:moveTo>
                  <a:cubicBezTo>
                    <a:pt x="6036" y="1983"/>
                    <a:pt x="13236" y="-3397"/>
                    <a:pt x="21600" y="2063"/>
                  </a:cubicBezTo>
                </a:path>
              </a:pathLst>
            </a:custGeom>
            <a:ln w="25400">
              <a:gradFill>
                <a:gsLst>
                  <a:gs pos="0">
                    <a:srgbClr val="426AAC">
                      <a:alpha val="53000"/>
                    </a:srgbClr>
                  </a:gs>
                  <a:gs pos="100000">
                    <a:srgbClr val="426AAC"/>
                  </a:gs>
                </a:gsLst>
                <a:lin ang="5400000" scaled="1"/>
              </a:gradFill>
              <a:miter lim="400000"/>
              <a:headEnd type="triangle"/>
              <a:tailEnd type="oval"/>
            </a:ln>
          </p:spPr>
          <p:txBody>
            <a:bodyPr/>
            <a:p>
              <a:pPr>
                <a:defRPr/>
              </a:pPr>
              <a:endParaRPr sz="2400" kern="0">
                <a:solidFill>
                  <a:prstClr val="black"/>
                </a:solidFill>
                <a:cs typeface="+mn-ea"/>
                <a:sym typeface="+mn-lt"/>
              </a:endParaRPr>
            </a:p>
          </p:txBody>
        </p:sp>
        <p:sp>
          <p:nvSpPr>
            <p:cNvPr id="5" name="Shape 1932"/>
            <p:cNvSpPr/>
            <p:nvPr/>
          </p:nvSpPr>
          <p:spPr>
            <a:xfrm rot="19800000">
              <a:off x="5594" y="3775"/>
              <a:ext cx="540" cy="2310"/>
            </a:xfrm>
            <a:custGeom>
              <a:avLst/>
              <a:gdLst/>
              <a:ahLst/>
              <a:cxnLst>
                <a:cxn ang="0">
                  <a:pos x="wd2" y="hd2"/>
                </a:cxn>
                <a:cxn ang="5400000">
                  <a:pos x="wd2" y="hd2"/>
                </a:cxn>
                <a:cxn ang="10800000">
                  <a:pos x="wd2" y="hd2"/>
                </a:cxn>
                <a:cxn ang="16200000">
                  <a:pos x="wd2" y="hd2"/>
                </a:cxn>
              </a:cxnLst>
              <a:rect l="0" t="0" r="r" b="b"/>
              <a:pathLst>
                <a:path w="16477" h="21600" extrusionOk="0">
                  <a:moveTo>
                    <a:pt x="0" y="0"/>
                  </a:moveTo>
                  <a:cubicBezTo>
                    <a:pt x="19121" y="3557"/>
                    <a:pt x="21600" y="10757"/>
                    <a:pt x="7438" y="21600"/>
                  </a:cubicBezTo>
                </a:path>
              </a:pathLst>
            </a:custGeom>
            <a:ln w="25400">
              <a:gradFill>
                <a:gsLst>
                  <a:gs pos="0">
                    <a:schemeClr val="accent4">
                      <a:lumMod val="60000"/>
                      <a:lumOff val="40000"/>
                    </a:schemeClr>
                  </a:gs>
                  <a:gs pos="100000">
                    <a:schemeClr val="accent4">
                      <a:lumMod val="60000"/>
                      <a:lumOff val="40000"/>
                      <a:alpha val="53000"/>
                    </a:schemeClr>
                  </a:gs>
                </a:gsLst>
                <a:lin ang="5400000" scaled="1"/>
              </a:gradFill>
              <a:miter lim="400000"/>
              <a:headEnd type="triangle"/>
              <a:tailEnd type="oval"/>
            </a:ln>
          </p:spPr>
          <p:txBody>
            <a:bodyPr>
              <a:noAutofit/>
            </a:bodyPr>
            <a:p>
              <a:pPr lvl="0" algn="l">
                <a:buClrTx/>
                <a:buSzTx/>
                <a:buFontTx/>
              </a:pPr>
              <a:endParaRPr sz="2400" kern="0">
                <a:solidFill>
                  <a:prstClr val="black"/>
                </a:solidFill>
                <a:cs typeface="+mn-ea"/>
                <a:sym typeface="+mn-lt"/>
              </a:endParaRPr>
            </a:p>
          </p:txBody>
        </p:sp>
        <p:sp>
          <p:nvSpPr>
            <p:cNvPr id="6" name="Shape 1933"/>
            <p:cNvSpPr/>
            <p:nvPr/>
          </p:nvSpPr>
          <p:spPr>
            <a:xfrm>
              <a:off x="10244" y="7797"/>
              <a:ext cx="772" cy="86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013" y="17716"/>
                    <a:pt x="1813" y="10516"/>
                    <a:pt x="0" y="0"/>
                  </a:cubicBezTo>
                </a:path>
              </a:pathLst>
            </a:custGeom>
            <a:ln w="25400">
              <a:gradFill>
                <a:gsLst>
                  <a:gs pos="0">
                    <a:schemeClr val="accent4">
                      <a:lumMod val="60000"/>
                      <a:lumOff val="40000"/>
                    </a:schemeClr>
                  </a:gs>
                  <a:gs pos="100000">
                    <a:schemeClr val="accent4">
                      <a:lumMod val="60000"/>
                      <a:lumOff val="40000"/>
                      <a:alpha val="53000"/>
                    </a:schemeClr>
                  </a:gs>
                </a:gsLst>
                <a:lin ang="5400000" scaled="1"/>
              </a:gradFill>
              <a:miter lim="400000"/>
              <a:headEnd type="triangle"/>
              <a:tailEnd type="oval"/>
            </a:ln>
          </p:spPr>
          <p:txBody>
            <a:bodyPr>
              <a:noAutofit/>
            </a:bodyPr>
            <a:p>
              <a:pPr lvl="0" algn="l">
                <a:buClrTx/>
                <a:buSzTx/>
                <a:buFontTx/>
              </a:pPr>
              <a:endParaRPr sz="2400" kern="0">
                <a:solidFill>
                  <a:prstClr val="black"/>
                </a:solidFill>
                <a:cs typeface="+mn-ea"/>
                <a:sym typeface="+mn-lt"/>
              </a:endParaRPr>
            </a:p>
          </p:txBody>
        </p:sp>
        <p:sp>
          <p:nvSpPr>
            <p:cNvPr id="7" name="Shape 1934"/>
            <p:cNvSpPr/>
            <p:nvPr/>
          </p:nvSpPr>
          <p:spPr>
            <a:xfrm>
              <a:off x="7082" y="6292"/>
              <a:ext cx="1934" cy="14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667" y="19821"/>
                    <a:pt x="16867" y="12621"/>
                    <a:pt x="21600" y="0"/>
                  </a:cubicBezTo>
                </a:path>
              </a:pathLst>
            </a:custGeom>
            <a:ln w="25400">
              <a:gradFill>
                <a:gsLst>
                  <a:gs pos="0">
                    <a:schemeClr val="accent6">
                      <a:lumMod val="60000"/>
                      <a:lumOff val="40000"/>
                      <a:alpha val="53000"/>
                    </a:schemeClr>
                  </a:gs>
                  <a:gs pos="100000">
                    <a:schemeClr val="accent6">
                      <a:lumMod val="60000"/>
                      <a:lumOff val="40000"/>
                    </a:schemeClr>
                  </a:gs>
                </a:gsLst>
                <a:lin ang="5400000" scaled="1"/>
              </a:gradFill>
              <a:miter lim="400000"/>
              <a:headEnd type="triangle"/>
              <a:tailEnd type="oval"/>
            </a:ln>
          </p:spPr>
          <p:txBody>
            <a:bodyPr/>
            <a:p>
              <a:endParaRPr sz="2400" kern="0">
                <a:solidFill>
                  <a:prstClr val="black"/>
                </a:solidFill>
                <a:cs typeface="+mn-ea"/>
                <a:sym typeface="+mn-lt"/>
              </a:endParaRPr>
            </a:p>
          </p:txBody>
        </p:sp>
        <p:sp>
          <p:nvSpPr>
            <p:cNvPr id="8" name="Shape 1925"/>
            <p:cNvSpPr/>
            <p:nvPr/>
          </p:nvSpPr>
          <p:spPr>
            <a:xfrm>
              <a:off x="3171" y="5319"/>
              <a:ext cx="1855" cy="1878"/>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gradFill>
              <a:gsLst>
                <a:gs pos="56000">
                  <a:srgbClr val="426AAC">
                    <a:alpha val="83000"/>
                  </a:srgbClr>
                </a:gs>
                <a:gs pos="0">
                  <a:srgbClr val="2C4F88"/>
                </a:gs>
                <a:gs pos="95000">
                  <a:srgbClr val="426AAC"/>
                </a:gs>
                <a:gs pos="0">
                  <a:srgbClr val="426AAC">
                    <a:alpha val="34000"/>
                  </a:srgbClr>
                </a:gs>
              </a:gsLst>
              <a:lin ang="13500000" scaled="0"/>
            </a:gradFill>
            <a:ln w="12700">
              <a:miter lim="400000"/>
            </a:ln>
            <a:effectLst>
              <a:outerShdw blurRad="279400" dist="139700" dir="2700000" algn="tl" rotWithShape="0">
                <a:srgbClr val="4C7CDA">
                  <a:alpha val="40000"/>
                </a:srgbClr>
              </a:outerShdw>
            </a:effectLst>
          </p:spPr>
          <p:txBody>
            <a:bodyPr lIns="38100" tIns="38100" rIns="38100" bIns="38100" anchor="ctr"/>
            <a:p>
              <a:pPr>
                <a:defRPr sz="3200">
                  <a:solidFill>
                    <a:srgbClr val="FFFFFF"/>
                  </a:solidFill>
                </a:defRPr>
              </a:pPr>
              <a:endParaRPr sz="4000" kern="0">
                <a:solidFill>
                  <a:srgbClr val="FFFFFF"/>
                </a:solidFill>
                <a:cs typeface="+mn-ea"/>
                <a:sym typeface="+mn-lt"/>
              </a:endParaRPr>
            </a:p>
          </p:txBody>
        </p:sp>
        <p:sp>
          <p:nvSpPr>
            <p:cNvPr id="9" name="Shape 1926"/>
            <p:cNvSpPr/>
            <p:nvPr/>
          </p:nvSpPr>
          <p:spPr>
            <a:xfrm>
              <a:off x="5073" y="4538"/>
              <a:ext cx="2688" cy="2721"/>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gradFill>
              <a:gsLst>
                <a:gs pos="56000">
                  <a:schemeClr val="accent4">
                    <a:lumMod val="60000"/>
                    <a:lumOff val="40000"/>
                    <a:alpha val="83000"/>
                  </a:schemeClr>
                </a:gs>
                <a:gs pos="0">
                  <a:srgbClr val="2C4F88"/>
                </a:gs>
                <a:gs pos="95000">
                  <a:schemeClr val="accent4">
                    <a:lumMod val="60000"/>
                    <a:lumOff val="40000"/>
                  </a:schemeClr>
                </a:gs>
                <a:gs pos="0">
                  <a:schemeClr val="accent4">
                    <a:lumMod val="60000"/>
                    <a:lumOff val="40000"/>
                    <a:alpha val="34000"/>
                  </a:schemeClr>
                </a:gs>
              </a:gsLst>
              <a:lin ang="13500000" scaled="0"/>
            </a:gradFill>
            <a:ln w="12700">
              <a:miter lim="400000"/>
            </a:ln>
            <a:effectLst>
              <a:outerShdw blurRad="279400" dist="139700" dir="2700000" algn="tl" rotWithShape="0">
                <a:schemeClr val="accent4">
                  <a:lumMod val="60000"/>
                  <a:lumOff val="40000"/>
                  <a:alpha val="40000"/>
                </a:schemeClr>
              </a:outerShdw>
            </a:effectLst>
          </p:spPr>
          <p:txBody>
            <a:bodyPr lIns="38100" tIns="38100" rIns="38100" bIns="38100" anchor="ctr">
              <a:noAutofit/>
            </a:bodyPr>
            <a:p>
              <a:pPr lvl="0" algn="l">
                <a:buClrTx/>
                <a:buSzTx/>
                <a:buFontTx/>
              </a:pPr>
              <a:endParaRPr sz="4000" kern="0">
                <a:solidFill>
                  <a:srgbClr val="FFFFFF"/>
                </a:solidFill>
                <a:cs typeface="+mn-ea"/>
                <a:sym typeface="+mn-lt"/>
              </a:endParaRPr>
            </a:p>
          </p:txBody>
        </p:sp>
        <p:sp>
          <p:nvSpPr>
            <p:cNvPr id="10" name="Shape 1927"/>
            <p:cNvSpPr/>
            <p:nvPr/>
          </p:nvSpPr>
          <p:spPr>
            <a:xfrm>
              <a:off x="7926" y="5153"/>
              <a:ext cx="2183" cy="2209"/>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gradFill>
              <a:gsLst>
                <a:gs pos="56000">
                  <a:schemeClr val="accent6">
                    <a:lumMod val="60000"/>
                    <a:lumOff val="40000"/>
                    <a:alpha val="83000"/>
                  </a:schemeClr>
                </a:gs>
                <a:gs pos="0">
                  <a:srgbClr val="2C4F88"/>
                </a:gs>
                <a:gs pos="95000">
                  <a:schemeClr val="accent6">
                    <a:lumMod val="60000"/>
                    <a:lumOff val="40000"/>
                  </a:schemeClr>
                </a:gs>
                <a:gs pos="0">
                  <a:schemeClr val="accent6">
                    <a:lumMod val="60000"/>
                    <a:lumOff val="40000"/>
                    <a:alpha val="34000"/>
                  </a:schemeClr>
                </a:gs>
              </a:gsLst>
              <a:lin ang="13500000" scaled="0"/>
            </a:gradFill>
            <a:ln w="12700">
              <a:miter lim="400000"/>
            </a:ln>
            <a:effectLst>
              <a:outerShdw blurRad="279400" dist="139700" dir="2700000" algn="tl" rotWithShape="0">
                <a:schemeClr val="accent6">
                  <a:lumMod val="60000"/>
                  <a:lumOff val="40000"/>
                  <a:alpha val="40000"/>
                </a:schemeClr>
              </a:outerShdw>
            </a:effectLst>
          </p:spPr>
          <p:txBody>
            <a:bodyPr lIns="38100" tIns="38100" rIns="38100" bIns="38100" anchor="ctr"/>
            <a:p>
              <a:endParaRPr sz="4000" kern="0">
                <a:solidFill>
                  <a:srgbClr val="FFFFFF"/>
                </a:solidFill>
                <a:cs typeface="+mn-ea"/>
                <a:sym typeface="+mn-lt"/>
              </a:endParaRPr>
            </a:p>
          </p:txBody>
        </p:sp>
        <p:sp>
          <p:nvSpPr>
            <p:cNvPr id="11" name="Shape 1928"/>
            <p:cNvSpPr/>
            <p:nvPr/>
          </p:nvSpPr>
          <p:spPr>
            <a:xfrm>
              <a:off x="7569" y="3787"/>
              <a:ext cx="1341" cy="1357"/>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gradFill>
              <a:gsLst>
                <a:gs pos="56000">
                  <a:srgbClr val="426AAC">
                    <a:alpha val="83000"/>
                  </a:srgbClr>
                </a:gs>
                <a:gs pos="0">
                  <a:srgbClr val="2C4F88"/>
                </a:gs>
                <a:gs pos="95000">
                  <a:srgbClr val="426AAC"/>
                </a:gs>
                <a:gs pos="0">
                  <a:srgbClr val="426AAC">
                    <a:alpha val="34000"/>
                  </a:srgbClr>
                </a:gs>
              </a:gsLst>
              <a:lin ang="13500000" scaled="0"/>
            </a:gradFill>
            <a:ln w="12700">
              <a:miter lim="400000"/>
            </a:ln>
            <a:effectLst>
              <a:outerShdw blurRad="279400" dist="139700" dir="2700000" algn="tl" rotWithShape="0">
                <a:srgbClr val="4C7CDA">
                  <a:alpha val="40000"/>
                </a:srgbClr>
              </a:outerShdw>
            </a:effectLst>
          </p:spPr>
          <p:txBody>
            <a:bodyPr lIns="38100" tIns="38100" rIns="38100" bIns="38100" anchor="ctr"/>
            <a:p>
              <a:endParaRPr sz="4000" kern="0">
                <a:solidFill>
                  <a:srgbClr val="FFFFFF"/>
                </a:solidFill>
                <a:cs typeface="+mn-ea"/>
                <a:sym typeface="+mn-lt"/>
              </a:endParaRPr>
            </a:p>
          </p:txBody>
        </p:sp>
        <p:sp>
          <p:nvSpPr>
            <p:cNvPr id="12" name="Shape 1930"/>
            <p:cNvSpPr/>
            <p:nvPr/>
          </p:nvSpPr>
          <p:spPr>
            <a:xfrm>
              <a:off x="10297" y="4569"/>
              <a:ext cx="2828" cy="2862"/>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gradFill>
              <a:gsLst>
                <a:gs pos="56000">
                  <a:srgbClr val="426AAC">
                    <a:alpha val="83000"/>
                  </a:srgbClr>
                </a:gs>
                <a:gs pos="0">
                  <a:srgbClr val="2C4F88"/>
                </a:gs>
                <a:gs pos="95000">
                  <a:srgbClr val="426AAC"/>
                </a:gs>
                <a:gs pos="0">
                  <a:srgbClr val="426AAC">
                    <a:alpha val="34000"/>
                  </a:srgbClr>
                </a:gs>
              </a:gsLst>
              <a:lin ang="13500000" scaled="0"/>
            </a:gradFill>
            <a:ln w="12700">
              <a:miter lim="400000"/>
            </a:ln>
            <a:effectLst>
              <a:outerShdw blurRad="279400" dist="139700" dir="2700000" algn="tl" rotWithShape="0">
                <a:srgbClr val="4C7CDA">
                  <a:alpha val="40000"/>
                </a:srgbClr>
              </a:outerShdw>
            </a:effectLst>
          </p:spPr>
          <p:txBody>
            <a:bodyPr lIns="38100" tIns="38100" rIns="38100" bIns="38100" anchor="ctr"/>
            <a:p>
              <a:endParaRPr sz="4000" kern="0">
                <a:solidFill>
                  <a:srgbClr val="FFFFFF"/>
                </a:solidFill>
                <a:cs typeface="+mn-ea"/>
                <a:sym typeface="+mn-lt"/>
              </a:endParaRPr>
            </a:p>
          </p:txBody>
        </p:sp>
        <p:sp>
          <p:nvSpPr>
            <p:cNvPr id="13" name="Shape 1935"/>
            <p:cNvSpPr/>
            <p:nvPr/>
          </p:nvSpPr>
          <p:spPr>
            <a:xfrm>
              <a:off x="11675" y="5626"/>
              <a:ext cx="2475" cy="543"/>
            </a:xfrm>
            <a:custGeom>
              <a:avLst/>
              <a:gdLst/>
              <a:ahLst/>
              <a:cxnLst>
                <a:cxn ang="0">
                  <a:pos x="wd2" y="hd2"/>
                </a:cxn>
                <a:cxn ang="5400000">
                  <a:pos x="wd2" y="hd2"/>
                </a:cxn>
                <a:cxn ang="10800000">
                  <a:pos x="wd2" y="hd2"/>
                </a:cxn>
                <a:cxn ang="16200000">
                  <a:pos x="wd2" y="hd2"/>
                </a:cxn>
              </a:cxnLst>
              <a:rect l="0" t="0" r="r" b="b"/>
              <a:pathLst>
                <a:path w="21600" h="16274" extrusionOk="0">
                  <a:moveTo>
                    <a:pt x="21600" y="16274"/>
                  </a:moveTo>
                  <a:cubicBezTo>
                    <a:pt x="15105" y="-3958"/>
                    <a:pt x="7905" y="-5326"/>
                    <a:pt x="0" y="12169"/>
                  </a:cubicBezTo>
                </a:path>
              </a:pathLst>
            </a:custGeom>
            <a:ln w="25400">
              <a:gradFill>
                <a:gsLst>
                  <a:gs pos="0">
                    <a:srgbClr val="426AAC">
                      <a:alpha val="53000"/>
                    </a:srgbClr>
                  </a:gs>
                  <a:gs pos="100000">
                    <a:srgbClr val="426AAC"/>
                  </a:gs>
                </a:gsLst>
                <a:lin ang="5400000" scaled="1"/>
              </a:gradFill>
              <a:miter lim="400000"/>
              <a:headEnd type="triangle"/>
              <a:tailEnd type="oval"/>
            </a:ln>
          </p:spPr>
          <p:txBody>
            <a:bodyPr/>
            <a:p>
              <a:endParaRPr sz="2400" kern="0">
                <a:solidFill>
                  <a:prstClr val="black"/>
                </a:solidFill>
                <a:cs typeface="+mn-ea"/>
                <a:sym typeface="+mn-lt"/>
              </a:endParaRPr>
            </a:p>
          </p:txBody>
        </p:sp>
        <p:sp>
          <p:nvSpPr>
            <p:cNvPr id="14" name="Shape 1936"/>
            <p:cNvSpPr/>
            <p:nvPr/>
          </p:nvSpPr>
          <p:spPr>
            <a:xfrm>
              <a:off x="8235" y="3073"/>
              <a:ext cx="403" cy="139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7563" y="2893"/>
                    <a:pt x="363" y="10093"/>
                    <a:pt x="0" y="21600"/>
                  </a:cubicBezTo>
                </a:path>
              </a:pathLst>
            </a:custGeom>
            <a:ln w="25400">
              <a:gradFill>
                <a:gsLst>
                  <a:gs pos="0">
                    <a:srgbClr val="426AAC">
                      <a:alpha val="53000"/>
                    </a:srgbClr>
                  </a:gs>
                  <a:gs pos="100000">
                    <a:srgbClr val="426AAC"/>
                  </a:gs>
                </a:gsLst>
                <a:lin ang="5400000" scaled="1"/>
              </a:gradFill>
              <a:miter lim="400000"/>
              <a:headEnd type="triangle"/>
              <a:tailEnd type="oval"/>
            </a:ln>
          </p:spPr>
          <p:txBody>
            <a:bodyPr/>
            <a:p>
              <a:endParaRPr sz="2400" kern="0">
                <a:solidFill>
                  <a:prstClr val="black"/>
                </a:solidFill>
                <a:cs typeface="+mn-ea"/>
                <a:sym typeface="+mn-lt"/>
              </a:endParaRPr>
            </a:p>
          </p:txBody>
        </p:sp>
        <p:sp>
          <p:nvSpPr>
            <p:cNvPr id="15" name="TextBox 26"/>
            <p:cNvSpPr txBox="1"/>
            <p:nvPr/>
          </p:nvSpPr>
          <p:spPr>
            <a:xfrm>
              <a:off x="8681" y="2492"/>
              <a:ext cx="4332" cy="1490"/>
            </a:xfrm>
            <a:prstGeom prst="rect">
              <a:avLst/>
            </a:prstGeom>
            <a:noFill/>
          </p:spPr>
          <p:txBody>
            <a:bodyPr wrap="square" lIns="0" tIns="0" rIns="0" bIns="0" rtlCol="0">
              <a:spAutoFit/>
            </a:bodyPr>
            <a:p>
              <a:pPr>
                <a:lnSpc>
                  <a:spcPct val="110000"/>
                </a:lnSpc>
              </a:pPr>
              <a:r>
                <a:rPr lang="zh-CN" altLang="en-US" sz="1400">
                  <a:sym typeface="+mn-ea"/>
                </a:rPr>
                <a:t>当系统资源不足以应对高流量的时候，为了保证有限的资源能够正常服务，按照预设的规则，对系统进行流量限制。</a:t>
              </a:r>
              <a:endParaRPr lang="zh-CN" altLang="en-US" sz="1400" dirty="0">
                <a:solidFill>
                  <a:schemeClr val="tx1">
                    <a:lumMod val="75000"/>
                    <a:lumOff val="25000"/>
                  </a:schemeClr>
                </a:solidFill>
                <a:cs typeface="+mn-ea"/>
                <a:sym typeface="+mn-lt"/>
              </a:endParaRPr>
            </a:p>
          </p:txBody>
        </p:sp>
        <p:sp>
          <p:nvSpPr>
            <p:cNvPr id="16" name="TextBox 27"/>
            <p:cNvSpPr txBox="1"/>
            <p:nvPr/>
          </p:nvSpPr>
          <p:spPr>
            <a:xfrm>
              <a:off x="8681" y="1928"/>
              <a:ext cx="4332" cy="436"/>
            </a:xfrm>
            <a:prstGeom prst="rect">
              <a:avLst/>
            </a:prstGeom>
            <a:noFill/>
          </p:spPr>
          <p:txBody>
            <a:bodyPr wrap="square" lIns="0" tIns="0" rIns="0" bIns="0" rtlCol="0">
              <a:spAutoFit/>
            </a:bodyPr>
            <a:p>
              <a:r>
                <a:rPr lang="zh-CN" altLang="en-US" b="1" kern="3000" spc="30" dirty="0">
                  <a:solidFill>
                    <a:srgbClr val="426AAC"/>
                  </a:solidFill>
                  <a:cs typeface="+mn-ea"/>
                  <a:sym typeface="+mn-lt"/>
                </a:rPr>
                <a:t>服务限流</a:t>
              </a:r>
              <a:endParaRPr lang="zh-CN" altLang="en-US" b="1" kern="3000" spc="30" dirty="0">
                <a:solidFill>
                  <a:srgbClr val="426AAC"/>
                </a:solidFill>
                <a:cs typeface="+mn-ea"/>
                <a:sym typeface="+mn-lt"/>
              </a:endParaRPr>
            </a:p>
          </p:txBody>
        </p:sp>
        <p:sp>
          <p:nvSpPr>
            <p:cNvPr id="18" name="TextBox 28"/>
            <p:cNvSpPr txBox="1"/>
            <p:nvPr/>
          </p:nvSpPr>
          <p:spPr>
            <a:xfrm>
              <a:off x="13444" y="6763"/>
              <a:ext cx="4332" cy="1117"/>
            </a:xfrm>
            <a:prstGeom prst="rect">
              <a:avLst/>
            </a:prstGeom>
            <a:noFill/>
          </p:spPr>
          <p:txBody>
            <a:bodyPr wrap="square" lIns="0" tIns="0" rIns="0" bIns="0" rtlCol="0">
              <a:spAutoFit/>
            </a:bodyPr>
            <a:p>
              <a:pPr>
                <a:lnSpc>
                  <a:spcPct val="110000"/>
                </a:lnSpc>
              </a:pPr>
              <a:r>
                <a:rPr lang="zh-CN" altLang="en-US" sz="1400">
                  <a:sym typeface="+mn-ea"/>
                </a:rPr>
                <a:t>实现上下游服务之间的负载均衡，使系统具有高可用和集群扩容等功能。</a:t>
              </a:r>
              <a:endParaRPr lang="zh-CN" altLang="en-US" sz="1400" dirty="0">
                <a:solidFill>
                  <a:schemeClr val="tx1">
                    <a:lumMod val="75000"/>
                    <a:lumOff val="25000"/>
                  </a:schemeClr>
                </a:solidFill>
                <a:cs typeface="+mn-ea"/>
                <a:sym typeface="+mn-lt"/>
              </a:endParaRPr>
            </a:p>
          </p:txBody>
        </p:sp>
        <p:sp>
          <p:nvSpPr>
            <p:cNvPr id="19" name="TextBox 29"/>
            <p:cNvSpPr txBox="1"/>
            <p:nvPr/>
          </p:nvSpPr>
          <p:spPr>
            <a:xfrm>
              <a:off x="13444" y="6199"/>
              <a:ext cx="4332" cy="436"/>
            </a:xfrm>
            <a:prstGeom prst="rect">
              <a:avLst/>
            </a:prstGeom>
            <a:noFill/>
          </p:spPr>
          <p:txBody>
            <a:bodyPr wrap="square" lIns="0" tIns="0" rIns="0" bIns="0" rtlCol="0">
              <a:spAutoFit/>
            </a:bodyPr>
            <a:p>
              <a:r>
                <a:rPr lang="zh-CN" altLang="en-US" b="1" kern="3000" spc="30" dirty="0">
                  <a:solidFill>
                    <a:srgbClr val="426AAC"/>
                  </a:solidFill>
                  <a:cs typeface="+mn-ea"/>
                  <a:sym typeface="+mn-lt"/>
                </a:rPr>
                <a:t>负载均衡</a:t>
              </a:r>
              <a:endParaRPr lang="zh-CN" altLang="en-US" b="1" kern="3000" spc="30" dirty="0">
                <a:solidFill>
                  <a:srgbClr val="426AAC"/>
                </a:solidFill>
                <a:cs typeface="+mn-ea"/>
                <a:sym typeface="+mn-lt"/>
              </a:endParaRPr>
            </a:p>
          </p:txBody>
        </p:sp>
        <p:sp>
          <p:nvSpPr>
            <p:cNvPr id="20" name="TextBox 30"/>
            <p:cNvSpPr txBox="1"/>
            <p:nvPr/>
          </p:nvSpPr>
          <p:spPr>
            <a:xfrm>
              <a:off x="11140" y="8566"/>
              <a:ext cx="4332" cy="1863"/>
            </a:xfrm>
            <a:prstGeom prst="rect">
              <a:avLst/>
            </a:prstGeom>
            <a:noFill/>
          </p:spPr>
          <p:txBody>
            <a:bodyPr wrap="square" lIns="0" tIns="0" rIns="0" bIns="0" rtlCol="0">
              <a:spAutoFit/>
            </a:bodyPr>
            <a:p>
              <a:pPr>
                <a:lnSpc>
                  <a:spcPct val="110000"/>
                </a:lnSpc>
              </a:pPr>
              <a:r>
                <a:rPr lang="zh-CN" altLang="en-US" sz="1400">
                  <a:sym typeface="+mn-ea"/>
                </a:rPr>
                <a:t>当服务器压力剧增的情况下，根据当前业务情况及流量对一些服务和页面进行策略性的屏蔽或降低服务质量，以此释放服务器资源以保证核心任务的正常运行。</a:t>
              </a:r>
              <a:endParaRPr lang="zh-CN" altLang="en-US" sz="1400" dirty="0">
                <a:solidFill>
                  <a:schemeClr val="tx1">
                    <a:lumMod val="75000"/>
                    <a:lumOff val="25000"/>
                  </a:schemeClr>
                </a:solidFill>
                <a:cs typeface="+mn-ea"/>
                <a:sym typeface="+mn-lt"/>
              </a:endParaRPr>
            </a:p>
          </p:txBody>
        </p:sp>
        <p:sp>
          <p:nvSpPr>
            <p:cNvPr id="21" name="TextBox 31"/>
            <p:cNvSpPr txBox="1"/>
            <p:nvPr/>
          </p:nvSpPr>
          <p:spPr>
            <a:xfrm>
              <a:off x="11140" y="8002"/>
              <a:ext cx="4332" cy="436"/>
            </a:xfrm>
            <a:prstGeom prst="rect">
              <a:avLst/>
            </a:prstGeom>
            <a:noFill/>
          </p:spPr>
          <p:txBody>
            <a:bodyPr wrap="square" lIns="0" tIns="0" rIns="0" bIns="0" rtlCol="0">
              <a:spAutoFit/>
            </a:bodyPr>
            <a:p>
              <a:r>
                <a:rPr lang="zh-CN" altLang="en-US" b="1" kern="3000" spc="30" dirty="0">
                  <a:solidFill>
                    <a:schemeClr val="accent4"/>
                  </a:solidFill>
                  <a:cs typeface="+mn-ea"/>
                  <a:sym typeface="+mn-lt"/>
                </a:rPr>
                <a:t>服务降级</a:t>
              </a:r>
              <a:endParaRPr lang="zh-CN" altLang="en-US" b="1" kern="3000" spc="30" dirty="0">
                <a:solidFill>
                  <a:schemeClr val="accent4"/>
                </a:solidFill>
                <a:cs typeface="+mn-ea"/>
                <a:sym typeface="+mn-lt"/>
              </a:endParaRPr>
            </a:p>
          </p:txBody>
        </p:sp>
        <p:sp>
          <p:nvSpPr>
            <p:cNvPr id="22" name="TextBox 32"/>
            <p:cNvSpPr txBox="1"/>
            <p:nvPr/>
          </p:nvSpPr>
          <p:spPr>
            <a:xfrm>
              <a:off x="5272" y="8174"/>
              <a:ext cx="4332" cy="372"/>
            </a:xfrm>
            <a:prstGeom prst="rect">
              <a:avLst/>
            </a:prstGeom>
            <a:noFill/>
          </p:spPr>
          <p:txBody>
            <a:bodyPr wrap="square" lIns="0" tIns="0" rIns="0" bIns="0" rtlCol="0">
              <a:spAutoFit/>
            </a:bodyPr>
            <a:p>
              <a:pPr>
                <a:lnSpc>
                  <a:spcPct val="110000"/>
                </a:lnSpc>
              </a:pPr>
              <a:r>
                <a:rPr lang="zh-CN" altLang="en-US" sz="1400">
                  <a:sym typeface="+mn-ea"/>
                </a:rPr>
                <a:t>应对服务雪崩的一种自我保护机制</a:t>
              </a:r>
              <a:r>
                <a:rPr lang="zh-CN" altLang="en-US" sz="1400" dirty="0">
                  <a:solidFill>
                    <a:schemeClr val="tx1">
                      <a:lumMod val="75000"/>
                      <a:lumOff val="25000"/>
                    </a:schemeClr>
                  </a:solidFill>
                  <a:cs typeface="+mn-ea"/>
                  <a:sym typeface="+mn-lt"/>
                </a:rPr>
                <a:t>。</a:t>
              </a:r>
              <a:endParaRPr lang="zh-CN" altLang="en-US" sz="1400" dirty="0">
                <a:solidFill>
                  <a:schemeClr val="tx1">
                    <a:lumMod val="75000"/>
                    <a:lumOff val="25000"/>
                  </a:schemeClr>
                </a:solidFill>
                <a:cs typeface="+mn-ea"/>
                <a:sym typeface="+mn-lt"/>
              </a:endParaRPr>
            </a:p>
          </p:txBody>
        </p:sp>
        <p:sp>
          <p:nvSpPr>
            <p:cNvPr id="23" name="TextBox 33"/>
            <p:cNvSpPr txBox="1"/>
            <p:nvPr/>
          </p:nvSpPr>
          <p:spPr>
            <a:xfrm>
              <a:off x="5272" y="7610"/>
              <a:ext cx="4332" cy="436"/>
            </a:xfrm>
            <a:prstGeom prst="rect">
              <a:avLst/>
            </a:prstGeom>
            <a:noFill/>
          </p:spPr>
          <p:txBody>
            <a:bodyPr wrap="square" lIns="0" tIns="0" rIns="0" bIns="0" rtlCol="0">
              <a:spAutoFit/>
            </a:bodyPr>
            <a:p>
              <a:r>
                <a:rPr lang="zh-CN" altLang="en-US" b="1" kern="3000" spc="30" dirty="0">
                  <a:solidFill>
                    <a:schemeClr val="accent6"/>
                  </a:solidFill>
                  <a:cs typeface="+mn-ea"/>
                  <a:sym typeface="+mn-lt"/>
                </a:rPr>
                <a:t>服务熔断</a:t>
              </a:r>
              <a:endParaRPr lang="zh-CN" altLang="en-US" b="1" kern="3000" spc="30" dirty="0">
                <a:solidFill>
                  <a:schemeClr val="accent6"/>
                </a:solidFill>
                <a:cs typeface="+mn-ea"/>
                <a:sym typeface="+mn-lt"/>
              </a:endParaRPr>
            </a:p>
          </p:txBody>
        </p:sp>
        <p:sp>
          <p:nvSpPr>
            <p:cNvPr id="24" name="TextBox 34"/>
            <p:cNvSpPr txBox="1"/>
            <p:nvPr/>
          </p:nvSpPr>
          <p:spPr>
            <a:xfrm>
              <a:off x="848" y="7700"/>
              <a:ext cx="3784" cy="1117"/>
            </a:xfrm>
            <a:prstGeom prst="rect">
              <a:avLst/>
            </a:prstGeom>
            <a:noFill/>
          </p:spPr>
          <p:txBody>
            <a:bodyPr wrap="square" lIns="0" tIns="0" rIns="0" bIns="0" rtlCol="0">
              <a:spAutoFit/>
            </a:bodyPr>
            <a:p>
              <a:pPr>
                <a:lnSpc>
                  <a:spcPct val="110000"/>
                </a:lnSpc>
              </a:pPr>
              <a:r>
                <a:rPr lang="zh-CN" altLang="en-US" sz="1400" dirty="0">
                  <a:solidFill>
                    <a:schemeClr val="tx1">
                      <a:lumMod val="75000"/>
                      <a:lumOff val="25000"/>
                    </a:schemeClr>
                  </a:solidFill>
                  <a:cs typeface="+mn-ea"/>
                  <a:sym typeface="+mn-lt"/>
                </a:rPr>
                <a:t>使用注册中心实现服务的自动注册与发现，是服务治理的第一步。</a:t>
              </a:r>
              <a:endParaRPr lang="zh-CN" altLang="en-US" sz="1400" dirty="0">
                <a:solidFill>
                  <a:schemeClr val="tx1">
                    <a:lumMod val="75000"/>
                    <a:lumOff val="25000"/>
                  </a:schemeClr>
                </a:solidFill>
                <a:cs typeface="+mn-ea"/>
                <a:sym typeface="+mn-lt"/>
              </a:endParaRPr>
            </a:p>
          </p:txBody>
        </p:sp>
        <p:sp>
          <p:nvSpPr>
            <p:cNvPr id="25" name="TextBox 35"/>
            <p:cNvSpPr txBox="1"/>
            <p:nvPr/>
          </p:nvSpPr>
          <p:spPr>
            <a:xfrm>
              <a:off x="864" y="7117"/>
              <a:ext cx="4332" cy="436"/>
            </a:xfrm>
            <a:prstGeom prst="rect">
              <a:avLst/>
            </a:prstGeom>
            <a:noFill/>
          </p:spPr>
          <p:txBody>
            <a:bodyPr wrap="square" lIns="0" tIns="0" rIns="0" bIns="0" rtlCol="0">
              <a:spAutoFit/>
            </a:bodyPr>
            <a:p>
              <a:r>
                <a:rPr lang="zh-CN" altLang="en-US" b="1">
                  <a:solidFill>
                    <a:srgbClr val="426AAC"/>
                  </a:solidFill>
                  <a:sym typeface="+mn-ea"/>
                </a:rPr>
                <a:t>注册与发现</a:t>
              </a:r>
              <a:endParaRPr lang="zh-CN" altLang="en-US" kern="3000" spc="30" dirty="0">
                <a:solidFill>
                  <a:srgbClr val="426AAC"/>
                </a:solidFill>
                <a:cs typeface="+mn-ea"/>
                <a:sym typeface="+mn-lt"/>
              </a:endParaRPr>
            </a:p>
          </p:txBody>
        </p:sp>
        <p:sp>
          <p:nvSpPr>
            <p:cNvPr id="26" name="TextBox 36"/>
            <p:cNvSpPr txBox="1"/>
            <p:nvPr/>
          </p:nvSpPr>
          <p:spPr>
            <a:xfrm>
              <a:off x="807" y="3167"/>
              <a:ext cx="4332" cy="745"/>
            </a:xfrm>
            <a:prstGeom prst="rect">
              <a:avLst/>
            </a:prstGeom>
            <a:noFill/>
          </p:spPr>
          <p:txBody>
            <a:bodyPr wrap="square" lIns="0" tIns="0" rIns="0" bIns="0" rtlCol="0">
              <a:spAutoFit/>
            </a:bodyPr>
            <a:p>
              <a:pPr>
                <a:lnSpc>
                  <a:spcPct val="110000"/>
                </a:lnSpc>
              </a:pPr>
              <a:r>
                <a:rPr lang="zh-CN" altLang="en-US" sz="1400">
                  <a:sym typeface="+mn-ea"/>
                </a:rPr>
                <a:t>统一管理不同环境、不同集群的配置，可以追溯对配置的每一次修改。</a:t>
              </a:r>
              <a:endParaRPr lang="zh-CN" altLang="en-US" sz="1400" dirty="0">
                <a:solidFill>
                  <a:schemeClr val="tx1">
                    <a:lumMod val="75000"/>
                    <a:lumOff val="25000"/>
                  </a:schemeClr>
                </a:solidFill>
                <a:cs typeface="+mn-ea"/>
                <a:sym typeface="+mn-lt"/>
              </a:endParaRPr>
            </a:p>
          </p:txBody>
        </p:sp>
        <p:sp>
          <p:nvSpPr>
            <p:cNvPr id="27" name="TextBox 37"/>
            <p:cNvSpPr txBox="1"/>
            <p:nvPr/>
          </p:nvSpPr>
          <p:spPr>
            <a:xfrm>
              <a:off x="807" y="2585"/>
              <a:ext cx="4332" cy="436"/>
            </a:xfrm>
            <a:prstGeom prst="rect">
              <a:avLst/>
            </a:prstGeom>
            <a:noFill/>
          </p:spPr>
          <p:txBody>
            <a:bodyPr wrap="square" lIns="0" tIns="0" rIns="0" bIns="0" rtlCol="0">
              <a:spAutoFit/>
            </a:bodyPr>
            <a:p>
              <a:r>
                <a:rPr lang="zh-CN" altLang="en-US" b="1">
                  <a:solidFill>
                    <a:schemeClr val="accent4"/>
                  </a:solidFill>
                  <a:sym typeface="+mn-ea"/>
                </a:rPr>
                <a:t>服务配置</a:t>
              </a:r>
              <a:endParaRPr lang="zh-CN" altLang="en-US" b="1" kern="3000" spc="30" dirty="0">
                <a:solidFill>
                  <a:schemeClr val="accent4"/>
                </a:solidFill>
                <a:cs typeface="+mn-ea"/>
                <a:sym typeface="+mn-ea"/>
              </a:endParaRPr>
            </a:p>
          </p:txBody>
        </p:sp>
        <p:sp>
          <p:nvSpPr>
            <p:cNvPr id="29" name="Shape 1928"/>
            <p:cNvSpPr/>
            <p:nvPr/>
          </p:nvSpPr>
          <p:spPr>
            <a:xfrm>
              <a:off x="12995" y="4107"/>
              <a:ext cx="1341" cy="1357"/>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gradFill>
              <a:gsLst>
                <a:gs pos="56000">
                  <a:schemeClr val="accent6">
                    <a:lumMod val="60000"/>
                    <a:lumOff val="40000"/>
                    <a:alpha val="83000"/>
                  </a:schemeClr>
                </a:gs>
                <a:gs pos="0">
                  <a:srgbClr val="2C4F88"/>
                </a:gs>
                <a:gs pos="95000">
                  <a:schemeClr val="accent6">
                    <a:lumMod val="60000"/>
                    <a:lumOff val="40000"/>
                  </a:schemeClr>
                </a:gs>
                <a:gs pos="0">
                  <a:schemeClr val="accent6">
                    <a:lumMod val="60000"/>
                    <a:lumOff val="40000"/>
                    <a:alpha val="34000"/>
                  </a:schemeClr>
                </a:gs>
              </a:gsLst>
              <a:lin ang="13500000" scaled="0"/>
            </a:gradFill>
            <a:ln w="12700">
              <a:miter lim="400000"/>
            </a:ln>
            <a:effectLst>
              <a:outerShdw blurRad="279400" dist="139700" dir="2700000" algn="tl" rotWithShape="0">
                <a:schemeClr val="accent6">
                  <a:lumMod val="60000"/>
                  <a:lumOff val="40000"/>
                  <a:alpha val="40000"/>
                </a:schemeClr>
              </a:outerShdw>
            </a:effectLst>
          </p:spPr>
          <p:txBody>
            <a:bodyPr lIns="38100" tIns="38100" rIns="38100" bIns="38100" anchor="ctr">
              <a:noAutofit/>
            </a:bodyPr>
            <a:p>
              <a:pPr lvl="0" algn="l">
                <a:buClrTx/>
                <a:buSzTx/>
                <a:buFontTx/>
              </a:pPr>
              <a:endParaRPr sz="4000" kern="0">
                <a:solidFill>
                  <a:srgbClr val="FFFFFF"/>
                </a:solidFill>
                <a:cs typeface="+mn-ea"/>
                <a:sym typeface="+mn-lt"/>
              </a:endParaRPr>
            </a:p>
          </p:txBody>
        </p:sp>
        <p:sp>
          <p:nvSpPr>
            <p:cNvPr id="32" name="Shape 1936"/>
            <p:cNvSpPr/>
            <p:nvPr/>
          </p:nvSpPr>
          <p:spPr>
            <a:xfrm>
              <a:off x="13661" y="3236"/>
              <a:ext cx="444" cy="156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7563" y="2893"/>
                    <a:pt x="363" y="10093"/>
                    <a:pt x="0" y="21600"/>
                  </a:cubicBezTo>
                </a:path>
              </a:pathLst>
            </a:custGeom>
            <a:ln w="25400">
              <a:gradFill>
                <a:gsLst>
                  <a:gs pos="0">
                    <a:schemeClr val="accent6">
                      <a:lumMod val="60000"/>
                      <a:lumOff val="40000"/>
                      <a:alpha val="53000"/>
                    </a:schemeClr>
                  </a:gs>
                  <a:gs pos="100000">
                    <a:schemeClr val="accent6">
                      <a:lumMod val="60000"/>
                      <a:lumOff val="40000"/>
                    </a:schemeClr>
                  </a:gs>
                </a:gsLst>
                <a:lin ang="5400000" scaled="1"/>
              </a:gradFill>
              <a:miter lim="400000"/>
              <a:headEnd type="triangle"/>
              <a:tailEnd type="oval"/>
            </a:ln>
          </p:spPr>
          <p:txBody>
            <a:bodyPr>
              <a:noAutofit/>
            </a:bodyPr>
            <a:p>
              <a:pPr lvl="0" algn="l">
                <a:buClrTx/>
                <a:buSzTx/>
                <a:buFontTx/>
              </a:pPr>
              <a:endParaRPr sz="2400" kern="0">
                <a:solidFill>
                  <a:prstClr val="black"/>
                </a:solidFill>
                <a:cs typeface="+mn-ea"/>
                <a:sym typeface="+mn-lt"/>
              </a:endParaRPr>
            </a:p>
          </p:txBody>
        </p:sp>
        <p:sp>
          <p:nvSpPr>
            <p:cNvPr id="33" name="TextBox 26"/>
            <p:cNvSpPr txBox="1"/>
            <p:nvPr/>
          </p:nvSpPr>
          <p:spPr>
            <a:xfrm>
              <a:off x="14179" y="2942"/>
              <a:ext cx="4332" cy="1117"/>
            </a:xfrm>
            <a:prstGeom prst="rect">
              <a:avLst/>
            </a:prstGeom>
            <a:noFill/>
          </p:spPr>
          <p:txBody>
            <a:bodyPr wrap="square" lIns="0" tIns="0" rIns="0" bIns="0" rtlCol="0">
              <a:spAutoFit/>
            </a:bodyPr>
            <a:p>
              <a:pPr>
                <a:lnSpc>
                  <a:spcPct val="110000"/>
                </a:lnSpc>
              </a:pPr>
              <a:r>
                <a:rPr lang="zh-CN" altLang="en-US" sz="1400">
                  <a:sym typeface="+mn-ea"/>
                </a:rPr>
                <a:t>理解系统行为、分析性能问题，且在发生故障的时候能够快速定位和解决问题</a:t>
              </a:r>
              <a:r>
                <a:rPr lang="zh-CN" altLang="en-US" sz="1400" dirty="0">
                  <a:solidFill>
                    <a:schemeClr val="tx1">
                      <a:lumMod val="75000"/>
                      <a:lumOff val="25000"/>
                    </a:schemeClr>
                  </a:solidFill>
                  <a:cs typeface="+mn-ea"/>
                  <a:sym typeface="+mn-lt"/>
                </a:rPr>
                <a:t>。</a:t>
              </a:r>
              <a:endParaRPr lang="zh-CN" altLang="en-US" sz="1400" dirty="0">
                <a:solidFill>
                  <a:schemeClr val="tx1">
                    <a:lumMod val="75000"/>
                    <a:lumOff val="25000"/>
                  </a:schemeClr>
                </a:solidFill>
                <a:cs typeface="+mn-ea"/>
                <a:sym typeface="+mn-lt"/>
              </a:endParaRPr>
            </a:p>
          </p:txBody>
        </p:sp>
        <p:sp>
          <p:nvSpPr>
            <p:cNvPr id="34" name="TextBox 27"/>
            <p:cNvSpPr txBox="1"/>
            <p:nvPr/>
          </p:nvSpPr>
          <p:spPr>
            <a:xfrm>
              <a:off x="14179" y="2378"/>
              <a:ext cx="4332" cy="436"/>
            </a:xfrm>
            <a:prstGeom prst="rect">
              <a:avLst/>
            </a:prstGeom>
            <a:noFill/>
          </p:spPr>
          <p:txBody>
            <a:bodyPr wrap="square" lIns="0" tIns="0" rIns="0" bIns="0" rtlCol="0">
              <a:spAutoFit/>
            </a:bodyPr>
            <a:p>
              <a:r>
                <a:rPr lang="zh-CN" altLang="en-US" b="1" kern="3000" spc="30" dirty="0">
                  <a:solidFill>
                    <a:schemeClr val="accent6"/>
                  </a:solidFill>
                  <a:cs typeface="+mn-ea"/>
                  <a:sym typeface="+mn-lt"/>
                </a:rPr>
                <a:t>链路跟踪</a:t>
              </a:r>
              <a:endParaRPr lang="zh-CN" altLang="en-US" b="1" kern="3000" spc="30" dirty="0">
                <a:solidFill>
                  <a:schemeClr val="accent6"/>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b="1" dirty="0">
                <a:cs typeface="+mn-ea"/>
                <a:sym typeface="+mn-lt"/>
              </a:rPr>
              <a:t>微服务架构</a:t>
            </a:r>
            <a:r>
              <a:rPr lang="en-US" altLang="zh-CN" b="1" dirty="0">
                <a:cs typeface="+mn-ea"/>
                <a:sym typeface="+mn-lt"/>
              </a:rPr>
              <a:t> · </a:t>
            </a:r>
            <a:r>
              <a:rPr lang="zh-CN" altLang="en-US" b="1" dirty="0">
                <a:cs typeface="+mn-ea"/>
                <a:sym typeface="+mn-lt"/>
              </a:rPr>
              <a:t>应用层</a:t>
            </a:r>
            <a:endParaRPr lang="zh-CN" altLang="en-US" b="1" dirty="0">
              <a:cs typeface="+mn-ea"/>
              <a:sym typeface="+mn-lt"/>
            </a:endParaRPr>
          </a:p>
        </p:txBody>
      </p:sp>
      <p:pic>
        <p:nvPicPr>
          <p:cNvPr id="17" name="图片 16"/>
          <p:cNvPicPr>
            <a:picLocks noChangeAspect="1"/>
          </p:cNvPicPr>
          <p:nvPr/>
        </p:nvPicPr>
        <p:blipFill>
          <a:blip r:embed="rId1" cstate="print">
            <a:alphaModFix amt="10000"/>
            <a:extLst>
              <a:ext uri="{28A0092B-C50C-407E-A947-70E740481C1C}">
                <a14:useLocalDpi xmlns:a14="http://schemas.microsoft.com/office/drawing/2010/main" val="0"/>
              </a:ext>
            </a:extLst>
          </a:blip>
          <a:stretch>
            <a:fillRect/>
          </a:stretch>
        </p:blipFill>
        <p:spPr>
          <a:xfrm>
            <a:off x="10083800" y="4798695"/>
            <a:ext cx="1703705" cy="1811020"/>
          </a:xfrm>
          <a:prstGeom prst="rect">
            <a:avLst/>
          </a:prstGeom>
        </p:spPr>
      </p:pic>
      <p:grpSp>
        <p:nvGrpSpPr>
          <p:cNvPr id="11" name="组合 10"/>
          <p:cNvGrpSpPr/>
          <p:nvPr/>
        </p:nvGrpSpPr>
        <p:grpSpPr>
          <a:xfrm>
            <a:off x="1433998" y="1715855"/>
            <a:ext cx="9501654" cy="3988350"/>
            <a:chOff x="1083919" y="1392327"/>
            <a:chExt cx="9501654" cy="3988350"/>
          </a:xfrm>
        </p:grpSpPr>
        <p:sp>
          <p:nvSpPr>
            <p:cNvPr id="3" name="Freeform 5"/>
            <p:cNvSpPr/>
            <p:nvPr/>
          </p:nvSpPr>
          <p:spPr bwMode="auto">
            <a:xfrm>
              <a:off x="4458729" y="2160295"/>
              <a:ext cx="2819400" cy="2505854"/>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gradFill flip="none" rotWithShape="1">
              <a:gsLst>
                <a:gs pos="0">
                  <a:srgbClr val="84B3FF"/>
                </a:gs>
                <a:gs pos="45000">
                  <a:srgbClr val="426AAC"/>
                </a:gs>
                <a:gs pos="100000">
                  <a:srgbClr val="2C4F88"/>
                </a:gs>
              </a:gsLst>
              <a:lin ang="13500000" scaled="1"/>
              <a:tileRect/>
            </a:gradFill>
            <a:ln w="25400" cap="flat" cmpd="sng" algn="ctr">
              <a:noFill/>
              <a:prstDash val="solid"/>
              <a:miter lim="800000"/>
            </a:ln>
            <a:effectLst>
              <a:outerShdw blurRad="419100" dist="8382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印品黑体" panose="020F0502020204030204"/>
                <a:ea typeface="微软雅黑" panose="020B0503020204020204" charset="-122"/>
                <a:cs typeface="+mn-ea"/>
                <a:sym typeface="+mn-lt"/>
              </a:endParaRPr>
            </a:p>
          </p:txBody>
        </p:sp>
        <p:sp>
          <p:nvSpPr>
            <p:cNvPr id="4" name="Freeform 5"/>
            <p:cNvSpPr/>
            <p:nvPr/>
          </p:nvSpPr>
          <p:spPr bwMode="auto">
            <a:xfrm>
              <a:off x="3755710" y="1610122"/>
              <a:ext cx="4943485" cy="1776380"/>
            </a:xfrm>
            <a:custGeom>
              <a:avLst/>
              <a:gdLst>
                <a:gd name="T0" fmla="*/ 340 w 3743"/>
                <a:gd name="T1" fmla="*/ 1345 h 1345"/>
                <a:gd name="T2" fmla="*/ 0 w 3743"/>
                <a:gd name="T3" fmla="*/ 1345 h 1345"/>
                <a:gd name="T4" fmla="*/ 792 w 3743"/>
                <a:gd name="T5" fmla="*/ 0 h 1345"/>
                <a:gd name="T6" fmla="*/ 3743 w 3743"/>
                <a:gd name="T7" fmla="*/ 0 h 1345"/>
              </a:gdLst>
              <a:ahLst/>
              <a:cxnLst>
                <a:cxn ang="0">
                  <a:pos x="T0" y="T1"/>
                </a:cxn>
                <a:cxn ang="0">
                  <a:pos x="T2" y="T3"/>
                </a:cxn>
                <a:cxn ang="0">
                  <a:pos x="T4" y="T5"/>
                </a:cxn>
                <a:cxn ang="0">
                  <a:pos x="T6" y="T7"/>
                </a:cxn>
              </a:cxnLst>
              <a:rect l="0" t="0" r="r" b="b"/>
              <a:pathLst>
                <a:path w="3743" h="1345">
                  <a:moveTo>
                    <a:pt x="340" y="1345"/>
                  </a:moveTo>
                  <a:lnTo>
                    <a:pt x="0" y="1345"/>
                  </a:lnTo>
                  <a:lnTo>
                    <a:pt x="792" y="0"/>
                  </a:lnTo>
                  <a:lnTo>
                    <a:pt x="3743" y="0"/>
                  </a:lnTo>
                </a:path>
              </a:pathLst>
            </a:custGeom>
            <a:noFill/>
            <a:ln w="7938" cap="flat">
              <a:solidFill>
                <a:sysClr val="windowText" lastClr="000000">
                  <a:lumMod val="65000"/>
                  <a:lumOff val="35000"/>
                </a:sys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印品黑体" panose="020F0502020204030204"/>
                <a:ea typeface="微软雅黑" panose="020B0503020204020204" charset="-122"/>
                <a:cs typeface="+mn-ea"/>
                <a:sym typeface="+mn-lt"/>
              </a:endParaRPr>
            </a:p>
          </p:txBody>
        </p:sp>
        <p:sp>
          <p:nvSpPr>
            <p:cNvPr id="5" name="Freeform 6"/>
            <p:cNvSpPr/>
            <p:nvPr/>
          </p:nvSpPr>
          <p:spPr bwMode="auto">
            <a:xfrm>
              <a:off x="2865539" y="3389144"/>
              <a:ext cx="5033295" cy="1776380"/>
            </a:xfrm>
            <a:custGeom>
              <a:avLst/>
              <a:gdLst>
                <a:gd name="T0" fmla="*/ 3470 w 3811"/>
                <a:gd name="T1" fmla="*/ 0 h 1345"/>
                <a:gd name="T2" fmla="*/ 3811 w 3811"/>
                <a:gd name="T3" fmla="*/ 0 h 1345"/>
                <a:gd name="T4" fmla="*/ 3018 w 3811"/>
                <a:gd name="T5" fmla="*/ 1345 h 1345"/>
                <a:gd name="T6" fmla="*/ 0 w 3811"/>
                <a:gd name="T7" fmla="*/ 1345 h 1345"/>
              </a:gdLst>
              <a:ahLst/>
              <a:cxnLst>
                <a:cxn ang="0">
                  <a:pos x="T0" y="T1"/>
                </a:cxn>
                <a:cxn ang="0">
                  <a:pos x="T2" y="T3"/>
                </a:cxn>
                <a:cxn ang="0">
                  <a:pos x="T4" y="T5"/>
                </a:cxn>
                <a:cxn ang="0">
                  <a:pos x="T6" y="T7"/>
                </a:cxn>
              </a:cxnLst>
              <a:rect l="0" t="0" r="r" b="b"/>
              <a:pathLst>
                <a:path w="3811" h="1345">
                  <a:moveTo>
                    <a:pt x="3470" y="0"/>
                  </a:moveTo>
                  <a:lnTo>
                    <a:pt x="3811" y="0"/>
                  </a:lnTo>
                  <a:lnTo>
                    <a:pt x="3018" y="1345"/>
                  </a:lnTo>
                  <a:lnTo>
                    <a:pt x="0" y="1345"/>
                  </a:lnTo>
                </a:path>
              </a:pathLst>
            </a:custGeom>
            <a:noFill/>
            <a:ln w="7938" cap="flat">
              <a:solidFill>
                <a:sysClr val="windowText" lastClr="000000">
                  <a:lumMod val="65000"/>
                  <a:lumOff val="35000"/>
                </a:sys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印品黑体" panose="020F0502020204030204"/>
                <a:ea typeface="微软雅黑" panose="020B0503020204020204" charset="-122"/>
                <a:cs typeface="+mn-ea"/>
                <a:sym typeface="+mn-lt"/>
              </a:endParaRPr>
            </a:p>
          </p:txBody>
        </p:sp>
        <p:sp>
          <p:nvSpPr>
            <p:cNvPr id="6" name="圆角矩形 5"/>
            <p:cNvSpPr/>
            <p:nvPr/>
          </p:nvSpPr>
          <p:spPr>
            <a:xfrm>
              <a:off x="8089426" y="1392327"/>
              <a:ext cx="2390279" cy="430306"/>
            </a:xfrm>
            <a:prstGeom prst="roundRect">
              <a:avLst/>
            </a:prstGeom>
            <a:gradFill flip="none" rotWithShape="1">
              <a:gsLst>
                <a:gs pos="0">
                  <a:schemeClr val="accent6">
                    <a:lumMod val="60000"/>
                    <a:lumOff val="40000"/>
                  </a:schemeClr>
                </a:gs>
                <a:gs pos="45000">
                  <a:schemeClr val="accent6"/>
                </a:gs>
                <a:gs pos="100000">
                  <a:schemeClr val="accent6">
                    <a:lumMod val="75000"/>
                  </a:schemeClr>
                </a:gs>
              </a:gsLst>
              <a:lin ang="16200000" scaled="1"/>
              <a:tileRect/>
            </a:gradFill>
            <a:ln w="19050" cap="flat" cmpd="sng" algn="ctr">
              <a:noFill/>
              <a:prstDash val="solid"/>
              <a:miter lim="800000"/>
            </a:ln>
            <a:effectLst>
              <a:outerShdw blurRad="419100" dist="406400" dir="2700000" sx="90000" sy="90000" algn="tl" rotWithShape="0">
                <a:sysClr val="windowText" lastClr="000000">
                  <a:alpha val="20000"/>
                </a:sys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prstClr val="white"/>
                  </a:solidFill>
                  <a:effectLst/>
                  <a:uLnTx/>
                  <a:uFillTx/>
                  <a:latin typeface="印品黑体" panose="020F0502020204030204"/>
                  <a:ea typeface="微软雅黑" panose="020B0503020204020204" charset="-122"/>
                  <a:cs typeface="+mn-ea"/>
                  <a:sym typeface="+mn-lt"/>
                </a:rPr>
                <a:t>后端</a:t>
              </a:r>
              <a:endParaRPr kumimoji="0" lang="zh-CN" altLang="en-US" sz="1600" b="1" i="0" u="none" strike="noStrike" kern="0" cap="none" spc="0" normalizeH="0" baseline="0" noProof="0">
                <a:ln>
                  <a:noFill/>
                </a:ln>
                <a:solidFill>
                  <a:prstClr val="white"/>
                </a:solidFill>
                <a:effectLst/>
                <a:uLnTx/>
                <a:uFillTx/>
                <a:latin typeface="印品黑体" panose="020F0502020204030204"/>
                <a:ea typeface="微软雅黑" panose="020B0503020204020204" charset="-122"/>
                <a:cs typeface="+mn-ea"/>
                <a:sym typeface="+mn-lt"/>
              </a:endParaRPr>
            </a:p>
          </p:txBody>
        </p:sp>
        <p:sp>
          <p:nvSpPr>
            <p:cNvPr id="7" name="圆角矩形 6"/>
            <p:cNvSpPr/>
            <p:nvPr/>
          </p:nvSpPr>
          <p:spPr>
            <a:xfrm>
              <a:off x="1126375" y="4950371"/>
              <a:ext cx="2390279" cy="430306"/>
            </a:xfrm>
            <a:prstGeom prst="roundRect">
              <a:avLst/>
            </a:prstGeom>
            <a:gradFill flip="none" rotWithShape="1">
              <a:gsLst>
                <a:gs pos="0">
                  <a:schemeClr val="accent4">
                    <a:lumMod val="40000"/>
                    <a:lumOff val="60000"/>
                  </a:schemeClr>
                </a:gs>
                <a:gs pos="36000">
                  <a:schemeClr val="accent4">
                    <a:lumMod val="60000"/>
                    <a:lumOff val="40000"/>
                  </a:schemeClr>
                </a:gs>
                <a:gs pos="100000">
                  <a:schemeClr val="accent4">
                    <a:lumMod val="75000"/>
                  </a:schemeClr>
                </a:gs>
              </a:gsLst>
              <a:lin ang="16200000" scaled="1"/>
              <a:tileRect/>
            </a:gradFill>
            <a:ln w="19050" cap="flat" cmpd="sng" algn="ctr">
              <a:noFill/>
              <a:prstDash val="solid"/>
              <a:miter lim="800000"/>
            </a:ln>
            <a:effectLst>
              <a:outerShdw blurRad="419100" dist="406400" dir="2700000" sx="90000" sy="90000" algn="tl" rotWithShape="0">
                <a:sysClr val="windowText" lastClr="000000">
                  <a:lumMod val="95000"/>
                  <a:lumOff val="5000"/>
                  <a:alpha val="20000"/>
                </a:sys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bg1"/>
                  </a:solidFill>
                  <a:effectLst/>
                  <a:uLnTx/>
                  <a:uFillTx/>
                  <a:latin typeface="印品黑体" panose="020F0502020204030204"/>
                  <a:ea typeface="微软雅黑" panose="020B0503020204020204" charset="-122"/>
                  <a:cs typeface="+mn-ea"/>
                  <a:sym typeface="+mn-lt"/>
                </a:rPr>
                <a:t>前端</a:t>
              </a:r>
              <a:endParaRPr kumimoji="0" lang="zh-CN" altLang="en-US" sz="1600" b="1" i="0" u="none" strike="noStrike" kern="0" cap="none" spc="0" normalizeH="0" baseline="0" noProof="0" dirty="0">
                <a:ln>
                  <a:noFill/>
                </a:ln>
                <a:solidFill>
                  <a:schemeClr val="bg1"/>
                </a:solidFill>
                <a:effectLst/>
                <a:uLnTx/>
                <a:uFillTx/>
                <a:latin typeface="印品黑体" panose="020F0502020204030204"/>
                <a:ea typeface="微软雅黑" panose="020B0503020204020204" charset="-122"/>
                <a:cs typeface="+mn-ea"/>
                <a:sym typeface="+mn-lt"/>
              </a:endParaRPr>
            </a:p>
          </p:txBody>
        </p:sp>
        <p:sp>
          <p:nvSpPr>
            <p:cNvPr id="8" name="TextBox 11"/>
            <p:cNvSpPr txBox="1"/>
            <p:nvPr/>
          </p:nvSpPr>
          <p:spPr>
            <a:xfrm>
              <a:off x="8089427" y="2030562"/>
              <a:ext cx="2496146" cy="2950210"/>
            </a:xfrm>
            <a:prstGeom prst="rect">
              <a:avLst/>
            </a:prstGeom>
            <a:noFill/>
          </p:spPr>
          <p:txBody>
            <a:bodyPr wrap="square" rtlCol="0">
              <a:spAutoFit/>
            </a:bodyPr>
            <a:p>
              <a:pPr algn="just" fontAlgn="auto">
                <a:lnSpc>
                  <a:spcPct val="130000"/>
                </a:lnSpc>
                <a:spcBef>
                  <a:spcPts val="0"/>
                </a:spcBef>
                <a:spcAft>
                  <a:spcPts val="0"/>
                </a:spcAft>
              </a:pPr>
              <a:r>
                <a:rPr lang="zh-CN" altLang="en-US" sz="1100" dirty="0">
                  <a:solidFill>
                    <a:schemeClr val="tx1">
                      <a:lumMod val="75000"/>
                      <a:lumOff val="25000"/>
                    </a:schemeClr>
                  </a:solidFill>
                  <a:latin typeface="印品黑体" panose="020F0502020204030204"/>
                  <a:ea typeface="微软雅黑" panose="020B0503020204020204" charset="-122"/>
                  <a:cs typeface="+mn-ea"/>
                  <a:sym typeface="+mn-lt"/>
                </a:rPr>
                <a:t>后端开发（Back-End Development，也称服务端开发、服务器端开发等）是创建完整可运行的Web应用服务端程序（服务端程序和资源合称为后端，即在服务器上运行的、不涉及用户界面的部分）的过程，是Web应用程序开发的一部分。</a:t>
              </a:r>
              <a:endParaRPr lang="zh-CN" altLang="en-US" sz="11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zh-CN" altLang="en-US" sz="1100" dirty="0">
                  <a:solidFill>
                    <a:schemeClr val="tx1">
                      <a:lumMod val="75000"/>
                      <a:lumOff val="25000"/>
                    </a:schemeClr>
                  </a:solidFill>
                  <a:latin typeface="印品黑体" panose="020F0502020204030204"/>
                  <a:ea typeface="微软雅黑" panose="020B0503020204020204" charset="-122"/>
                  <a:cs typeface="+mn-ea"/>
                  <a:sym typeface="+mn-lt"/>
                </a:rPr>
                <a:t>后端技术栈</a:t>
              </a:r>
              <a:endParaRPr lang="zh-CN" altLang="en-US" sz="11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en-US" altLang="zh-CN" sz="1100" dirty="0">
                  <a:solidFill>
                    <a:schemeClr val="tx1">
                      <a:lumMod val="75000"/>
                      <a:lumOff val="25000"/>
                    </a:schemeClr>
                  </a:solidFill>
                  <a:latin typeface="印品黑体" panose="020F0502020204030204"/>
                  <a:ea typeface="微软雅黑" panose="020B0503020204020204" charset="-122"/>
                  <a:cs typeface="+mn-ea"/>
                  <a:sym typeface="+mn-lt"/>
                </a:rPr>
                <a:t>Java</a:t>
              </a:r>
              <a:r>
                <a:rPr lang="zh-CN" altLang="en-US" sz="1100" dirty="0">
                  <a:solidFill>
                    <a:schemeClr val="tx1">
                      <a:lumMod val="75000"/>
                      <a:lumOff val="25000"/>
                    </a:schemeClr>
                  </a:solidFill>
                  <a:latin typeface="印品黑体" panose="020F0502020204030204"/>
                  <a:ea typeface="微软雅黑" panose="020B0503020204020204" charset="-122"/>
                  <a:cs typeface="+mn-ea"/>
                  <a:sym typeface="+mn-lt"/>
                </a:rPr>
                <a:t>主流框架</a:t>
              </a:r>
              <a:endParaRPr lang="zh-CN" altLang="en-US" sz="11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zh-CN" altLang="en-US" sz="1100" dirty="0">
                  <a:solidFill>
                    <a:schemeClr val="tx1">
                      <a:lumMod val="75000"/>
                      <a:lumOff val="25000"/>
                    </a:schemeClr>
                  </a:solidFill>
                  <a:latin typeface="印品黑体" panose="020F0502020204030204"/>
                  <a:ea typeface="微软雅黑" panose="020B0503020204020204" charset="-122"/>
                  <a:cs typeface="+mn-ea"/>
                  <a:sym typeface="+mn-lt"/>
                </a:rPr>
                <a:t>模板技术</a:t>
              </a:r>
              <a:endParaRPr lang="zh-CN" altLang="en-US" sz="11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zh-CN" altLang="en-US" sz="1100" dirty="0">
                  <a:solidFill>
                    <a:schemeClr val="tx1">
                      <a:lumMod val="75000"/>
                      <a:lumOff val="25000"/>
                    </a:schemeClr>
                  </a:solidFill>
                  <a:latin typeface="印品黑体" panose="020F0502020204030204"/>
                  <a:ea typeface="微软雅黑" panose="020B0503020204020204" charset="-122"/>
                  <a:cs typeface="+mn-ea"/>
                  <a:sym typeface="+mn-lt"/>
                </a:rPr>
                <a:t>辅助技术</a:t>
              </a:r>
              <a:endParaRPr lang="zh-CN" altLang="en-US" sz="11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zh-CN" altLang="en-US" sz="1100" dirty="0">
                  <a:solidFill>
                    <a:schemeClr val="tx1">
                      <a:lumMod val="75000"/>
                      <a:lumOff val="25000"/>
                    </a:schemeClr>
                  </a:solidFill>
                  <a:latin typeface="印品黑体" panose="020F0502020204030204"/>
                  <a:ea typeface="微软雅黑" panose="020B0503020204020204" charset="-122"/>
                  <a:cs typeface="+mn-ea"/>
                  <a:sym typeface="+mn-lt"/>
                </a:rPr>
                <a:t>开发工具</a:t>
              </a:r>
              <a:endParaRPr lang="zh-CN" altLang="en-US" sz="11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pPr>
              <a:endParaRPr lang="zh-CN" altLang="en-US" sz="1100" dirty="0">
                <a:solidFill>
                  <a:schemeClr val="tx1">
                    <a:lumMod val="75000"/>
                    <a:lumOff val="25000"/>
                  </a:schemeClr>
                </a:solidFill>
                <a:latin typeface="印品黑体" panose="020F0502020204030204"/>
                <a:ea typeface="微软雅黑" panose="020B0503020204020204" charset="-122"/>
                <a:cs typeface="+mn-ea"/>
                <a:sym typeface="+mn-lt"/>
              </a:endParaRPr>
            </a:p>
          </p:txBody>
        </p:sp>
        <p:sp>
          <p:nvSpPr>
            <p:cNvPr id="9" name="TextBox 11"/>
            <p:cNvSpPr txBox="1"/>
            <p:nvPr/>
          </p:nvSpPr>
          <p:spPr>
            <a:xfrm>
              <a:off x="1083919" y="2454559"/>
              <a:ext cx="2496146" cy="2510155"/>
            </a:xfrm>
            <a:prstGeom prst="rect">
              <a:avLst/>
            </a:prstGeom>
            <a:noFill/>
          </p:spPr>
          <p:txBody>
            <a:bodyPr wrap="square" rtlCol="0">
              <a:spAutoFit/>
            </a:bodyPr>
            <a:p>
              <a:pPr algn="just" fontAlgn="auto">
                <a:lnSpc>
                  <a:spcPct val="130000"/>
                </a:lnSpc>
                <a:spcBef>
                  <a:spcPts val="0"/>
                </a:spcBef>
                <a:spcAft>
                  <a:spcPts val="0"/>
                </a:spcAft>
              </a:pPr>
              <a:r>
                <a:rPr lang="zh-CN" altLang="en-US" sz="1100" dirty="0">
                  <a:solidFill>
                    <a:schemeClr val="tx1">
                      <a:lumMod val="75000"/>
                      <a:lumOff val="25000"/>
                    </a:schemeClr>
                  </a:solidFill>
                  <a:latin typeface="印品黑体" panose="020F0502020204030204"/>
                  <a:ea typeface="微软雅黑" panose="020B0503020204020204" charset="-122"/>
                  <a:cs typeface="+mn-ea"/>
                  <a:sym typeface="+mn-lt"/>
                </a:rPr>
                <a:t>在网站技术中，前端就是用户界面，主要通过页面向用户展示内容或数据，同时用户可以自主选择需要的内容并向网站填写数据后给出反馈。</a:t>
              </a:r>
              <a:endParaRPr lang="zh-CN" altLang="en-US" sz="11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zh-CN" altLang="en-US" sz="1100" dirty="0">
                  <a:solidFill>
                    <a:schemeClr val="tx1">
                      <a:lumMod val="75000"/>
                      <a:lumOff val="25000"/>
                    </a:schemeClr>
                  </a:solidFill>
                  <a:latin typeface="印品黑体" panose="020F0502020204030204"/>
                  <a:ea typeface="微软雅黑" panose="020B0503020204020204" charset="-122"/>
                  <a:cs typeface="+mn-ea"/>
                  <a:sym typeface="+mn-lt"/>
                </a:rPr>
                <a:t>前端技术体系</a:t>
              </a:r>
              <a:endParaRPr lang="zh-CN" altLang="en-US" sz="11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zh-CN" altLang="en-US" sz="1100" dirty="0">
                  <a:solidFill>
                    <a:schemeClr val="tx1">
                      <a:lumMod val="75000"/>
                      <a:lumOff val="25000"/>
                    </a:schemeClr>
                  </a:solidFill>
                  <a:latin typeface="印品黑体" panose="020F0502020204030204"/>
                  <a:ea typeface="微软雅黑" panose="020B0503020204020204" charset="-122"/>
                  <a:cs typeface="+mn-ea"/>
                  <a:sym typeface="+mn-lt"/>
                </a:rPr>
                <a:t>UI 框架</a:t>
              </a:r>
              <a:endParaRPr lang="zh-CN" altLang="en-US" sz="11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zh-CN" altLang="en-US" sz="1100" dirty="0">
                  <a:solidFill>
                    <a:schemeClr val="tx1">
                      <a:lumMod val="75000"/>
                      <a:lumOff val="25000"/>
                    </a:schemeClr>
                  </a:solidFill>
                  <a:latin typeface="印品黑体" panose="020F0502020204030204"/>
                  <a:ea typeface="微软雅黑" panose="020B0503020204020204" charset="-122"/>
                  <a:cs typeface="+mn-ea"/>
                  <a:sym typeface="+mn-lt"/>
                </a:rPr>
                <a:t>JS 框架（交互编程）</a:t>
              </a:r>
              <a:endParaRPr lang="zh-CN" altLang="en-US" sz="11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zh-CN" altLang="en-US" sz="1100" dirty="0">
                  <a:solidFill>
                    <a:schemeClr val="tx1">
                      <a:lumMod val="75000"/>
                      <a:lumOff val="25000"/>
                    </a:schemeClr>
                  </a:solidFill>
                  <a:latin typeface="印品黑体" panose="020F0502020204030204"/>
                  <a:ea typeface="微软雅黑" panose="020B0503020204020204" charset="-122"/>
                  <a:cs typeface="+mn-ea"/>
                  <a:sym typeface="+mn-lt"/>
                </a:rPr>
                <a:t>混合框架</a:t>
              </a:r>
              <a:endParaRPr lang="zh-CN" altLang="en-US" sz="11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zh-CN" altLang="en-US" sz="1100" dirty="0">
                  <a:solidFill>
                    <a:schemeClr val="tx1">
                      <a:lumMod val="75000"/>
                      <a:lumOff val="25000"/>
                    </a:schemeClr>
                  </a:solidFill>
                  <a:latin typeface="印品黑体" panose="020F0502020204030204"/>
                  <a:ea typeface="微软雅黑" panose="020B0503020204020204" charset="-122"/>
                  <a:cs typeface="+mn-ea"/>
                  <a:sym typeface="+mn-lt"/>
                </a:rPr>
                <a:t>辅助技术</a:t>
              </a:r>
              <a:endParaRPr lang="zh-CN" altLang="en-US" sz="11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en-US" altLang="zh-CN" sz="1100" dirty="0">
                  <a:solidFill>
                    <a:schemeClr val="tx1">
                      <a:lumMod val="75000"/>
                      <a:lumOff val="25000"/>
                    </a:schemeClr>
                  </a:solidFill>
                  <a:latin typeface="印品黑体" panose="020F0502020204030204"/>
                  <a:ea typeface="微软雅黑" panose="020B0503020204020204" charset="-122"/>
                  <a:cs typeface="+mn-ea"/>
                  <a:sym typeface="+mn-lt"/>
                </a:rPr>
                <a:t>HTTP</a:t>
              </a:r>
              <a:r>
                <a:rPr lang="zh-CN" altLang="en-US" sz="1100" dirty="0">
                  <a:solidFill>
                    <a:schemeClr val="tx1">
                      <a:lumMod val="75000"/>
                      <a:lumOff val="25000"/>
                    </a:schemeClr>
                  </a:solidFill>
                  <a:latin typeface="印品黑体" panose="020F0502020204030204"/>
                  <a:ea typeface="微软雅黑" panose="020B0503020204020204" charset="-122"/>
                  <a:cs typeface="+mn-ea"/>
                  <a:sym typeface="+mn-lt"/>
                </a:rPr>
                <a:t>协议、</a:t>
              </a:r>
              <a:r>
                <a:rPr lang="en-US" altLang="zh-CN" sz="1100" dirty="0">
                  <a:solidFill>
                    <a:schemeClr val="tx1">
                      <a:lumMod val="75000"/>
                      <a:lumOff val="25000"/>
                    </a:schemeClr>
                  </a:solidFill>
                  <a:latin typeface="印品黑体" panose="020F0502020204030204"/>
                  <a:ea typeface="微软雅黑" panose="020B0503020204020204" charset="-122"/>
                  <a:cs typeface="+mn-ea"/>
                  <a:sym typeface="+mn-lt"/>
                </a:rPr>
                <a:t>session</a:t>
              </a:r>
              <a:r>
                <a:rPr lang="zh-CN" altLang="en-US" sz="1100" dirty="0">
                  <a:solidFill>
                    <a:schemeClr val="tx1">
                      <a:lumMod val="75000"/>
                      <a:lumOff val="25000"/>
                    </a:schemeClr>
                  </a:solidFill>
                  <a:latin typeface="印品黑体" panose="020F0502020204030204"/>
                  <a:ea typeface="微软雅黑" panose="020B0503020204020204" charset="-122"/>
                  <a:cs typeface="+mn-ea"/>
                  <a:sym typeface="+mn-lt"/>
                </a:rPr>
                <a:t>、</a:t>
              </a:r>
              <a:r>
                <a:rPr lang="en-US" altLang="zh-CN" sz="1100" dirty="0">
                  <a:solidFill>
                    <a:schemeClr val="tx1">
                      <a:lumMod val="75000"/>
                      <a:lumOff val="25000"/>
                    </a:schemeClr>
                  </a:solidFill>
                  <a:latin typeface="印品黑体" panose="020F0502020204030204"/>
                  <a:ea typeface="微软雅黑" panose="020B0503020204020204" charset="-122"/>
                  <a:cs typeface="+mn-ea"/>
                  <a:sym typeface="+mn-lt"/>
                </a:rPr>
                <a:t>cookie</a:t>
              </a:r>
              <a:r>
                <a:rPr lang="zh-CN" altLang="en-US" sz="1100" dirty="0">
                  <a:solidFill>
                    <a:schemeClr val="tx1">
                      <a:lumMod val="75000"/>
                      <a:lumOff val="25000"/>
                    </a:schemeClr>
                  </a:solidFill>
                  <a:latin typeface="印品黑体" panose="020F0502020204030204"/>
                  <a:ea typeface="微软雅黑" panose="020B0503020204020204" charset="-122"/>
                  <a:cs typeface="+mn-ea"/>
                  <a:sym typeface="+mn-lt"/>
                </a:rPr>
                <a:t>等</a:t>
              </a:r>
              <a:endParaRPr lang="zh-CN" altLang="en-US" sz="11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zh-CN" altLang="en-US" sz="1100" dirty="0">
                  <a:solidFill>
                    <a:schemeClr val="tx1">
                      <a:lumMod val="75000"/>
                      <a:lumOff val="25000"/>
                    </a:schemeClr>
                  </a:solidFill>
                  <a:latin typeface="印品黑体" panose="020F0502020204030204"/>
                  <a:ea typeface="微软雅黑" panose="020B0503020204020204" charset="-122"/>
                  <a:cs typeface="+mn-ea"/>
                  <a:sym typeface="+mn-lt"/>
                </a:rPr>
                <a:t>开发工具</a:t>
              </a:r>
              <a:endParaRPr lang="zh-CN" altLang="en-US" sz="1100" dirty="0">
                <a:solidFill>
                  <a:schemeClr val="tx1">
                    <a:lumMod val="75000"/>
                    <a:lumOff val="25000"/>
                  </a:schemeClr>
                </a:solidFill>
                <a:latin typeface="印品黑体" panose="020F0502020204030204"/>
                <a:ea typeface="微软雅黑" panose="020B0503020204020204" charset="-122"/>
                <a:cs typeface="+mn-ea"/>
                <a:sym typeface="+mn-lt"/>
              </a:endParaRPr>
            </a:p>
          </p:txBody>
        </p:sp>
        <p:sp>
          <p:nvSpPr>
            <p:cNvPr id="10" name="Freeform 8"/>
            <p:cNvSpPr>
              <a:spLocks noEditPoints="1"/>
            </p:cNvSpPr>
            <p:nvPr/>
          </p:nvSpPr>
          <p:spPr bwMode="auto">
            <a:xfrm>
              <a:off x="5047983" y="2610808"/>
              <a:ext cx="1640892" cy="1604828"/>
            </a:xfrm>
            <a:custGeom>
              <a:avLst/>
              <a:gdLst>
                <a:gd name="T0" fmla="*/ 1647 w 2514"/>
                <a:gd name="T1" fmla="*/ 221 h 2456"/>
                <a:gd name="T2" fmla="*/ 610 w 2514"/>
                <a:gd name="T3" fmla="*/ 369 h 2456"/>
                <a:gd name="T4" fmla="*/ 685 w 2514"/>
                <a:gd name="T5" fmla="*/ 405 h 2456"/>
                <a:gd name="T6" fmla="*/ 954 w 2514"/>
                <a:gd name="T7" fmla="*/ 401 h 2456"/>
                <a:gd name="T8" fmla="*/ 1005 w 2514"/>
                <a:gd name="T9" fmla="*/ 531 h 2456"/>
                <a:gd name="T10" fmla="*/ 1023 w 2514"/>
                <a:gd name="T11" fmla="*/ 788 h 2456"/>
                <a:gd name="T12" fmla="*/ 1076 w 2514"/>
                <a:gd name="T13" fmla="*/ 972 h 2456"/>
                <a:gd name="T14" fmla="*/ 1078 w 2514"/>
                <a:gd name="T15" fmla="*/ 843 h 2456"/>
                <a:gd name="T16" fmla="*/ 1136 w 2514"/>
                <a:gd name="T17" fmla="*/ 1049 h 2456"/>
                <a:gd name="T18" fmla="*/ 1363 w 2514"/>
                <a:gd name="T19" fmla="*/ 1266 h 2456"/>
                <a:gd name="T20" fmla="*/ 1432 w 2514"/>
                <a:gd name="T21" fmla="*/ 1469 h 2456"/>
                <a:gd name="T22" fmla="*/ 1423 w 2514"/>
                <a:gd name="T23" fmla="*/ 1798 h 2456"/>
                <a:gd name="T24" fmla="*/ 1231 w 2514"/>
                <a:gd name="T25" fmla="*/ 2177 h 2456"/>
                <a:gd name="T26" fmla="*/ 1211 w 2514"/>
                <a:gd name="T27" fmla="*/ 2303 h 2456"/>
                <a:gd name="T28" fmla="*/ 1477 w 2514"/>
                <a:gd name="T29" fmla="*/ 682 h 2456"/>
                <a:gd name="T30" fmla="*/ 1271 w 2514"/>
                <a:gd name="T31" fmla="*/ 2243 h 2456"/>
                <a:gd name="T32" fmla="*/ 1542 w 2514"/>
                <a:gd name="T33" fmla="*/ 2058 h 2456"/>
                <a:gd name="T34" fmla="*/ 1955 w 2514"/>
                <a:gd name="T35" fmla="*/ 1699 h 2456"/>
                <a:gd name="T36" fmla="*/ 1703 w 2514"/>
                <a:gd name="T37" fmla="*/ 1398 h 2456"/>
                <a:gd name="T38" fmla="*/ 1421 w 2514"/>
                <a:gd name="T39" fmla="*/ 1217 h 2456"/>
                <a:gd name="T40" fmla="*/ 1410 w 2514"/>
                <a:gd name="T41" fmla="*/ 969 h 2456"/>
                <a:gd name="T42" fmla="*/ 1740 w 2514"/>
                <a:gd name="T43" fmla="*/ 826 h 2456"/>
                <a:gd name="T44" fmla="*/ 1802 w 2514"/>
                <a:gd name="T45" fmla="*/ 777 h 2456"/>
                <a:gd name="T46" fmla="*/ 1838 w 2514"/>
                <a:gd name="T47" fmla="*/ 605 h 2456"/>
                <a:gd name="T48" fmla="*/ 1654 w 2514"/>
                <a:gd name="T49" fmla="*/ 629 h 2456"/>
                <a:gd name="T50" fmla="*/ 1614 w 2514"/>
                <a:gd name="T51" fmla="*/ 413 h 2456"/>
                <a:gd name="T52" fmla="*/ 1660 w 2514"/>
                <a:gd name="T53" fmla="*/ 392 h 2456"/>
                <a:gd name="T54" fmla="*/ 1713 w 2514"/>
                <a:gd name="T55" fmla="*/ 479 h 2456"/>
                <a:gd name="T56" fmla="*/ 1861 w 2514"/>
                <a:gd name="T57" fmla="*/ 552 h 2456"/>
                <a:gd name="T58" fmla="*/ 1839 w 2514"/>
                <a:gd name="T59" fmla="*/ 465 h 2456"/>
                <a:gd name="T60" fmla="*/ 1700 w 2514"/>
                <a:gd name="T61" fmla="*/ 347 h 2456"/>
                <a:gd name="T62" fmla="*/ 1610 w 2514"/>
                <a:gd name="T63" fmla="*/ 390 h 2456"/>
                <a:gd name="T64" fmla="*/ 1511 w 2514"/>
                <a:gd name="T65" fmla="*/ 270 h 2456"/>
                <a:gd name="T66" fmla="*/ 1394 w 2514"/>
                <a:gd name="T67" fmla="*/ 314 h 2456"/>
                <a:gd name="T68" fmla="*/ 1087 w 2514"/>
                <a:gd name="T69" fmla="*/ 250 h 2456"/>
                <a:gd name="T70" fmla="*/ 1542 w 2514"/>
                <a:gd name="T71" fmla="*/ 189 h 2456"/>
                <a:gd name="T72" fmla="*/ 1609 w 2514"/>
                <a:gd name="T73" fmla="*/ 248 h 2456"/>
                <a:gd name="T74" fmla="*/ 1610 w 2514"/>
                <a:gd name="T75" fmla="*/ 284 h 2456"/>
                <a:gd name="T76" fmla="*/ 1717 w 2514"/>
                <a:gd name="T77" fmla="*/ 309 h 2456"/>
                <a:gd name="T78" fmla="*/ 1832 w 2514"/>
                <a:gd name="T79" fmla="*/ 338 h 2456"/>
                <a:gd name="T80" fmla="*/ 1983 w 2514"/>
                <a:gd name="T81" fmla="*/ 541 h 2456"/>
                <a:gd name="T82" fmla="*/ 2053 w 2514"/>
                <a:gd name="T83" fmla="*/ 718 h 2456"/>
                <a:gd name="T84" fmla="*/ 2243 w 2514"/>
                <a:gd name="T85" fmla="*/ 749 h 2456"/>
                <a:gd name="T86" fmla="*/ 2273 w 2514"/>
                <a:gd name="T87" fmla="*/ 833 h 2456"/>
                <a:gd name="T88" fmla="*/ 1559 w 2514"/>
                <a:gd name="T89" fmla="*/ 800 h 2456"/>
                <a:gd name="T90" fmla="*/ 1381 w 2514"/>
                <a:gd name="T91" fmla="*/ 181 h 2456"/>
                <a:gd name="T92" fmla="*/ 1364 w 2514"/>
                <a:gd name="T93" fmla="*/ 203 h 2456"/>
                <a:gd name="T94" fmla="*/ 1319 w 2514"/>
                <a:gd name="T95" fmla="*/ 215 h 2456"/>
                <a:gd name="T96" fmla="*/ 1262 w 2514"/>
                <a:gd name="T97" fmla="*/ 188 h 2456"/>
                <a:gd name="T98" fmla="*/ 535 w 2514"/>
                <a:gd name="T99" fmla="*/ 444 h 2456"/>
                <a:gd name="T100" fmla="*/ 1521 w 2514"/>
                <a:gd name="T101" fmla="*/ 191 h 2456"/>
                <a:gd name="T102" fmla="*/ 1450 w 2514"/>
                <a:gd name="T103" fmla="*/ 180 h 2456"/>
                <a:gd name="T104" fmla="*/ 1802 w 2514"/>
                <a:gd name="T105" fmla="*/ 579 h 2456"/>
                <a:gd name="T106" fmla="*/ 1955 w 2514"/>
                <a:gd name="T107" fmla="*/ 823 h 2456"/>
                <a:gd name="T108" fmla="*/ 1595 w 2514"/>
                <a:gd name="T109" fmla="*/ 1199 h 2456"/>
                <a:gd name="T110" fmla="*/ 1542 w 2514"/>
                <a:gd name="T111" fmla="*/ 1171 h 2456"/>
                <a:gd name="T112" fmla="*/ 1451 w 2514"/>
                <a:gd name="T113" fmla="*/ 209 h 2456"/>
                <a:gd name="T114" fmla="*/ 1552 w 2514"/>
                <a:gd name="T115" fmla="*/ 264 h 2456"/>
                <a:gd name="T116" fmla="*/ 1417 w 2514"/>
                <a:gd name="T117" fmla="*/ 241 h 2456"/>
                <a:gd name="T118" fmla="*/ 1292 w 2514"/>
                <a:gd name="T119" fmla="*/ 228 h 2456"/>
                <a:gd name="T120" fmla="*/ 1253 w 2514"/>
                <a:gd name="T121" fmla="*/ 232 h 2456"/>
                <a:gd name="T122" fmla="*/ 1446 w 2514"/>
                <a:gd name="T123" fmla="*/ 312 h 2456"/>
                <a:gd name="T124" fmla="*/ 1440 w 2514"/>
                <a:gd name="T125" fmla="*/ 320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4" h="2456">
                  <a:moveTo>
                    <a:pt x="2373" y="1547"/>
                  </a:moveTo>
                  <a:cubicBezTo>
                    <a:pt x="2514" y="1077"/>
                    <a:pt x="2329" y="589"/>
                    <a:pt x="1949" y="314"/>
                  </a:cubicBezTo>
                  <a:cubicBezTo>
                    <a:pt x="1841" y="237"/>
                    <a:pt x="1719" y="176"/>
                    <a:pt x="1583" y="137"/>
                  </a:cubicBezTo>
                  <a:cubicBezTo>
                    <a:pt x="1102" y="0"/>
                    <a:pt x="603" y="180"/>
                    <a:pt x="322" y="552"/>
                  </a:cubicBezTo>
                  <a:cubicBezTo>
                    <a:pt x="242" y="656"/>
                    <a:pt x="180" y="776"/>
                    <a:pt x="141" y="909"/>
                  </a:cubicBezTo>
                  <a:cubicBezTo>
                    <a:pt x="0" y="1379"/>
                    <a:pt x="184" y="1866"/>
                    <a:pt x="565" y="2141"/>
                  </a:cubicBezTo>
                  <a:cubicBezTo>
                    <a:pt x="672" y="2219"/>
                    <a:pt x="795" y="2280"/>
                    <a:pt x="930" y="2318"/>
                  </a:cubicBezTo>
                  <a:cubicBezTo>
                    <a:pt x="1411" y="2456"/>
                    <a:pt x="1910" y="2276"/>
                    <a:pt x="2192" y="1904"/>
                  </a:cubicBezTo>
                  <a:cubicBezTo>
                    <a:pt x="2271" y="1799"/>
                    <a:pt x="2333" y="1679"/>
                    <a:pt x="2373" y="1547"/>
                  </a:cubicBezTo>
                  <a:close/>
                  <a:moveTo>
                    <a:pt x="2209" y="708"/>
                  </a:moveTo>
                  <a:cubicBezTo>
                    <a:pt x="2213" y="710"/>
                    <a:pt x="2214" y="712"/>
                    <a:pt x="2218" y="715"/>
                  </a:cubicBezTo>
                  <a:cubicBezTo>
                    <a:pt x="2218" y="713"/>
                    <a:pt x="2217" y="712"/>
                    <a:pt x="2217" y="710"/>
                  </a:cubicBezTo>
                  <a:cubicBezTo>
                    <a:pt x="2220" y="714"/>
                    <a:pt x="2222" y="715"/>
                    <a:pt x="2225" y="719"/>
                  </a:cubicBezTo>
                  <a:cubicBezTo>
                    <a:pt x="2228" y="724"/>
                    <a:pt x="2229" y="726"/>
                    <a:pt x="2232" y="732"/>
                  </a:cubicBezTo>
                  <a:cubicBezTo>
                    <a:pt x="2234" y="734"/>
                    <a:pt x="2235" y="736"/>
                    <a:pt x="2237" y="738"/>
                  </a:cubicBezTo>
                  <a:cubicBezTo>
                    <a:pt x="2238" y="740"/>
                    <a:pt x="2239" y="742"/>
                    <a:pt x="2240" y="744"/>
                  </a:cubicBezTo>
                  <a:cubicBezTo>
                    <a:pt x="2238" y="741"/>
                    <a:pt x="2235" y="739"/>
                    <a:pt x="2231" y="735"/>
                  </a:cubicBezTo>
                  <a:cubicBezTo>
                    <a:pt x="2228" y="730"/>
                    <a:pt x="2226" y="728"/>
                    <a:pt x="2223" y="723"/>
                  </a:cubicBezTo>
                  <a:cubicBezTo>
                    <a:pt x="2219" y="719"/>
                    <a:pt x="2217" y="717"/>
                    <a:pt x="2212" y="713"/>
                  </a:cubicBezTo>
                  <a:cubicBezTo>
                    <a:pt x="2210" y="711"/>
                    <a:pt x="2209" y="710"/>
                    <a:pt x="2206" y="708"/>
                  </a:cubicBezTo>
                  <a:cubicBezTo>
                    <a:pt x="2207" y="708"/>
                    <a:pt x="2208" y="708"/>
                    <a:pt x="2209" y="708"/>
                  </a:cubicBezTo>
                  <a:close/>
                  <a:moveTo>
                    <a:pt x="1647" y="221"/>
                  </a:moveTo>
                  <a:cubicBezTo>
                    <a:pt x="1646" y="221"/>
                    <a:pt x="1646" y="222"/>
                    <a:pt x="1646" y="222"/>
                  </a:cubicBezTo>
                  <a:cubicBezTo>
                    <a:pt x="1646" y="221"/>
                    <a:pt x="1646" y="221"/>
                    <a:pt x="1645" y="221"/>
                  </a:cubicBezTo>
                  <a:cubicBezTo>
                    <a:pt x="1646" y="221"/>
                    <a:pt x="1646" y="221"/>
                    <a:pt x="1647" y="221"/>
                  </a:cubicBezTo>
                  <a:close/>
                  <a:moveTo>
                    <a:pt x="687" y="307"/>
                  </a:moveTo>
                  <a:cubicBezTo>
                    <a:pt x="687" y="308"/>
                    <a:pt x="688" y="308"/>
                    <a:pt x="689" y="309"/>
                  </a:cubicBezTo>
                  <a:cubicBezTo>
                    <a:pt x="689" y="309"/>
                    <a:pt x="708" y="306"/>
                    <a:pt x="702" y="314"/>
                  </a:cubicBezTo>
                  <a:cubicBezTo>
                    <a:pt x="697" y="315"/>
                    <a:pt x="694" y="316"/>
                    <a:pt x="689" y="317"/>
                  </a:cubicBezTo>
                  <a:cubicBezTo>
                    <a:pt x="686" y="318"/>
                    <a:pt x="684" y="318"/>
                    <a:pt x="681" y="319"/>
                  </a:cubicBezTo>
                  <a:cubicBezTo>
                    <a:pt x="682" y="317"/>
                    <a:pt x="682" y="316"/>
                    <a:pt x="683" y="314"/>
                  </a:cubicBezTo>
                  <a:cubicBezTo>
                    <a:pt x="679" y="314"/>
                    <a:pt x="677" y="314"/>
                    <a:pt x="674" y="315"/>
                  </a:cubicBezTo>
                  <a:cubicBezTo>
                    <a:pt x="678" y="312"/>
                    <a:pt x="682" y="310"/>
                    <a:pt x="687" y="307"/>
                  </a:cubicBezTo>
                  <a:close/>
                  <a:moveTo>
                    <a:pt x="948" y="2261"/>
                  </a:moveTo>
                  <a:cubicBezTo>
                    <a:pt x="819" y="2224"/>
                    <a:pt x="703" y="2167"/>
                    <a:pt x="601" y="2093"/>
                  </a:cubicBezTo>
                  <a:cubicBezTo>
                    <a:pt x="241" y="1832"/>
                    <a:pt x="66" y="1371"/>
                    <a:pt x="200" y="926"/>
                  </a:cubicBezTo>
                  <a:cubicBezTo>
                    <a:pt x="237" y="800"/>
                    <a:pt x="296" y="687"/>
                    <a:pt x="371" y="587"/>
                  </a:cubicBezTo>
                  <a:cubicBezTo>
                    <a:pt x="445" y="490"/>
                    <a:pt x="535" y="406"/>
                    <a:pt x="635" y="339"/>
                  </a:cubicBezTo>
                  <a:cubicBezTo>
                    <a:pt x="636" y="339"/>
                    <a:pt x="637" y="339"/>
                    <a:pt x="639" y="339"/>
                  </a:cubicBezTo>
                  <a:cubicBezTo>
                    <a:pt x="644" y="338"/>
                    <a:pt x="665" y="333"/>
                    <a:pt x="670" y="334"/>
                  </a:cubicBezTo>
                  <a:cubicBezTo>
                    <a:pt x="676" y="335"/>
                    <a:pt x="693" y="327"/>
                    <a:pt x="694" y="331"/>
                  </a:cubicBezTo>
                  <a:cubicBezTo>
                    <a:pt x="694" y="334"/>
                    <a:pt x="688" y="338"/>
                    <a:pt x="688" y="338"/>
                  </a:cubicBezTo>
                  <a:cubicBezTo>
                    <a:pt x="681" y="339"/>
                    <a:pt x="677" y="340"/>
                    <a:pt x="670" y="342"/>
                  </a:cubicBezTo>
                  <a:cubicBezTo>
                    <a:pt x="664" y="343"/>
                    <a:pt x="662" y="343"/>
                    <a:pt x="656" y="344"/>
                  </a:cubicBezTo>
                  <a:cubicBezTo>
                    <a:pt x="653" y="343"/>
                    <a:pt x="651" y="343"/>
                    <a:pt x="648" y="342"/>
                  </a:cubicBezTo>
                  <a:cubicBezTo>
                    <a:pt x="645" y="344"/>
                    <a:pt x="644" y="345"/>
                    <a:pt x="641" y="347"/>
                  </a:cubicBezTo>
                  <a:cubicBezTo>
                    <a:pt x="636" y="350"/>
                    <a:pt x="634" y="351"/>
                    <a:pt x="630" y="353"/>
                  </a:cubicBezTo>
                  <a:cubicBezTo>
                    <a:pt x="625" y="355"/>
                    <a:pt x="623" y="357"/>
                    <a:pt x="618" y="358"/>
                  </a:cubicBezTo>
                  <a:cubicBezTo>
                    <a:pt x="619" y="360"/>
                    <a:pt x="619" y="361"/>
                    <a:pt x="620" y="362"/>
                  </a:cubicBezTo>
                  <a:cubicBezTo>
                    <a:pt x="616" y="365"/>
                    <a:pt x="614" y="366"/>
                    <a:pt x="610" y="369"/>
                  </a:cubicBezTo>
                  <a:cubicBezTo>
                    <a:pt x="610" y="369"/>
                    <a:pt x="618" y="371"/>
                    <a:pt x="614" y="376"/>
                  </a:cubicBezTo>
                  <a:cubicBezTo>
                    <a:pt x="610" y="380"/>
                    <a:pt x="618" y="380"/>
                    <a:pt x="618" y="380"/>
                  </a:cubicBezTo>
                  <a:cubicBezTo>
                    <a:pt x="618" y="380"/>
                    <a:pt x="619" y="387"/>
                    <a:pt x="628" y="383"/>
                  </a:cubicBezTo>
                  <a:cubicBezTo>
                    <a:pt x="638" y="379"/>
                    <a:pt x="637" y="388"/>
                    <a:pt x="637" y="390"/>
                  </a:cubicBezTo>
                  <a:cubicBezTo>
                    <a:pt x="636" y="392"/>
                    <a:pt x="646" y="395"/>
                    <a:pt x="659" y="384"/>
                  </a:cubicBezTo>
                  <a:cubicBezTo>
                    <a:pt x="660" y="386"/>
                    <a:pt x="660" y="387"/>
                    <a:pt x="660" y="389"/>
                  </a:cubicBezTo>
                  <a:cubicBezTo>
                    <a:pt x="663" y="390"/>
                    <a:pt x="664" y="390"/>
                    <a:pt x="666" y="391"/>
                  </a:cubicBezTo>
                  <a:cubicBezTo>
                    <a:pt x="672" y="390"/>
                    <a:pt x="675" y="390"/>
                    <a:pt x="681" y="389"/>
                  </a:cubicBezTo>
                  <a:cubicBezTo>
                    <a:pt x="681" y="389"/>
                    <a:pt x="683" y="393"/>
                    <a:pt x="673" y="400"/>
                  </a:cubicBezTo>
                  <a:cubicBezTo>
                    <a:pt x="663" y="407"/>
                    <a:pt x="645" y="412"/>
                    <a:pt x="645" y="412"/>
                  </a:cubicBezTo>
                  <a:cubicBezTo>
                    <a:pt x="645" y="412"/>
                    <a:pt x="633" y="413"/>
                    <a:pt x="629" y="418"/>
                  </a:cubicBezTo>
                  <a:cubicBezTo>
                    <a:pt x="624" y="418"/>
                    <a:pt x="622" y="418"/>
                    <a:pt x="617" y="418"/>
                  </a:cubicBezTo>
                  <a:cubicBezTo>
                    <a:pt x="613" y="420"/>
                    <a:pt x="611" y="420"/>
                    <a:pt x="607" y="421"/>
                  </a:cubicBezTo>
                  <a:cubicBezTo>
                    <a:pt x="607" y="421"/>
                    <a:pt x="594" y="429"/>
                    <a:pt x="587" y="430"/>
                  </a:cubicBezTo>
                  <a:cubicBezTo>
                    <a:pt x="580" y="430"/>
                    <a:pt x="573" y="434"/>
                    <a:pt x="573" y="434"/>
                  </a:cubicBezTo>
                  <a:cubicBezTo>
                    <a:pt x="573" y="434"/>
                    <a:pt x="568" y="434"/>
                    <a:pt x="566" y="438"/>
                  </a:cubicBezTo>
                  <a:cubicBezTo>
                    <a:pt x="565" y="441"/>
                    <a:pt x="579" y="435"/>
                    <a:pt x="579" y="435"/>
                  </a:cubicBezTo>
                  <a:cubicBezTo>
                    <a:pt x="579" y="435"/>
                    <a:pt x="586" y="437"/>
                    <a:pt x="589" y="434"/>
                  </a:cubicBezTo>
                  <a:cubicBezTo>
                    <a:pt x="593" y="431"/>
                    <a:pt x="604" y="429"/>
                    <a:pt x="604" y="429"/>
                  </a:cubicBezTo>
                  <a:cubicBezTo>
                    <a:pt x="609" y="427"/>
                    <a:pt x="611" y="427"/>
                    <a:pt x="615" y="425"/>
                  </a:cubicBezTo>
                  <a:cubicBezTo>
                    <a:pt x="615" y="425"/>
                    <a:pt x="628" y="430"/>
                    <a:pt x="635" y="430"/>
                  </a:cubicBezTo>
                  <a:cubicBezTo>
                    <a:pt x="632" y="427"/>
                    <a:pt x="631" y="426"/>
                    <a:pt x="629" y="423"/>
                  </a:cubicBezTo>
                  <a:cubicBezTo>
                    <a:pt x="632" y="422"/>
                    <a:pt x="634" y="422"/>
                    <a:pt x="638" y="421"/>
                  </a:cubicBezTo>
                  <a:cubicBezTo>
                    <a:pt x="638" y="421"/>
                    <a:pt x="651" y="421"/>
                    <a:pt x="660" y="415"/>
                  </a:cubicBezTo>
                  <a:cubicBezTo>
                    <a:pt x="669" y="408"/>
                    <a:pt x="680" y="411"/>
                    <a:pt x="685" y="405"/>
                  </a:cubicBezTo>
                  <a:cubicBezTo>
                    <a:pt x="690" y="399"/>
                    <a:pt x="701" y="399"/>
                    <a:pt x="708" y="397"/>
                  </a:cubicBezTo>
                  <a:cubicBezTo>
                    <a:pt x="716" y="394"/>
                    <a:pt x="723" y="392"/>
                    <a:pt x="723" y="392"/>
                  </a:cubicBezTo>
                  <a:cubicBezTo>
                    <a:pt x="723" y="392"/>
                    <a:pt x="723" y="388"/>
                    <a:pt x="732" y="388"/>
                  </a:cubicBezTo>
                  <a:cubicBezTo>
                    <a:pt x="741" y="387"/>
                    <a:pt x="738" y="380"/>
                    <a:pt x="733" y="380"/>
                  </a:cubicBezTo>
                  <a:cubicBezTo>
                    <a:pt x="733" y="380"/>
                    <a:pt x="738" y="380"/>
                    <a:pt x="743" y="375"/>
                  </a:cubicBezTo>
                  <a:cubicBezTo>
                    <a:pt x="748" y="370"/>
                    <a:pt x="750" y="379"/>
                    <a:pt x="761" y="367"/>
                  </a:cubicBezTo>
                  <a:cubicBezTo>
                    <a:pt x="772" y="354"/>
                    <a:pt x="767" y="374"/>
                    <a:pt x="757" y="379"/>
                  </a:cubicBezTo>
                  <a:cubicBezTo>
                    <a:pt x="763" y="379"/>
                    <a:pt x="766" y="379"/>
                    <a:pt x="772" y="379"/>
                  </a:cubicBezTo>
                  <a:cubicBezTo>
                    <a:pt x="772" y="379"/>
                    <a:pt x="781" y="373"/>
                    <a:pt x="788" y="372"/>
                  </a:cubicBezTo>
                  <a:cubicBezTo>
                    <a:pt x="795" y="371"/>
                    <a:pt x="805" y="370"/>
                    <a:pt x="805" y="370"/>
                  </a:cubicBezTo>
                  <a:cubicBezTo>
                    <a:pt x="808" y="367"/>
                    <a:pt x="810" y="365"/>
                    <a:pt x="813" y="361"/>
                  </a:cubicBezTo>
                  <a:cubicBezTo>
                    <a:pt x="819" y="359"/>
                    <a:pt x="822" y="358"/>
                    <a:pt x="828" y="356"/>
                  </a:cubicBezTo>
                  <a:cubicBezTo>
                    <a:pt x="828" y="356"/>
                    <a:pt x="837" y="361"/>
                    <a:pt x="836" y="365"/>
                  </a:cubicBezTo>
                  <a:cubicBezTo>
                    <a:pt x="836" y="365"/>
                    <a:pt x="824" y="363"/>
                    <a:pt x="819" y="368"/>
                  </a:cubicBezTo>
                  <a:cubicBezTo>
                    <a:pt x="819" y="368"/>
                    <a:pt x="832" y="365"/>
                    <a:pt x="846" y="371"/>
                  </a:cubicBezTo>
                  <a:cubicBezTo>
                    <a:pt x="860" y="377"/>
                    <a:pt x="867" y="369"/>
                    <a:pt x="867" y="369"/>
                  </a:cubicBezTo>
                  <a:cubicBezTo>
                    <a:pt x="871" y="370"/>
                    <a:pt x="873" y="370"/>
                    <a:pt x="876" y="370"/>
                  </a:cubicBezTo>
                  <a:cubicBezTo>
                    <a:pt x="881" y="372"/>
                    <a:pt x="883" y="373"/>
                    <a:pt x="887" y="375"/>
                  </a:cubicBezTo>
                  <a:cubicBezTo>
                    <a:pt x="887" y="375"/>
                    <a:pt x="907" y="372"/>
                    <a:pt x="909" y="383"/>
                  </a:cubicBezTo>
                  <a:cubicBezTo>
                    <a:pt x="912" y="395"/>
                    <a:pt x="922" y="388"/>
                    <a:pt x="922" y="388"/>
                  </a:cubicBezTo>
                  <a:cubicBezTo>
                    <a:pt x="922" y="388"/>
                    <a:pt x="938" y="401"/>
                    <a:pt x="936" y="407"/>
                  </a:cubicBezTo>
                  <a:cubicBezTo>
                    <a:pt x="934" y="412"/>
                    <a:pt x="938" y="418"/>
                    <a:pt x="938" y="418"/>
                  </a:cubicBezTo>
                  <a:cubicBezTo>
                    <a:pt x="941" y="420"/>
                    <a:pt x="942" y="421"/>
                    <a:pt x="945" y="424"/>
                  </a:cubicBezTo>
                  <a:cubicBezTo>
                    <a:pt x="948" y="420"/>
                    <a:pt x="949" y="418"/>
                    <a:pt x="951" y="414"/>
                  </a:cubicBezTo>
                  <a:cubicBezTo>
                    <a:pt x="951" y="414"/>
                    <a:pt x="950" y="410"/>
                    <a:pt x="954" y="401"/>
                  </a:cubicBezTo>
                  <a:cubicBezTo>
                    <a:pt x="958" y="393"/>
                    <a:pt x="956" y="389"/>
                    <a:pt x="956" y="389"/>
                  </a:cubicBezTo>
                  <a:cubicBezTo>
                    <a:pt x="956" y="389"/>
                    <a:pt x="961" y="399"/>
                    <a:pt x="957" y="405"/>
                  </a:cubicBezTo>
                  <a:cubicBezTo>
                    <a:pt x="954" y="411"/>
                    <a:pt x="957" y="415"/>
                    <a:pt x="961" y="412"/>
                  </a:cubicBezTo>
                  <a:cubicBezTo>
                    <a:pt x="965" y="410"/>
                    <a:pt x="967" y="405"/>
                    <a:pt x="967" y="405"/>
                  </a:cubicBezTo>
                  <a:cubicBezTo>
                    <a:pt x="968" y="408"/>
                    <a:pt x="969" y="409"/>
                    <a:pt x="970" y="413"/>
                  </a:cubicBezTo>
                  <a:cubicBezTo>
                    <a:pt x="970" y="413"/>
                    <a:pt x="956" y="415"/>
                    <a:pt x="955" y="417"/>
                  </a:cubicBezTo>
                  <a:cubicBezTo>
                    <a:pt x="954" y="420"/>
                    <a:pt x="948" y="429"/>
                    <a:pt x="956" y="425"/>
                  </a:cubicBezTo>
                  <a:cubicBezTo>
                    <a:pt x="956" y="425"/>
                    <a:pt x="956" y="431"/>
                    <a:pt x="952" y="437"/>
                  </a:cubicBezTo>
                  <a:cubicBezTo>
                    <a:pt x="949" y="444"/>
                    <a:pt x="959" y="446"/>
                    <a:pt x="959" y="446"/>
                  </a:cubicBezTo>
                  <a:cubicBezTo>
                    <a:pt x="962" y="446"/>
                    <a:pt x="964" y="446"/>
                    <a:pt x="968" y="447"/>
                  </a:cubicBezTo>
                  <a:cubicBezTo>
                    <a:pt x="968" y="447"/>
                    <a:pt x="973" y="441"/>
                    <a:pt x="971" y="435"/>
                  </a:cubicBezTo>
                  <a:cubicBezTo>
                    <a:pt x="971" y="435"/>
                    <a:pt x="979" y="438"/>
                    <a:pt x="976" y="445"/>
                  </a:cubicBezTo>
                  <a:cubicBezTo>
                    <a:pt x="973" y="452"/>
                    <a:pt x="980" y="448"/>
                    <a:pt x="980" y="448"/>
                  </a:cubicBezTo>
                  <a:cubicBezTo>
                    <a:pt x="980" y="454"/>
                    <a:pt x="981" y="457"/>
                    <a:pt x="981" y="463"/>
                  </a:cubicBezTo>
                  <a:cubicBezTo>
                    <a:pt x="981" y="467"/>
                    <a:pt x="981" y="469"/>
                    <a:pt x="981" y="473"/>
                  </a:cubicBezTo>
                  <a:cubicBezTo>
                    <a:pt x="985" y="473"/>
                    <a:pt x="987" y="473"/>
                    <a:pt x="992" y="473"/>
                  </a:cubicBezTo>
                  <a:cubicBezTo>
                    <a:pt x="991" y="477"/>
                    <a:pt x="991" y="479"/>
                    <a:pt x="990" y="482"/>
                  </a:cubicBezTo>
                  <a:cubicBezTo>
                    <a:pt x="992" y="483"/>
                    <a:pt x="993" y="483"/>
                    <a:pt x="994" y="483"/>
                  </a:cubicBezTo>
                  <a:cubicBezTo>
                    <a:pt x="994" y="483"/>
                    <a:pt x="999" y="492"/>
                    <a:pt x="998" y="496"/>
                  </a:cubicBezTo>
                  <a:cubicBezTo>
                    <a:pt x="998" y="496"/>
                    <a:pt x="999" y="500"/>
                    <a:pt x="1005" y="500"/>
                  </a:cubicBezTo>
                  <a:cubicBezTo>
                    <a:pt x="1005" y="500"/>
                    <a:pt x="1000" y="505"/>
                    <a:pt x="1007" y="512"/>
                  </a:cubicBezTo>
                  <a:cubicBezTo>
                    <a:pt x="1007" y="512"/>
                    <a:pt x="1004" y="514"/>
                    <a:pt x="999" y="507"/>
                  </a:cubicBezTo>
                  <a:cubicBezTo>
                    <a:pt x="995" y="500"/>
                    <a:pt x="989" y="507"/>
                    <a:pt x="988" y="511"/>
                  </a:cubicBezTo>
                  <a:cubicBezTo>
                    <a:pt x="986" y="514"/>
                    <a:pt x="998" y="524"/>
                    <a:pt x="1006" y="527"/>
                  </a:cubicBezTo>
                  <a:cubicBezTo>
                    <a:pt x="1005" y="529"/>
                    <a:pt x="1005" y="530"/>
                    <a:pt x="1005" y="531"/>
                  </a:cubicBezTo>
                  <a:cubicBezTo>
                    <a:pt x="1009" y="534"/>
                    <a:pt x="1010" y="535"/>
                    <a:pt x="1014" y="537"/>
                  </a:cubicBezTo>
                  <a:cubicBezTo>
                    <a:pt x="1016" y="539"/>
                    <a:pt x="1017" y="539"/>
                    <a:pt x="1019" y="541"/>
                  </a:cubicBezTo>
                  <a:cubicBezTo>
                    <a:pt x="1019" y="542"/>
                    <a:pt x="1019" y="543"/>
                    <a:pt x="1019" y="545"/>
                  </a:cubicBezTo>
                  <a:cubicBezTo>
                    <a:pt x="1022" y="546"/>
                    <a:pt x="1023" y="546"/>
                    <a:pt x="1026" y="548"/>
                  </a:cubicBezTo>
                  <a:cubicBezTo>
                    <a:pt x="1026" y="548"/>
                    <a:pt x="1036" y="550"/>
                    <a:pt x="1034" y="555"/>
                  </a:cubicBezTo>
                  <a:cubicBezTo>
                    <a:pt x="1034" y="555"/>
                    <a:pt x="1026" y="550"/>
                    <a:pt x="1020" y="553"/>
                  </a:cubicBezTo>
                  <a:cubicBezTo>
                    <a:pt x="1015" y="556"/>
                    <a:pt x="1024" y="559"/>
                    <a:pt x="1024" y="559"/>
                  </a:cubicBezTo>
                  <a:cubicBezTo>
                    <a:pt x="1024" y="559"/>
                    <a:pt x="1015" y="568"/>
                    <a:pt x="1022" y="575"/>
                  </a:cubicBezTo>
                  <a:cubicBezTo>
                    <a:pt x="1022" y="575"/>
                    <a:pt x="1009" y="608"/>
                    <a:pt x="1001" y="619"/>
                  </a:cubicBezTo>
                  <a:cubicBezTo>
                    <a:pt x="1001" y="619"/>
                    <a:pt x="992" y="627"/>
                    <a:pt x="991" y="634"/>
                  </a:cubicBezTo>
                  <a:cubicBezTo>
                    <a:pt x="989" y="641"/>
                    <a:pt x="992" y="645"/>
                    <a:pt x="992" y="645"/>
                  </a:cubicBezTo>
                  <a:cubicBezTo>
                    <a:pt x="992" y="645"/>
                    <a:pt x="989" y="654"/>
                    <a:pt x="982" y="661"/>
                  </a:cubicBezTo>
                  <a:cubicBezTo>
                    <a:pt x="975" y="668"/>
                    <a:pt x="972" y="675"/>
                    <a:pt x="983" y="673"/>
                  </a:cubicBezTo>
                  <a:cubicBezTo>
                    <a:pt x="982" y="677"/>
                    <a:pt x="981" y="679"/>
                    <a:pt x="981" y="683"/>
                  </a:cubicBezTo>
                  <a:cubicBezTo>
                    <a:pt x="980" y="688"/>
                    <a:pt x="980" y="691"/>
                    <a:pt x="979" y="695"/>
                  </a:cubicBezTo>
                  <a:cubicBezTo>
                    <a:pt x="982" y="700"/>
                    <a:pt x="983" y="703"/>
                    <a:pt x="986" y="707"/>
                  </a:cubicBezTo>
                  <a:cubicBezTo>
                    <a:pt x="986" y="714"/>
                    <a:pt x="985" y="717"/>
                    <a:pt x="985" y="723"/>
                  </a:cubicBezTo>
                  <a:cubicBezTo>
                    <a:pt x="987" y="725"/>
                    <a:pt x="988" y="726"/>
                    <a:pt x="990" y="728"/>
                  </a:cubicBezTo>
                  <a:cubicBezTo>
                    <a:pt x="990" y="728"/>
                    <a:pt x="991" y="734"/>
                    <a:pt x="988" y="737"/>
                  </a:cubicBezTo>
                  <a:cubicBezTo>
                    <a:pt x="988" y="737"/>
                    <a:pt x="995" y="741"/>
                    <a:pt x="994" y="746"/>
                  </a:cubicBezTo>
                  <a:cubicBezTo>
                    <a:pt x="994" y="746"/>
                    <a:pt x="1000" y="756"/>
                    <a:pt x="997" y="767"/>
                  </a:cubicBezTo>
                  <a:cubicBezTo>
                    <a:pt x="1002" y="769"/>
                    <a:pt x="1004" y="770"/>
                    <a:pt x="1009" y="773"/>
                  </a:cubicBezTo>
                  <a:cubicBezTo>
                    <a:pt x="1011" y="775"/>
                    <a:pt x="1012" y="776"/>
                    <a:pt x="1013" y="778"/>
                  </a:cubicBezTo>
                  <a:cubicBezTo>
                    <a:pt x="1017" y="780"/>
                    <a:pt x="1019" y="780"/>
                    <a:pt x="1024" y="782"/>
                  </a:cubicBezTo>
                  <a:cubicBezTo>
                    <a:pt x="1023" y="784"/>
                    <a:pt x="1023" y="786"/>
                    <a:pt x="1023" y="788"/>
                  </a:cubicBezTo>
                  <a:cubicBezTo>
                    <a:pt x="1025" y="788"/>
                    <a:pt x="1027" y="788"/>
                    <a:pt x="1029" y="788"/>
                  </a:cubicBezTo>
                  <a:cubicBezTo>
                    <a:pt x="1029" y="790"/>
                    <a:pt x="1028" y="791"/>
                    <a:pt x="1028" y="794"/>
                  </a:cubicBezTo>
                  <a:cubicBezTo>
                    <a:pt x="1030" y="794"/>
                    <a:pt x="1032" y="795"/>
                    <a:pt x="1034" y="796"/>
                  </a:cubicBezTo>
                  <a:cubicBezTo>
                    <a:pt x="1033" y="802"/>
                    <a:pt x="1033" y="806"/>
                    <a:pt x="1031" y="813"/>
                  </a:cubicBezTo>
                  <a:cubicBezTo>
                    <a:pt x="1033" y="814"/>
                    <a:pt x="1033" y="814"/>
                    <a:pt x="1035" y="815"/>
                  </a:cubicBezTo>
                  <a:cubicBezTo>
                    <a:pt x="1034" y="817"/>
                    <a:pt x="1033" y="819"/>
                    <a:pt x="1033" y="821"/>
                  </a:cubicBezTo>
                  <a:cubicBezTo>
                    <a:pt x="1033" y="821"/>
                    <a:pt x="1036" y="822"/>
                    <a:pt x="1035" y="828"/>
                  </a:cubicBezTo>
                  <a:cubicBezTo>
                    <a:pt x="1034" y="833"/>
                    <a:pt x="1037" y="840"/>
                    <a:pt x="1037" y="840"/>
                  </a:cubicBezTo>
                  <a:cubicBezTo>
                    <a:pt x="1038" y="844"/>
                    <a:pt x="1038" y="847"/>
                    <a:pt x="1038" y="851"/>
                  </a:cubicBezTo>
                  <a:cubicBezTo>
                    <a:pt x="1038" y="851"/>
                    <a:pt x="1042" y="853"/>
                    <a:pt x="1040" y="859"/>
                  </a:cubicBezTo>
                  <a:cubicBezTo>
                    <a:pt x="1040" y="859"/>
                    <a:pt x="1038" y="867"/>
                    <a:pt x="1044" y="868"/>
                  </a:cubicBezTo>
                  <a:cubicBezTo>
                    <a:pt x="1049" y="870"/>
                    <a:pt x="1051" y="876"/>
                    <a:pt x="1050" y="880"/>
                  </a:cubicBezTo>
                  <a:cubicBezTo>
                    <a:pt x="1049" y="884"/>
                    <a:pt x="1054" y="888"/>
                    <a:pt x="1054" y="888"/>
                  </a:cubicBezTo>
                  <a:cubicBezTo>
                    <a:pt x="1054" y="888"/>
                    <a:pt x="1051" y="893"/>
                    <a:pt x="1046" y="892"/>
                  </a:cubicBezTo>
                  <a:cubicBezTo>
                    <a:pt x="1042" y="891"/>
                    <a:pt x="1038" y="884"/>
                    <a:pt x="1039" y="882"/>
                  </a:cubicBezTo>
                  <a:cubicBezTo>
                    <a:pt x="1039" y="881"/>
                    <a:pt x="1034" y="891"/>
                    <a:pt x="1039" y="899"/>
                  </a:cubicBezTo>
                  <a:cubicBezTo>
                    <a:pt x="1044" y="907"/>
                    <a:pt x="1048" y="915"/>
                    <a:pt x="1048" y="915"/>
                  </a:cubicBezTo>
                  <a:cubicBezTo>
                    <a:pt x="1052" y="916"/>
                    <a:pt x="1054" y="917"/>
                    <a:pt x="1058" y="918"/>
                  </a:cubicBezTo>
                  <a:cubicBezTo>
                    <a:pt x="1058" y="918"/>
                    <a:pt x="1060" y="921"/>
                    <a:pt x="1060" y="925"/>
                  </a:cubicBezTo>
                  <a:cubicBezTo>
                    <a:pt x="1061" y="929"/>
                    <a:pt x="1067" y="931"/>
                    <a:pt x="1067" y="931"/>
                  </a:cubicBezTo>
                  <a:cubicBezTo>
                    <a:pt x="1067" y="931"/>
                    <a:pt x="1070" y="936"/>
                    <a:pt x="1067" y="942"/>
                  </a:cubicBezTo>
                  <a:cubicBezTo>
                    <a:pt x="1065" y="948"/>
                    <a:pt x="1061" y="950"/>
                    <a:pt x="1061" y="950"/>
                  </a:cubicBezTo>
                  <a:cubicBezTo>
                    <a:pt x="1061" y="950"/>
                    <a:pt x="1060" y="956"/>
                    <a:pt x="1064" y="956"/>
                  </a:cubicBezTo>
                  <a:cubicBezTo>
                    <a:pt x="1068" y="956"/>
                    <a:pt x="1062" y="964"/>
                    <a:pt x="1071" y="966"/>
                  </a:cubicBezTo>
                  <a:cubicBezTo>
                    <a:pt x="1073" y="969"/>
                    <a:pt x="1074" y="970"/>
                    <a:pt x="1076" y="972"/>
                  </a:cubicBezTo>
                  <a:cubicBezTo>
                    <a:pt x="1076" y="972"/>
                    <a:pt x="1075" y="981"/>
                    <a:pt x="1083" y="981"/>
                  </a:cubicBezTo>
                  <a:cubicBezTo>
                    <a:pt x="1083" y="981"/>
                    <a:pt x="1078" y="990"/>
                    <a:pt x="1079" y="992"/>
                  </a:cubicBezTo>
                  <a:cubicBezTo>
                    <a:pt x="1081" y="994"/>
                    <a:pt x="1087" y="1000"/>
                    <a:pt x="1089" y="994"/>
                  </a:cubicBezTo>
                  <a:cubicBezTo>
                    <a:pt x="1091" y="988"/>
                    <a:pt x="1093" y="995"/>
                    <a:pt x="1096" y="985"/>
                  </a:cubicBezTo>
                  <a:cubicBezTo>
                    <a:pt x="1099" y="974"/>
                    <a:pt x="1094" y="981"/>
                    <a:pt x="1092" y="972"/>
                  </a:cubicBezTo>
                  <a:cubicBezTo>
                    <a:pt x="1090" y="963"/>
                    <a:pt x="1084" y="963"/>
                    <a:pt x="1084" y="963"/>
                  </a:cubicBezTo>
                  <a:cubicBezTo>
                    <a:pt x="1085" y="958"/>
                    <a:pt x="1086" y="955"/>
                    <a:pt x="1087" y="950"/>
                  </a:cubicBezTo>
                  <a:cubicBezTo>
                    <a:pt x="1085" y="947"/>
                    <a:pt x="1084" y="946"/>
                    <a:pt x="1082" y="942"/>
                  </a:cubicBezTo>
                  <a:cubicBezTo>
                    <a:pt x="1083" y="939"/>
                    <a:pt x="1084" y="937"/>
                    <a:pt x="1084" y="933"/>
                  </a:cubicBezTo>
                  <a:cubicBezTo>
                    <a:pt x="1083" y="930"/>
                    <a:pt x="1082" y="928"/>
                    <a:pt x="1081" y="924"/>
                  </a:cubicBezTo>
                  <a:cubicBezTo>
                    <a:pt x="1080" y="921"/>
                    <a:pt x="1080" y="920"/>
                    <a:pt x="1079" y="917"/>
                  </a:cubicBezTo>
                  <a:cubicBezTo>
                    <a:pt x="1078" y="915"/>
                    <a:pt x="1078" y="915"/>
                    <a:pt x="1077" y="913"/>
                  </a:cubicBezTo>
                  <a:cubicBezTo>
                    <a:pt x="1076" y="911"/>
                    <a:pt x="1076" y="910"/>
                    <a:pt x="1075" y="909"/>
                  </a:cubicBezTo>
                  <a:cubicBezTo>
                    <a:pt x="1074" y="906"/>
                    <a:pt x="1073" y="904"/>
                    <a:pt x="1073" y="902"/>
                  </a:cubicBezTo>
                  <a:cubicBezTo>
                    <a:pt x="1072" y="898"/>
                    <a:pt x="1072" y="896"/>
                    <a:pt x="1072" y="892"/>
                  </a:cubicBezTo>
                  <a:cubicBezTo>
                    <a:pt x="1073" y="886"/>
                    <a:pt x="1074" y="882"/>
                    <a:pt x="1075" y="876"/>
                  </a:cubicBezTo>
                  <a:cubicBezTo>
                    <a:pt x="1072" y="873"/>
                    <a:pt x="1071" y="872"/>
                    <a:pt x="1069" y="870"/>
                  </a:cubicBezTo>
                  <a:cubicBezTo>
                    <a:pt x="1067" y="869"/>
                    <a:pt x="1066" y="869"/>
                    <a:pt x="1065" y="869"/>
                  </a:cubicBezTo>
                  <a:cubicBezTo>
                    <a:pt x="1064" y="866"/>
                    <a:pt x="1063" y="865"/>
                    <a:pt x="1062" y="862"/>
                  </a:cubicBezTo>
                  <a:cubicBezTo>
                    <a:pt x="1060" y="860"/>
                    <a:pt x="1060" y="860"/>
                    <a:pt x="1058" y="858"/>
                  </a:cubicBezTo>
                  <a:cubicBezTo>
                    <a:pt x="1059" y="854"/>
                    <a:pt x="1060" y="851"/>
                    <a:pt x="1060" y="847"/>
                  </a:cubicBezTo>
                  <a:cubicBezTo>
                    <a:pt x="1060" y="844"/>
                    <a:pt x="1061" y="843"/>
                    <a:pt x="1061" y="839"/>
                  </a:cubicBezTo>
                  <a:cubicBezTo>
                    <a:pt x="1062" y="837"/>
                    <a:pt x="1062" y="835"/>
                    <a:pt x="1063" y="833"/>
                  </a:cubicBezTo>
                  <a:cubicBezTo>
                    <a:pt x="1067" y="835"/>
                    <a:pt x="1068" y="836"/>
                    <a:pt x="1072" y="838"/>
                  </a:cubicBezTo>
                  <a:cubicBezTo>
                    <a:pt x="1074" y="840"/>
                    <a:pt x="1076" y="841"/>
                    <a:pt x="1078" y="843"/>
                  </a:cubicBezTo>
                  <a:cubicBezTo>
                    <a:pt x="1078" y="847"/>
                    <a:pt x="1078" y="848"/>
                    <a:pt x="1078" y="851"/>
                  </a:cubicBezTo>
                  <a:cubicBezTo>
                    <a:pt x="1079" y="853"/>
                    <a:pt x="1080" y="854"/>
                    <a:pt x="1081" y="856"/>
                  </a:cubicBezTo>
                  <a:cubicBezTo>
                    <a:pt x="1081" y="861"/>
                    <a:pt x="1081" y="863"/>
                    <a:pt x="1081" y="868"/>
                  </a:cubicBezTo>
                  <a:cubicBezTo>
                    <a:pt x="1082" y="872"/>
                    <a:pt x="1082" y="874"/>
                    <a:pt x="1083" y="878"/>
                  </a:cubicBezTo>
                  <a:cubicBezTo>
                    <a:pt x="1082" y="880"/>
                    <a:pt x="1082" y="881"/>
                    <a:pt x="1081" y="884"/>
                  </a:cubicBezTo>
                  <a:cubicBezTo>
                    <a:pt x="1081" y="886"/>
                    <a:pt x="1081" y="888"/>
                    <a:pt x="1080" y="890"/>
                  </a:cubicBezTo>
                  <a:cubicBezTo>
                    <a:pt x="1083" y="890"/>
                    <a:pt x="1084" y="890"/>
                    <a:pt x="1087" y="890"/>
                  </a:cubicBezTo>
                  <a:cubicBezTo>
                    <a:pt x="1087" y="894"/>
                    <a:pt x="1088" y="895"/>
                    <a:pt x="1088" y="898"/>
                  </a:cubicBezTo>
                  <a:cubicBezTo>
                    <a:pt x="1091" y="902"/>
                    <a:pt x="1093" y="904"/>
                    <a:pt x="1096" y="908"/>
                  </a:cubicBezTo>
                  <a:cubicBezTo>
                    <a:pt x="1098" y="909"/>
                    <a:pt x="1099" y="909"/>
                    <a:pt x="1100" y="910"/>
                  </a:cubicBezTo>
                  <a:cubicBezTo>
                    <a:pt x="1099" y="913"/>
                    <a:pt x="1099" y="914"/>
                    <a:pt x="1098" y="917"/>
                  </a:cubicBezTo>
                  <a:cubicBezTo>
                    <a:pt x="1100" y="919"/>
                    <a:pt x="1102" y="920"/>
                    <a:pt x="1104" y="923"/>
                  </a:cubicBezTo>
                  <a:cubicBezTo>
                    <a:pt x="1105" y="926"/>
                    <a:pt x="1106" y="928"/>
                    <a:pt x="1107" y="931"/>
                  </a:cubicBezTo>
                  <a:cubicBezTo>
                    <a:pt x="1108" y="932"/>
                    <a:pt x="1109" y="933"/>
                    <a:pt x="1111" y="934"/>
                  </a:cubicBezTo>
                  <a:cubicBezTo>
                    <a:pt x="1111" y="937"/>
                    <a:pt x="1111" y="938"/>
                    <a:pt x="1110" y="941"/>
                  </a:cubicBezTo>
                  <a:cubicBezTo>
                    <a:pt x="1108" y="942"/>
                    <a:pt x="1107" y="943"/>
                    <a:pt x="1104" y="945"/>
                  </a:cubicBezTo>
                  <a:cubicBezTo>
                    <a:pt x="1105" y="947"/>
                    <a:pt x="1105" y="948"/>
                    <a:pt x="1105" y="950"/>
                  </a:cubicBezTo>
                  <a:cubicBezTo>
                    <a:pt x="1109" y="953"/>
                    <a:pt x="1111" y="954"/>
                    <a:pt x="1116" y="957"/>
                  </a:cubicBezTo>
                  <a:cubicBezTo>
                    <a:pt x="1118" y="963"/>
                    <a:pt x="1119" y="966"/>
                    <a:pt x="1121" y="972"/>
                  </a:cubicBezTo>
                  <a:cubicBezTo>
                    <a:pt x="1125" y="977"/>
                    <a:pt x="1127" y="980"/>
                    <a:pt x="1131" y="985"/>
                  </a:cubicBezTo>
                  <a:cubicBezTo>
                    <a:pt x="1133" y="991"/>
                    <a:pt x="1135" y="994"/>
                    <a:pt x="1138" y="1000"/>
                  </a:cubicBezTo>
                  <a:cubicBezTo>
                    <a:pt x="1140" y="1009"/>
                    <a:pt x="1141" y="1014"/>
                    <a:pt x="1143" y="1023"/>
                  </a:cubicBezTo>
                  <a:cubicBezTo>
                    <a:pt x="1142" y="1025"/>
                    <a:pt x="1141" y="1026"/>
                    <a:pt x="1140" y="1028"/>
                  </a:cubicBezTo>
                  <a:cubicBezTo>
                    <a:pt x="1141" y="1032"/>
                    <a:pt x="1142" y="1035"/>
                    <a:pt x="1142" y="1039"/>
                  </a:cubicBezTo>
                  <a:cubicBezTo>
                    <a:pt x="1140" y="1043"/>
                    <a:pt x="1138" y="1045"/>
                    <a:pt x="1136" y="1049"/>
                  </a:cubicBezTo>
                  <a:cubicBezTo>
                    <a:pt x="1133" y="1051"/>
                    <a:pt x="1132" y="1051"/>
                    <a:pt x="1129" y="1053"/>
                  </a:cubicBezTo>
                  <a:cubicBezTo>
                    <a:pt x="1129" y="1055"/>
                    <a:pt x="1130" y="1056"/>
                    <a:pt x="1130" y="1058"/>
                  </a:cubicBezTo>
                  <a:cubicBezTo>
                    <a:pt x="1134" y="1065"/>
                    <a:pt x="1136" y="1069"/>
                    <a:pt x="1139" y="1076"/>
                  </a:cubicBezTo>
                  <a:cubicBezTo>
                    <a:pt x="1139" y="1076"/>
                    <a:pt x="1144" y="1080"/>
                    <a:pt x="1152" y="1093"/>
                  </a:cubicBezTo>
                  <a:cubicBezTo>
                    <a:pt x="1159" y="1107"/>
                    <a:pt x="1174" y="1106"/>
                    <a:pt x="1174" y="1106"/>
                  </a:cubicBezTo>
                  <a:cubicBezTo>
                    <a:pt x="1177" y="1112"/>
                    <a:pt x="1179" y="1116"/>
                    <a:pt x="1182" y="1122"/>
                  </a:cubicBezTo>
                  <a:cubicBezTo>
                    <a:pt x="1182" y="1122"/>
                    <a:pt x="1188" y="1130"/>
                    <a:pt x="1197" y="1132"/>
                  </a:cubicBezTo>
                  <a:cubicBezTo>
                    <a:pt x="1197" y="1132"/>
                    <a:pt x="1207" y="1147"/>
                    <a:pt x="1215" y="1149"/>
                  </a:cubicBezTo>
                  <a:cubicBezTo>
                    <a:pt x="1223" y="1151"/>
                    <a:pt x="1230" y="1166"/>
                    <a:pt x="1230" y="1166"/>
                  </a:cubicBezTo>
                  <a:cubicBezTo>
                    <a:pt x="1236" y="1167"/>
                    <a:pt x="1239" y="1168"/>
                    <a:pt x="1245" y="1169"/>
                  </a:cubicBezTo>
                  <a:cubicBezTo>
                    <a:pt x="1245" y="1169"/>
                    <a:pt x="1256" y="1175"/>
                    <a:pt x="1263" y="1167"/>
                  </a:cubicBezTo>
                  <a:cubicBezTo>
                    <a:pt x="1270" y="1159"/>
                    <a:pt x="1279" y="1167"/>
                    <a:pt x="1279" y="1170"/>
                  </a:cubicBezTo>
                  <a:cubicBezTo>
                    <a:pt x="1279" y="1173"/>
                    <a:pt x="1291" y="1182"/>
                    <a:pt x="1291" y="1182"/>
                  </a:cubicBezTo>
                  <a:cubicBezTo>
                    <a:pt x="1291" y="1185"/>
                    <a:pt x="1292" y="1186"/>
                    <a:pt x="1292" y="1189"/>
                  </a:cubicBezTo>
                  <a:cubicBezTo>
                    <a:pt x="1295" y="1195"/>
                    <a:pt x="1296" y="1198"/>
                    <a:pt x="1298" y="1204"/>
                  </a:cubicBezTo>
                  <a:cubicBezTo>
                    <a:pt x="1300" y="1208"/>
                    <a:pt x="1301" y="1210"/>
                    <a:pt x="1303" y="1213"/>
                  </a:cubicBezTo>
                  <a:cubicBezTo>
                    <a:pt x="1306" y="1217"/>
                    <a:pt x="1308" y="1218"/>
                    <a:pt x="1311" y="1221"/>
                  </a:cubicBezTo>
                  <a:cubicBezTo>
                    <a:pt x="1317" y="1225"/>
                    <a:pt x="1320" y="1226"/>
                    <a:pt x="1326" y="1230"/>
                  </a:cubicBezTo>
                  <a:cubicBezTo>
                    <a:pt x="1327" y="1232"/>
                    <a:pt x="1328" y="1233"/>
                    <a:pt x="1329" y="1236"/>
                  </a:cubicBezTo>
                  <a:cubicBezTo>
                    <a:pt x="1332" y="1236"/>
                    <a:pt x="1334" y="1237"/>
                    <a:pt x="1338" y="1237"/>
                  </a:cubicBezTo>
                  <a:cubicBezTo>
                    <a:pt x="1338" y="1239"/>
                    <a:pt x="1339" y="1240"/>
                    <a:pt x="1339" y="1242"/>
                  </a:cubicBezTo>
                  <a:cubicBezTo>
                    <a:pt x="1344" y="1244"/>
                    <a:pt x="1347" y="1245"/>
                    <a:pt x="1352" y="1248"/>
                  </a:cubicBezTo>
                  <a:cubicBezTo>
                    <a:pt x="1355" y="1248"/>
                    <a:pt x="1357" y="1248"/>
                    <a:pt x="1360" y="1248"/>
                  </a:cubicBezTo>
                  <a:cubicBezTo>
                    <a:pt x="1361" y="1252"/>
                    <a:pt x="1361" y="1254"/>
                    <a:pt x="1361" y="1258"/>
                  </a:cubicBezTo>
                  <a:cubicBezTo>
                    <a:pt x="1362" y="1261"/>
                    <a:pt x="1362" y="1262"/>
                    <a:pt x="1363" y="1266"/>
                  </a:cubicBezTo>
                  <a:cubicBezTo>
                    <a:pt x="1366" y="1273"/>
                    <a:pt x="1368" y="1276"/>
                    <a:pt x="1372" y="1283"/>
                  </a:cubicBezTo>
                  <a:cubicBezTo>
                    <a:pt x="1374" y="1284"/>
                    <a:pt x="1375" y="1285"/>
                    <a:pt x="1376" y="1286"/>
                  </a:cubicBezTo>
                  <a:cubicBezTo>
                    <a:pt x="1375" y="1292"/>
                    <a:pt x="1375" y="1295"/>
                    <a:pt x="1374" y="1300"/>
                  </a:cubicBezTo>
                  <a:cubicBezTo>
                    <a:pt x="1372" y="1305"/>
                    <a:pt x="1371" y="1307"/>
                    <a:pt x="1369" y="1311"/>
                  </a:cubicBezTo>
                  <a:cubicBezTo>
                    <a:pt x="1374" y="1315"/>
                    <a:pt x="1377" y="1317"/>
                    <a:pt x="1382" y="1321"/>
                  </a:cubicBezTo>
                  <a:cubicBezTo>
                    <a:pt x="1385" y="1321"/>
                    <a:pt x="1386" y="1321"/>
                    <a:pt x="1388" y="1320"/>
                  </a:cubicBezTo>
                  <a:cubicBezTo>
                    <a:pt x="1391" y="1326"/>
                    <a:pt x="1391" y="1328"/>
                    <a:pt x="1394" y="1334"/>
                  </a:cubicBezTo>
                  <a:cubicBezTo>
                    <a:pt x="1393" y="1338"/>
                    <a:pt x="1393" y="1339"/>
                    <a:pt x="1392" y="1343"/>
                  </a:cubicBezTo>
                  <a:cubicBezTo>
                    <a:pt x="1392" y="1343"/>
                    <a:pt x="1399" y="1345"/>
                    <a:pt x="1402" y="1350"/>
                  </a:cubicBezTo>
                  <a:cubicBezTo>
                    <a:pt x="1405" y="1354"/>
                    <a:pt x="1417" y="1356"/>
                    <a:pt x="1417" y="1356"/>
                  </a:cubicBezTo>
                  <a:cubicBezTo>
                    <a:pt x="1418" y="1359"/>
                    <a:pt x="1418" y="1361"/>
                    <a:pt x="1419" y="1364"/>
                  </a:cubicBezTo>
                  <a:cubicBezTo>
                    <a:pt x="1422" y="1365"/>
                    <a:pt x="1423" y="1366"/>
                    <a:pt x="1426" y="1367"/>
                  </a:cubicBezTo>
                  <a:cubicBezTo>
                    <a:pt x="1425" y="1370"/>
                    <a:pt x="1425" y="1371"/>
                    <a:pt x="1425" y="1374"/>
                  </a:cubicBezTo>
                  <a:cubicBezTo>
                    <a:pt x="1425" y="1374"/>
                    <a:pt x="1432" y="1382"/>
                    <a:pt x="1440" y="1375"/>
                  </a:cubicBezTo>
                  <a:cubicBezTo>
                    <a:pt x="1448" y="1368"/>
                    <a:pt x="1439" y="1363"/>
                    <a:pt x="1439" y="1363"/>
                  </a:cubicBezTo>
                  <a:cubicBezTo>
                    <a:pt x="1439" y="1363"/>
                    <a:pt x="1451" y="1360"/>
                    <a:pt x="1453" y="1355"/>
                  </a:cubicBezTo>
                  <a:cubicBezTo>
                    <a:pt x="1455" y="1350"/>
                    <a:pt x="1464" y="1355"/>
                    <a:pt x="1465" y="1362"/>
                  </a:cubicBezTo>
                  <a:cubicBezTo>
                    <a:pt x="1466" y="1369"/>
                    <a:pt x="1466" y="1379"/>
                    <a:pt x="1466" y="1379"/>
                  </a:cubicBezTo>
                  <a:cubicBezTo>
                    <a:pt x="1466" y="1379"/>
                    <a:pt x="1467" y="1383"/>
                    <a:pt x="1470" y="1388"/>
                  </a:cubicBezTo>
                  <a:cubicBezTo>
                    <a:pt x="1469" y="1390"/>
                    <a:pt x="1468" y="1391"/>
                    <a:pt x="1466" y="1393"/>
                  </a:cubicBezTo>
                  <a:cubicBezTo>
                    <a:pt x="1469" y="1398"/>
                    <a:pt x="1471" y="1401"/>
                    <a:pt x="1474" y="1406"/>
                  </a:cubicBezTo>
                  <a:cubicBezTo>
                    <a:pt x="1470" y="1411"/>
                    <a:pt x="1469" y="1413"/>
                    <a:pt x="1465" y="1417"/>
                  </a:cubicBezTo>
                  <a:cubicBezTo>
                    <a:pt x="1462" y="1425"/>
                    <a:pt x="1461" y="1429"/>
                    <a:pt x="1458" y="1437"/>
                  </a:cubicBezTo>
                  <a:cubicBezTo>
                    <a:pt x="1458" y="1437"/>
                    <a:pt x="1463" y="1452"/>
                    <a:pt x="1451" y="1457"/>
                  </a:cubicBezTo>
                  <a:cubicBezTo>
                    <a:pt x="1438" y="1462"/>
                    <a:pt x="1442" y="1461"/>
                    <a:pt x="1432" y="1469"/>
                  </a:cubicBezTo>
                  <a:cubicBezTo>
                    <a:pt x="1423" y="1476"/>
                    <a:pt x="1419" y="1480"/>
                    <a:pt x="1419" y="1480"/>
                  </a:cubicBezTo>
                  <a:cubicBezTo>
                    <a:pt x="1413" y="1482"/>
                    <a:pt x="1410" y="1483"/>
                    <a:pt x="1403" y="1486"/>
                  </a:cubicBezTo>
                  <a:cubicBezTo>
                    <a:pt x="1401" y="1490"/>
                    <a:pt x="1401" y="1491"/>
                    <a:pt x="1399" y="1495"/>
                  </a:cubicBezTo>
                  <a:cubicBezTo>
                    <a:pt x="1396" y="1500"/>
                    <a:pt x="1395" y="1502"/>
                    <a:pt x="1392" y="1507"/>
                  </a:cubicBezTo>
                  <a:cubicBezTo>
                    <a:pt x="1392" y="1507"/>
                    <a:pt x="1379" y="1507"/>
                    <a:pt x="1383" y="1518"/>
                  </a:cubicBezTo>
                  <a:cubicBezTo>
                    <a:pt x="1387" y="1528"/>
                    <a:pt x="1368" y="1531"/>
                    <a:pt x="1372" y="1534"/>
                  </a:cubicBezTo>
                  <a:cubicBezTo>
                    <a:pt x="1377" y="1537"/>
                    <a:pt x="1380" y="1545"/>
                    <a:pt x="1380" y="1545"/>
                  </a:cubicBezTo>
                  <a:cubicBezTo>
                    <a:pt x="1383" y="1546"/>
                    <a:pt x="1384" y="1546"/>
                    <a:pt x="1387" y="1547"/>
                  </a:cubicBezTo>
                  <a:cubicBezTo>
                    <a:pt x="1386" y="1549"/>
                    <a:pt x="1386" y="1550"/>
                    <a:pt x="1385" y="1553"/>
                  </a:cubicBezTo>
                  <a:cubicBezTo>
                    <a:pt x="1377" y="1555"/>
                    <a:pt x="1373" y="1556"/>
                    <a:pt x="1365" y="1558"/>
                  </a:cubicBezTo>
                  <a:cubicBezTo>
                    <a:pt x="1362" y="1562"/>
                    <a:pt x="1361" y="1565"/>
                    <a:pt x="1358" y="1569"/>
                  </a:cubicBezTo>
                  <a:cubicBezTo>
                    <a:pt x="1358" y="1575"/>
                    <a:pt x="1358" y="1578"/>
                    <a:pt x="1358" y="1584"/>
                  </a:cubicBezTo>
                  <a:cubicBezTo>
                    <a:pt x="1358" y="1584"/>
                    <a:pt x="1351" y="1584"/>
                    <a:pt x="1352" y="1591"/>
                  </a:cubicBezTo>
                  <a:cubicBezTo>
                    <a:pt x="1353" y="1597"/>
                    <a:pt x="1367" y="1608"/>
                    <a:pt x="1367" y="1608"/>
                  </a:cubicBezTo>
                  <a:cubicBezTo>
                    <a:pt x="1366" y="1616"/>
                    <a:pt x="1366" y="1619"/>
                    <a:pt x="1364" y="1627"/>
                  </a:cubicBezTo>
                  <a:cubicBezTo>
                    <a:pt x="1367" y="1630"/>
                    <a:pt x="1368" y="1631"/>
                    <a:pt x="1370" y="1634"/>
                  </a:cubicBezTo>
                  <a:cubicBezTo>
                    <a:pt x="1371" y="1648"/>
                    <a:pt x="1371" y="1655"/>
                    <a:pt x="1372" y="1670"/>
                  </a:cubicBezTo>
                  <a:cubicBezTo>
                    <a:pt x="1374" y="1684"/>
                    <a:pt x="1375" y="1690"/>
                    <a:pt x="1377" y="1704"/>
                  </a:cubicBezTo>
                  <a:cubicBezTo>
                    <a:pt x="1379" y="1712"/>
                    <a:pt x="1380" y="1715"/>
                    <a:pt x="1382" y="1723"/>
                  </a:cubicBezTo>
                  <a:cubicBezTo>
                    <a:pt x="1378" y="1725"/>
                    <a:pt x="1376" y="1726"/>
                    <a:pt x="1372" y="1728"/>
                  </a:cubicBezTo>
                  <a:cubicBezTo>
                    <a:pt x="1375" y="1732"/>
                    <a:pt x="1377" y="1735"/>
                    <a:pt x="1380" y="1740"/>
                  </a:cubicBezTo>
                  <a:cubicBezTo>
                    <a:pt x="1381" y="1746"/>
                    <a:pt x="1382" y="1749"/>
                    <a:pt x="1384" y="1756"/>
                  </a:cubicBezTo>
                  <a:cubicBezTo>
                    <a:pt x="1390" y="1762"/>
                    <a:pt x="1393" y="1765"/>
                    <a:pt x="1399" y="1771"/>
                  </a:cubicBezTo>
                  <a:cubicBezTo>
                    <a:pt x="1404" y="1777"/>
                    <a:pt x="1406" y="1780"/>
                    <a:pt x="1411" y="1786"/>
                  </a:cubicBezTo>
                  <a:cubicBezTo>
                    <a:pt x="1416" y="1791"/>
                    <a:pt x="1418" y="1793"/>
                    <a:pt x="1423" y="1798"/>
                  </a:cubicBezTo>
                  <a:cubicBezTo>
                    <a:pt x="1422" y="1799"/>
                    <a:pt x="1422" y="1800"/>
                    <a:pt x="1422" y="1801"/>
                  </a:cubicBezTo>
                  <a:cubicBezTo>
                    <a:pt x="1425" y="1807"/>
                    <a:pt x="1427" y="1810"/>
                    <a:pt x="1430" y="1816"/>
                  </a:cubicBezTo>
                  <a:cubicBezTo>
                    <a:pt x="1425" y="1831"/>
                    <a:pt x="1423" y="1839"/>
                    <a:pt x="1418" y="1854"/>
                  </a:cubicBezTo>
                  <a:cubicBezTo>
                    <a:pt x="1418" y="1854"/>
                    <a:pt x="1416" y="1871"/>
                    <a:pt x="1405" y="1881"/>
                  </a:cubicBezTo>
                  <a:cubicBezTo>
                    <a:pt x="1394" y="1891"/>
                    <a:pt x="1395" y="1911"/>
                    <a:pt x="1389" y="1913"/>
                  </a:cubicBezTo>
                  <a:cubicBezTo>
                    <a:pt x="1382" y="1916"/>
                    <a:pt x="1376" y="1934"/>
                    <a:pt x="1376" y="1934"/>
                  </a:cubicBezTo>
                  <a:cubicBezTo>
                    <a:pt x="1376" y="1934"/>
                    <a:pt x="1375" y="1932"/>
                    <a:pt x="1369" y="1946"/>
                  </a:cubicBezTo>
                  <a:cubicBezTo>
                    <a:pt x="1363" y="1960"/>
                    <a:pt x="1348" y="1961"/>
                    <a:pt x="1352" y="1966"/>
                  </a:cubicBezTo>
                  <a:cubicBezTo>
                    <a:pt x="1355" y="1972"/>
                    <a:pt x="1349" y="1981"/>
                    <a:pt x="1349" y="1981"/>
                  </a:cubicBezTo>
                  <a:cubicBezTo>
                    <a:pt x="1349" y="1981"/>
                    <a:pt x="1338" y="1988"/>
                    <a:pt x="1338" y="1998"/>
                  </a:cubicBezTo>
                  <a:cubicBezTo>
                    <a:pt x="1338" y="2008"/>
                    <a:pt x="1324" y="2028"/>
                    <a:pt x="1324" y="2028"/>
                  </a:cubicBezTo>
                  <a:cubicBezTo>
                    <a:pt x="1314" y="2028"/>
                    <a:pt x="1317" y="2042"/>
                    <a:pt x="1309" y="2046"/>
                  </a:cubicBezTo>
                  <a:cubicBezTo>
                    <a:pt x="1300" y="2049"/>
                    <a:pt x="1291" y="2063"/>
                    <a:pt x="1291" y="2063"/>
                  </a:cubicBezTo>
                  <a:cubicBezTo>
                    <a:pt x="1285" y="2067"/>
                    <a:pt x="1282" y="2069"/>
                    <a:pt x="1276" y="2073"/>
                  </a:cubicBezTo>
                  <a:cubicBezTo>
                    <a:pt x="1276" y="2077"/>
                    <a:pt x="1276" y="2078"/>
                    <a:pt x="1277" y="2082"/>
                  </a:cubicBezTo>
                  <a:cubicBezTo>
                    <a:pt x="1273" y="2087"/>
                    <a:pt x="1271" y="2090"/>
                    <a:pt x="1267" y="2095"/>
                  </a:cubicBezTo>
                  <a:cubicBezTo>
                    <a:pt x="1269" y="2098"/>
                    <a:pt x="1269" y="2099"/>
                    <a:pt x="1270" y="2102"/>
                  </a:cubicBezTo>
                  <a:cubicBezTo>
                    <a:pt x="1252" y="2116"/>
                    <a:pt x="1259" y="2127"/>
                    <a:pt x="1251" y="2129"/>
                  </a:cubicBezTo>
                  <a:cubicBezTo>
                    <a:pt x="1244" y="2131"/>
                    <a:pt x="1245" y="2142"/>
                    <a:pt x="1238" y="2145"/>
                  </a:cubicBezTo>
                  <a:cubicBezTo>
                    <a:pt x="1232" y="2148"/>
                    <a:pt x="1232" y="2153"/>
                    <a:pt x="1232" y="2153"/>
                  </a:cubicBezTo>
                  <a:cubicBezTo>
                    <a:pt x="1246" y="2159"/>
                    <a:pt x="1253" y="2141"/>
                    <a:pt x="1253" y="2141"/>
                  </a:cubicBezTo>
                  <a:cubicBezTo>
                    <a:pt x="1253" y="2141"/>
                    <a:pt x="1257" y="2132"/>
                    <a:pt x="1260" y="2134"/>
                  </a:cubicBezTo>
                  <a:cubicBezTo>
                    <a:pt x="1264" y="2136"/>
                    <a:pt x="1258" y="2143"/>
                    <a:pt x="1258" y="2143"/>
                  </a:cubicBezTo>
                  <a:cubicBezTo>
                    <a:pt x="1258" y="2143"/>
                    <a:pt x="1252" y="2151"/>
                    <a:pt x="1249" y="2158"/>
                  </a:cubicBezTo>
                  <a:cubicBezTo>
                    <a:pt x="1245" y="2166"/>
                    <a:pt x="1231" y="2177"/>
                    <a:pt x="1231" y="2177"/>
                  </a:cubicBezTo>
                  <a:cubicBezTo>
                    <a:pt x="1231" y="2177"/>
                    <a:pt x="1247" y="2163"/>
                    <a:pt x="1238" y="2162"/>
                  </a:cubicBezTo>
                  <a:cubicBezTo>
                    <a:pt x="1228" y="2161"/>
                    <a:pt x="1226" y="2165"/>
                    <a:pt x="1225" y="2170"/>
                  </a:cubicBezTo>
                  <a:cubicBezTo>
                    <a:pt x="1223" y="2175"/>
                    <a:pt x="1218" y="2180"/>
                    <a:pt x="1218" y="2180"/>
                  </a:cubicBezTo>
                  <a:cubicBezTo>
                    <a:pt x="1211" y="2179"/>
                    <a:pt x="1207" y="2189"/>
                    <a:pt x="1207" y="2189"/>
                  </a:cubicBezTo>
                  <a:cubicBezTo>
                    <a:pt x="1204" y="2191"/>
                    <a:pt x="1202" y="2191"/>
                    <a:pt x="1199" y="2193"/>
                  </a:cubicBezTo>
                  <a:cubicBezTo>
                    <a:pt x="1205" y="2195"/>
                    <a:pt x="1208" y="2196"/>
                    <a:pt x="1214" y="2198"/>
                  </a:cubicBezTo>
                  <a:cubicBezTo>
                    <a:pt x="1205" y="2198"/>
                    <a:pt x="1201" y="2210"/>
                    <a:pt x="1201" y="2210"/>
                  </a:cubicBezTo>
                  <a:cubicBezTo>
                    <a:pt x="1184" y="2212"/>
                    <a:pt x="1185" y="2226"/>
                    <a:pt x="1185" y="2226"/>
                  </a:cubicBezTo>
                  <a:cubicBezTo>
                    <a:pt x="1185" y="2226"/>
                    <a:pt x="1182" y="2235"/>
                    <a:pt x="1179" y="2242"/>
                  </a:cubicBezTo>
                  <a:cubicBezTo>
                    <a:pt x="1175" y="2249"/>
                    <a:pt x="1184" y="2245"/>
                    <a:pt x="1184" y="2245"/>
                  </a:cubicBezTo>
                  <a:cubicBezTo>
                    <a:pt x="1180" y="2249"/>
                    <a:pt x="1178" y="2251"/>
                    <a:pt x="1173" y="2254"/>
                  </a:cubicBezTo>
                  <a:cubicBezTo>
                    <a:pt x="1175" y="2255"/>
                    <a:pt x="1176" y="2255"/>
                    <a:pt x="1178" y="2255"/>
                  </a:cubicBezTo>
                  <a:cubicBezTo>
                    <a:pt x="1176" y="2258"/>
                    <a:pt x="1175" y="2259"/>
                    <a:pt x="1174" y="2262"/>
                  </a:cubicBezTo>
                  <a:cubicBezTo>
                    <a:pt x="1174" y="2262"/>
                    <a:pt x="1176" y="2265"/>
                    <a:pt x="1176" y="2271"/>
                  </a:cubicBezTo>
                  <a:cubicBezTo>
                    <a:pt x="1175" y="2278"/>
                    <a:pt x="1184" y="2276"/>
                    <a:pt x="1184" y="2276"/>
                  </a:cubicBezTo>
                  <a:cubicBezTo>
                    <a:pt x="1181" y="2279"/>
                    <a:pt x="1179" y="2280"/>
                    <a:pt x="1176" y="2282"/>
                  </a:cubicBezTo>
                  <a:cubicBezTo>
                    <a:pt x="1180" y="2283"/>
                    <a:pt x="1182" y="2283"/>
                    <a:pt x="1187" y="2283"/>
                  </a:cubicBezTo>
                  <a:cubicBezTo>
                    <a:pt x="1185" y="2284"/>
                    <a:pt x="1184" y="2284"/>
                    <a:pt x="1182" y="2285"/>
                  </a:cubicBezTo>
                  <a:cubicBezTo>
                    <a:pt x="1184" y="2286"/>
                    <a:pt x="1185" y="2287"/>
                    <a:pt x="1187" y="2289"/>
                  </a:cubicBezTo>
                  <a:cubicBezTo>
                    <a:pt x="1190" y="2289"/>
                    <a:pt x="1191" y="2290"/>
                    <a:pt x="1194" y="2290"/>
                  </a:cubicBezTo>
                  <a:cubicBezTo>
                    <a:pt x="1192" y="2292"/>
                    <a:pt x="1191" y="2293"/>
                    <a:pt x="1189" y="2294"/>
                  </a:cubicBezTo>
                  <a:cubicBezTo>
                    <a:pt x="1192" y="2295"/>
                    <a:pt x="1194" y="2295"/>
                    <a:pt x="1197" y="2296"/>
                  </a:cubicBezTo>
                  <a:cubicBezTo>
                    <a:pt x="1200" y="2298"/>
                    <a:pt x="1202" y="2299"/>
                    <a:pt x="1205" y="2301"/>
                  </a:cubicBezTo>
                  <a:cubicBezTo>
                    <a:pt x="1208" y="2300"/>
                    <a:pt x="1209" y="2300"/>
                    <a:pt x="1211" y="2299"/>
                  </a:cubicBezTo>
                  <a:cubicBezTo>
                    <a:pt x="1211" y="2301"/>
                    <a:pt x="1211" y="2301"/>
                    <a:pt x="1211" y="2303"/>
                  </a:cubicBezTo>
                  <a:cubicBezTo>
                    <a:pt x="1211" y="2303"/>
                    <a:pt x="1211" y="2303"/>
                    <a:pt x="1211" y="2303"/>
                  </a:cubicBezTo>
                  <a:cubicBezTo>
                    <a:pt x="1124" y="2300"/>
                    <a:pt x="1035" y="2286"/>
                    <a:pt x="948" y="2261"/>
                  </a:cubicBezTo>
                  <a:close/>
                  <a:moveTo>
                    <a:pt x="1520" y="759"/>
                  </a:moveTo>
                  <a:cubicBezTo>
                    <a:pt x="1521" y="773"/>
                    <a:pt x="1505" y="778"/>
                    <a:pt x="1505" y="778"/>
                  </a:cubicBezTo>
                  <a:cubicBezTo>
                    <a:pt x="1502" y="778"/>
                    <a:pt x="1501" y="778"/>
                    <a:pt x="1498" y="778"/>
                  </a:cubicBezTo>
                  <a:cubicBezTo>
                    <a:pt x="1498" y="771"/>
                    <a:pt x="1498" y="767"/>
                    <a:pt x="1499" y="760"/>
                  </a:cubicBezTo>
                  <a:cubicBezTo>
                    <a:pt x="1501" y="754"/>
                    <a:pt x="1502" y="752"/>
                    <a:pt x="1505" y="746"/>
                  </a:cubicBezTo>
                  <a:cubicBezTo>
                    <a:pt x="1510" y="737"/>
                    <a:pt x="1513" y="732"/>
                    <a:pt x="1519" y="723"/>
                  </a:cubicBezTo>
                  <a:cubicBezTo>
                    <a:pt x="1512" y="725"/>
                    <a:pt x="1508" y="726"/>
                    <a:pt x="1501" y="728"/>
                  </a:cubicBezTo>
                  <a:cubicBezTo>
                    <a:pt x="1509" y="723"/>
                    <a:pt x="1512" y="721"/>
                    <a:pt x="1519" y="717"/>
                  </a:cubicBezTo>
                  <a:cubicBezTo>
                    <a:pt x="1523" y="718"/>
                    <a:pt x="1524" y="718"/>
                    <a:pt x="1527" y="719"/>
                  </a:cubicBezTo>
                  <a:cubicBezTo>
                    <a:pt x="1536" y="719"/>
                    <a:pt x="1540" y="719"/>
                    <a:pt x="1548" y="719"/>
                  </a:cubicBezTo>
                  <a:cubicBezTo>
                    <a:pt x="1542" y="725"/>
                    <a:pt x="1539" y="727"/>
                    <a:pt x="1534" y="733"/>
                  </a:cubicBezTo>
                  <a:cubicBezTo>
                    <a:pt x="1534" y="733"/>
                    <a:pt x="1520" y="745"/>
                    <a:pt x="1520" y="759"/>
                  </a:cubicBezTo>
                  <a:close/>
                  <a:moveTo>
                    <a:pt x="1551" y="706"/>
                  </a:moveTo>
                  <a:cubicBezTo>
                    <a:pt x="1547" y="705"/>
                    <a:pt x="1545" y="704"/>
                    <a:pt x="1541" y="703"/>
                  </a:cubicBezTo>
                  <a:cubicBezTo>
                    <a:pt x="1536" y="704"/>
                    <a:pt x="1534" y="704"/>
                    <a:pt x="1530" y="705"/>
                  </a:cubicBezTo>
                  <a:cubicBezTo>
                    <a:pt x="1525" y="703"/>
                    <a:pt x="1523" y="702"/>
                    <a:pt x="1518" y="701"/>
                  </a:cubicBezTo>
                  <a:cubicBezTo>
                    <a:pt x="1518" y="698"/>
                    <a:pt x="1518" y="696"/>
                    <a:pt x="1518" y="693"/>
                  </a:cubicBezTo>
                  <a:cubicBezTo>
                    <a:pt x="1515" y="692"/>
                    <a:pt x="1514" y="692"/>
                    <a:pt x="1512" y="691"/>
                  </a:cubicBezTo>
                  <a:cubicBezTo>
                    <a:pt x="1514" y="689"/>
                    <a:pt x="1514" y="688"/>
                    <a:pt x="1515" y="686"/>
                  </a:cubicBezTo>
                  <a:cubicBezTo>
                    <a:pt x="1511" y="684"/>
                    <a:pt x="1509" y="684"/>
                    <a:pt x="1505" y="682"/>
                  </a:cubicBezTo>
                  <a:cubicBezTo>
                    <a:pt x="1499" y="684"/>
                    <a:pt x="1496" y="685"/>
                    <a:pt x="1490" y="687"/>
                  </a:cubicBezTo>
                  <a:cubicBezTo>
                    <a:pt x="1484" y="688"/>
                    <a:pt x="1481" y="689"/>
                    <a:pt x="1476" y="690"/>
                  </a:cubicBezTo>
                  <a:cubicBezTo>
                    <a:pt x="1476" y="686"/>
                    <a:pt x="1477" y="685"/>
                    <a:pt x="1477" y="682"/>
                  </a:cubicBezTo>
                  <a:cubicBezTo>
                    <a:pt x="1470" y="680"/>
                    <a:pt x="1467" y="680"/>
                    <a:pt x="1460" y="678"/>
                  </a:cubicBezTo>
                  <a:cubicBezTo>
                    <a:pt x="1467" y="675"/>
                    <a:pt x="1471" y="674"/>
                    <a:pt x="1479" y="670"/>
                  </a:cubicBezTo>
                  <a:cubicBezTo>
                    <a:pt x="1486" y="670"/>
                    <a:pt x="1490" y="670"/>
                    <a:pt x="1497" y="670"/>
                  </a:cubicBezTo>
                  <a:cubicBezTo>
                    <a:pt x="1501" y="669"/>
                    <a:pt x="1503" y="668"/>
                    <a:pt x="1507" y="667"/>
                  </a:cubicBezTo>
                  <a:cubicBezTo>
                    <a:pt x="1515" y="667"/>
                    <a:pt x="1519" y="666"/>
                    <a:pt x="1526" y="666"/>
                  </a:cubicBezTo>
                  <a:cubicBezTo>
                    <a:pt x="1532" y="669"/>
                    <a:pt x="1534" y="670"/>
                    <a:pt x="1540" y="672"/>
                  </a:cubicBezTo>
                  <a:cubicBezTo>
                    <a:pt x="1541" y="679"/>
                    <a:pt x="1542" y="682"/>
                    <a:pt x="1543" y="688"/>
                  </a:cubicBezTo>
                  <a:cubicBezTo>
                    <a:pt x="1547" y="689"/>
                    <a:pt x="1549" y="690"/>
                    <a:pt x="1554" y="691"/>
                  </a:cubicBezTo>
                  <a:cubicBezTo>
                    <a:pt x="1556" y="697"/>
                    <a:pt x="1558" y="700"/>
                    <a:pt x="1560" y="706"/>
                  </a:cubicBezTo>
                  <a:cubicBezTo>
                    <a:pt x="1558" y="710"/>
                    <a:pt x="1556" y="712"/>
                    <a:pt x="1553" y="716"/>
                  </a:cubicBezTo>
                  <a:cubicBezTo>
                    <a:pt x="1552" y="712"/>
                    <a:pt x="1552" y="710"/>
                    <a:pt x="1551" y="706"/>
                  </a:cubicBezTo>
                  <a:close/>
                  <a:moveTo>
                    <a:pt x="1238" y="2304"/>
                  </a:moveTo>
                  <a:cubicBezTo>
                    <a:pt x="1241" y="2302"/>
                    <a:pt x="1244" y="2299"/>
                    <a:pt x="1247" y="2301"/>
                  </a:cubicBezTo>
                  <a:cubicBezTo>
                    <a:pt x="1252" y="2304"/>
                    <a:pt x="1266" y="2298"/>
                    <a:pt x="1266" y="2298"/>
                  </a:cubicBezTo>
                  <a:cubicBezTo>
                    <a:pt x="1258" y="2297"/>
                    <a:pt x="1257" y="2291"/>
                    <a:pt x="1253" y="2289"/>
                  </a:cubicBezTo>
                  <a:cubicBezTo>
                    <a:pt x="1249" y="2287"/>
                    <a:pt x="1246" y="2284"/>
                    <a:pt x="1246" y="2284"/>
                  </a:cubicBezTo>
                  <a:cubicBezTo>
                    <a:pt x="1248" y="2281"/>
                    <a:pt x="1249" y="2279"/>
                    <a:pt x="1251" y="2276"/>
                  </a:cubicBezTo>
                  <a:cubicBezTo>
                    <a:pt x="1249" y="2275"/>
                    <a:pt x="1249" y="2274"/>
                    <a:pt x="1247" y="2274"/>
                  </a:cubicBezTo>
                  <a:cubicBezTo>
                    <a:pt x="1248" y="2271"/>
                    <a:pt x="1249" y="2270"/>
                    <a:pt x="1251" y="2267"/>
                  </a:cubicBezTo>
                  <a:cubicBezTo>
                    <a:pt x="1248" y="2266"/>
                    <a:pt x="1246" y="2266"/>
                    <a:pt x="1243" y="2265"/>
                  </a:cubicBezTo>
                  <a:cubicBezTo>
                    <a:pt x="1246" y="2262"/>
                    <a:pt x="1248" y="2261"/>
                    <a:pt x="1251" y="2258"/>
                  </a:cubicBezTo>
                  <a:cubicBezTo>
                    <a:pt x="1249" y="2256"/>
                    <a:pt x="1248" y="2255"/>
                    <a:pt x="1247" y="2252"/>
                  </a:cubicBezTo>
                  <a:cubicBezTo>
                    <a:pt x="1250" y="2250"/>
                    <a:pt x="1252" y="2249"/>
                    <a:pt x="1255" y="2247"/>
                  </a:cubicBezTo>
                  <a:cubicBezTo>
                    <a:pt x="1258" y="2247"/>
                    <a:pt x="1259" y="2247"/>
                    <a:pt x="1261" y="2248"/>
                  </a:cubicBezTo>
                  <a:cubicBezTo>
                    <a:pt x="1265" y="2246"/>
                    <a:pt x="1267" y="2245"/>
                    <a:pt x="1271" y="2243"/>
                  </a:cubicBezTo>
                  <a:cubicBezTo>
                    <a:pt x="1274" y="2239"/>
                    <a:pt x="1275" y="2236"/>
                    <a:pt x="1278" y="2231"/>
                  </a:cubicBezTo>
                  <a:cubicBezTo>
                    <a:pt x="1282" y="2229"/>
                    <a:pt x="1284" y="2228"/>
                    <a:pt x="1289" y="2226"/>
                  </a:cubicBezTo>
                  <a:cubicBezTo>
                    <a:pt x="1292" y="2225"/>
                    <a:pt x="1293" y="2225"/>
                    <a:pt x="1296" y="2224"/>
                  </a:cubicBezTo>
                  <a:cubicBezTo>
                    <a:pt x="1302" y="2221"/>
                    <a:pt x="1305" y="2219"/>
                    <a:pt x="1311" y="2216"/>
                  </a:cubicBezTo>
                  <a:cubicBezTo>
                    <a:pt x="1312" y="2212"/>
                    <a:pt x="1312" y="2210"/>
                    <a:pt x="1313" y="2206"/>
                  </a:cubicBezTo>
                  <a:cubicBezTo>
                    <a:pt x="1307" y="2206"/>
                    <a:pt x="1303" y="2206"/>
                    <a:pt x="1297" y="2206"/>
                  </a:cubicBezTo>
                  <a:cubicBezTo>
                    <a:pt x="1298" y="2202"/>
                    <a:pt x="1298" y="2200"/>
                    <a:pt x="1299" y="2196"/>
                  </a:cubicBezTo>
                  <a:cubicBezTo>
                    <a:pt x="1302" y="2193"/>
                    <a:pt x="1304" y="2191"/>
                    <a:pt x="1306" y="2187"/>
                  </a:cubicBezTo>
                  <a:cubicBezTo>
                    <a:pt x="1313" y="2185"/>
                    <a:pt x="1316" y="2183"/>
                    <a:pt x="1323" y="2181"/>
                  </a:cubicBezTo>
                  <a:cubicBezTo>
                    <a:pt x="1323" y="2181"/>
                    <a:pt x="1335" y="2178"/>
                    <a:pt x="1339" y="2170"/>
                  </a:cubicBezTo>
                  <a:cubicBezTo>
                    <a:pt x="1343" y="2162"/>
                    <a:pt x="1362" y="2157"/>
                    <a:pt x="1362" y="2157"/>
                  </a:cubicBezTo>
                  <a:cubicBezTo>
                    <a:pt x="1365" y="2155"/>
                    <a:pt x="1367" y="2154"/>
                    <a:pt x="1370" y="2153"/>
                  </a:cubicBezTo>
                  <a:cubicBezTo>
                    <a:pt x="1369" y="2151"/>
                    <a:pt x="1369" y="2150"/>
                    <a:pt x="1368" y="2148"/>
                  </a:cubicBezTo>
                  <a:cubicBezTo>
                    <a:pt x="1365" y="2149"/>
                    <a:pt x="1363" y="2150"/>
                    <a:pt x="1359" y="2151"/>
                  </a:cubicBezTo>
                  <a:cubicBezTo>
                    <a:pt x="1357" y="2149"/>
                    <a:pt x="1356" y="2149"/>
                    <a:pt x="1355" y="2147"/>
                  </a:cubicBezTo>
                  <a:cubicBezTo>
                    <a:pt x="1357" y="2141"/>
                    <a:pt x="1359" y="2137"/>
                    <a:pt x="1362" y="2130"/>
                  </a:cubicBezTo>
                  <a:cubicBezTo>
                    <a:pt x="1362" y="2130"/>
                    <a:pt x="1379" y="2141"/>
                    <a:pt x="1393" y="2136"/>
                  </a:cubicBezTo>
                  <a:cubicBezTo>
                    <a:pt x="1407" y="2131"/>
                    <a:pt x="1411" y="2113"/>
                    <a:pt x="1411" y="2113"/>
                  </a:cubicBezTo>
                  <a:cubicBezTo>
                    <a:pt x="1414" y="2118"/>
                    <a:pt x="1426" y="2112"/>
                    <a:pt x="1426" y="2112"/>
                  </a:cubicBezTo>
                  <a:cubicBezTo>
                    <a:pt x="1435" y="2113"/>
                    <a:pt x="1447" y="2108"/>
                    <a:pt x="1447" y="2108"/>
                  </a:cubicBezTo>
                  <a:cubicBezTo>
                    <a:pt x="1447" y="2108"/>
                    <a:pt x="1461" y="2112"/>
                    <a:pt x="1469" y="2104"/>
                  </a:cubicBezTo>
                  <a:cubicBezTo>
                    <a:pt x="1476" y="2096"/>
                    <a:pt x="1489" y="2092"/>
                    <a:pt x="1493" y="2085"/>
                  </a:cubicBezTo>
                  <a:cubicBezTo>
                    <a:pt x="1497" y="2078"/>
                    <a:pt x="1495" y="2073"/>
                    <a:pt x="1495" y="2073"/>
                  </a:cubicBezTo>
                  <a:cubicBezTo>
                    <a:pt x="1495" y="2073"/>
                    <a:pt x="1513" y="2060"/>
                    <a:pt x="1521" y="2064"/>
                  </a:cubicBezTo>
                  <a:cubicBezTo>
                    <a:pt x="1529" y="2069"/>
                    <a:pt x="1536" y="2063"/>
                    <a:pt x="1542" y="2058"/>
                  </a:cubicBezTo>
                  <a:cubicBezTo>
                    <a:pt x="1548" y="2053"/>
                    <a:pt x="1552" y="2049"/>
                    <a:pt x="1557" y="2049"/>
                  </a:cubicBezTo>
                  <a:cubicBezTo>
                    <a:pt x="1563" y="2049"/>
                    <a:pt x="1575" y="2033"/>
                    <a:pt x="1575" y="2033"/>
                  </a:cubicBezTo>
                  <a:cubicBezTo>
                    <a:pt x="1584" y="2033"/>
                    <a:pt x="1597" y="2024"/>
                    <a:pt x="1597" y="2024"/>
                  </a:cubicBezTo>
                  <a:cubicBezTo>
                    <a:pt x="1597" y="2024"/>
                    <a:pt x="1607" y="2021"/>
                    <a:pt x="1616" y="2010"/>
                  </a:cubicBezTo>
                  <a:cubicBezTo>
                    <a:pt x="1624" y="2000"/>
                    <a:pt x="1635" y="1994"/>
                    <a:pt x="1635" y="1994"/>
                  </a:cubicBezTo>
                  <a:cubicBezTo>
                    <a:pt x="1635" y="1994"/>
                    <a:pt x="1659" y="1980"/>
                    <a:pt x="1659" y="1972"/>
                  </a:cubicBezTo>
                  <a:cubicBezTo>
                    <a:pt x="1659" y="1963"/>
                    <a:pt x="1670" y="1953"/>
                    <a:pt x="1670" y="1953"/>
                  </a:cubicBezTo>
                  <a:cubicBezTo>
                    <a:pt x="1670" y="1953"/>
                    <a:pt x="1680" y="1949"/>
                    <a:pt x="1689" y="1942"/>
                  </a:cubicBezTo>
                  <a:cubicBezTo>
                    <a:pt x="1698" y="1935"/>
                    <a:pt x="1717" y="1933"/>
                    <a:pt x="1717" y="1933"/>
                  </a:cubicBezTo>
                  <a:cubicBezTo>
                    <a:pt x="1728" y="1933"/>
                    <a:pt x="1735" y="1923"/>
                    <a:pt x="1735" y="1923"/>
                  </a:cubicBezTo>
                  <a:cubicBezTo>
                    <a:pt x="1748" y="1923"/>
                    <a:pt x="1754" y="1924"/>
                    <a:pt x="1766" y="1924"/>
                  </a:cubicBezTo>
                  <a:cubicBezTo>
                    <a:pt x="1766" y="1924"/>
                    <a:pt x="1766" y="1924"/>
                    <a:pt x="1774" y="1920"/>
                  </a:cubicBezTo>
                  <a:cubicBezTo>
                    <a:pt x="1783" y="1916"/>
                    <a:pt x="1785" y="1922"/>
                    <a:pt x="1787" y="1918"/>
                  </a:cubicBezTo>
                  <a:cubicBezTo>
                    <a:pt x="1790" y="1913"/>
                    <a:pt x="1797" y="1903"/>
                    <a:pt x="1802" y="1897"/>
                  </a:cubicBezTo>
                  <a:cubicBezTo>
                    <a:pt x="1807" y="1891"/>
                    <a:pt x="1824" y="1882"/>
                    <a:pt x="1824" y="1882"/>
                  </a:cubicBezTo>
                  <a:cubicBezTo>
                    <a:pt x="1824" y="1882"/>
                    <a:pt x="1830" y="1866"/>
                    <a:pt x="1841" y="1866"/>
                  </a:cubicBezTo>
                  <a:cubicBezTo>
                    <a:pt x="1852" y="1865"/>
                    <a:pt x="1845" y="1853"/>
                    <a:pt x="1845" y="1853"/>
                  </a:cubicBezTo>
                  <a:cubicBezTo>
                    <a:pt x="1845" y="1853"/>
                    <a:pt x="1857" y="1842"/>
                    <a:pt x="1859" y="1833"/>
                  </a:cubicBezTo>
                  <a:cubicBezTo>
                    <a:pt x="1860" y="1824"/>
                    <a:pt x="1878" y="1802"/>
                    <a:pt x="1878" y="1802"/>
                  </a:cubicBezTo>
                  <a:cubicBezTo>
                    <a:pt x="1892" y="1804"/>
                    <a:pt x="1914" y="1781"/>
                    <a:pt x="1914" y="1781"/>
                  </a:cubicBezTo>
                  <a:cubicBezTo>
                    <a:pt x="1914" y="1781"/>
                    <a:pt x="1925" y="1770"/>
                    <a:pt x="1938" y="1765"/>
                  </a:cubicBezTo>
                  <a:cubicBezTo>
                    <a:pt x="1952" y="1761"/>
                    <a:pt x="1956" y="1746"/>
                    <a:pt x="1956" y="1746"/>
                  </a:cubicBezTo>
                  <a:cubicBezTo>
                    <a:pt x="1973" y="1729"/>
                    <a:pt x="1961" y="1730"/>
                    <a:pt x="1967" y="1719"/>
                  </a:cubicBezTo>
                  <a:cubicBezTo>
                    <a:pt x="1973" y="1708"/>
                    <a:pt x="1973" y="1701"/>
                    <a:pt x="1973" y="1701"/>
                  </a:cubicBezTo>
                  <a:cubicBezTo>
                    <a:pt x="1973" y="1701"/>
                    <a:pt x="1963" y="1701"/>
                    <a:pt x="1955" y="1699"/>
                  </a:cubicBezTo>
                  <a:cubicBezTo>
                    <a:pt x="1946" y="1697"/>
                    <a:pt x="1938" y="1678"/>
                    <a:pt x="1938" y="1678"/>
                  </a:cubicBezTo>
                  <a:cubicBezTo>
                    <a:pt x="1935" y="1674"/>
                    <a:pt x="1934" y="1671"/>
                    <a:pt x="1931" y="1666"/>
                  </a:cubicBezTo>
                  <a:cubicBezTo>
                    <a:pt x="1929" y="1664"/>
                    <a:pt x="1928" y="1662"/>
                    <a:pt x="1926" y="1659"/>
                  </a:cubicBezTo>
                  <a:cubicBezTo>
                    <a:pt x="1916" y="1658"/>
                    <a:pt x="1911" y="1658"/>
                    <a:pt x="1900" y="1657"/>
                  </a:cubicBezTo>
                  <a:cubicBezTo>
                    <a:pt x="1900" y="1657"/>
                    <a:pt x="1894" y="1652"/>
                    <a:pt x="1887" y="1648"/>
                  </a:cubicBezTo>
                  <a:cubicBezTo>
                    <a:pt x="1880" y="1643"/>
                    <a:pt x="1877" y="1651"/>
                    <a:pt x="1877" y="1651"/>
                  </a:cubicBezTo>
                  <a:cubicBezTo>
                    <a:pt x="1877" y="1651"/>
                    <a:pt x="1875" y="1646"/>
                    <a:pt x="1872" y="1631"/>
                  </a:cubicBezTo>
                  <a:cubicBezTo>
                    <a:pt x="1868" y="1616"/>
                    <a:pt x="1839" y="1606"/>
                    <a:pt x="1839" y="1606"/>
                  </a:cubicBezTo>
                  <a:cubicBezTo>
                    <a:pt x="1831" y="1599"/>
                    <a:pt x="1835" y="1562"/>
                    <a:pt x="1835" y="1562"/>
                  </a:cubicBezTo>
                  <a:cubicBezTo>
                    <a:pt x="1835" y="1562"/>
                    <a:pt x="1825" y="1561"/>
                    <a:pt x="1821" y="1556"/>
                  </a:cubicBezTo>
                  <a:cubicBezTo>
                    <a:pt x="1817" y="1551"/>
                    <a:pt x="1823" y="1527"/>
                    <a:pt x="1823" y="1527"/>
                  </a:cubicBezTo>
                  <a:cubicBezTo>
                    <a:pt x="1823" y="1527"/>
                    <a:pt x="1813" y="1527"/>
                    <a:pt x="1808" y="1512"/>
                  </a:cubicBezTo>
                  <a:cubicBezTo>
                    <a:pt x="1803" y="1497"/>
                    <a:pt x="1794" y="1495"/>
                    <a:pt x="1794" y="1495"/>
                  </a:cubicBezTo>
                  <a:cubicBezTo>
                    <a:pt x="1794" y="1495"/>
                    <a:pt x="1790" y="1490"/>
                    <a:pt x="1778" y="1485"/>
                  </a:cubicBezTo>
                  <a:cubicBezTo>
                    <a:pt x="1765" y="1479"/>
                    <a:pt x="1761" y="1486"/>
                    <a:pt x="1761" y="1486"/>
                  </a:cubicBezTo>
                  <a:cubicBezTo>
                    <a:pt x="1761" y="1486"/>
                    <a:pt x="1744" y="1478"/>
                    <a:pt x="1744" y="1469"/>
                  </a:cubicBezTo>
                  <a:cubicBezTo>
                    <a:pt x="1744" y="1461"/>
                    <a:pt x="1739" y="1455"/>
                    <a:pt x="1739" y="1455"/>
                  </a:cubicBezTo>
                  <a:cubicBezTo>
                    <a:pt x="1737" y="1448"/>
                    <a:pt x="1736" y="1444"/>
                    <a:pt x="1733" y="1437"/>
                  </a:cubicBezTo>
                  <a:cubicBezTo>
                    <a:pt x="1728" y="1430"/>
                    <a:pt x="1726" y="1427"/>
                    <a:pt x="1721" y="1420"/>
                  </a:cubicBezTo>
                  <a:cubicBezTo>
                    <a:pt x="1717" y="1415"/>
                    <a:pt x="1715" y="1413"/>
                    <a:pt x="1712" y="1408"/>
                  </a:cubicBezTo>
                  <a:cubicBezTo>
                    <a:pt x="1716" y="1405"/>
                    <a:pt x="1718" y="1403"/>
                    <a:pt x="1723" y="1400"/>
                  </a:cubicBezTo>
                  <a:cubicBezTo>
                    <a:pt x="1722" y="1396"/>
                    <a:pt x="1722" y="1395"/>
                    <a:pt x="1722" y="1391"/>
                  </a:cubicBezTo>
                  <a:cubicBezTo>
                    <a:pt x="1718" y="1392"/>
                    <a:pt x="1716" y="1392"/>
                    <a:pt x="1712" y="1394"/>
                  </a:cubicBezTo>
                  <a:cubicBezTo>
                    <a:pt x="1711" y="1396"/>
                    <a:pt x="1710" y="1397"/>
                    <a:pt x="1709" y="1400"/>
                  </a:cubicBezTo>
                  <a:cubicBezTo>
                    <a:pt x="1707" y="1399"/>
                    <a:pt x="1705" y="1399"/>
                    <a:pt x="1703" y="1398"/>
                  </a:cubicBezTo>
                  <a:cubicBezTo>
                    <a:pt x="1703" y="1395"/>
                    <a:pt x="1703" y="1393"/>
                    <a:pt x="1703" y="1389"/>
                  </a:cubicBezTo>
                  <a:cubicBezTo>
                    <a:pt x="1696" y="1387"/>
                    <a:pt x="1693" y="1386"/>
                    <a:pt x="1686" y="1383"/>
                  </a:cubicBezTo>
                  <a:cubicBezTo>
                    <a:pt x="1687" y="1373"/>
                    <a:pt x="1677" y="1379"/>
                    <a:pt x="1677" y="1379"/>
                  </a:cubicBezTo>
                  <a:cubicBezTo>
                    <a:pt x="1677" y="1379"/>
                    <a:pt x="1673" y="1385"/>
                    <a:pt x="1661" y="1385"/>
                  </a:cubicBezTo>
                  <a:cubicBezTo>
                    <a:pt x="1649" y="1386"/>
                    <a:pt x="1658" y="1371"/>
                    <a:pt x="1650" y="1375"/>
                  </a:cubicBezTo>
                  <a:cubicBezTo>
                    <a:pt x="1642" y="1378"/>
                    <a:pt x="1623" y="1367"/>
                    <a:pt x="1623" y="1367"/>
                  </a:cubicBezTo>
                  <a:cubicBezTo>
                    <a:pt x="1629" y="1347"/>
                    <a:pt x="1607" y="1351"/>
                    <a:pt x="1607" y="1351"/>
                  </a:cubicBezTo>
                  <a:cubicBezTo>
                    <a:pt x="1606" y="1345"/>
                    <a:pt x="1605" y="1342"/>
                    <a:pt x="1603" y="1335"/>
                  </a:cubicBezTo>
                  <a:cubicBezTo>
                    <a:pt x="1599" y="1342"/>
                    <a:pt x="1598" y="1346"/>
                    <a:pt x="1594" y="1352"/>
                  </a:cubicBezTo>
                  <a:cubicBezTo>
                    <a:pt x="1587" y="1351"/>
                    <a:pt x="1584" y="1350"/>
                    <a:pt x="1577" y="1348"/>
                  </a:cubicBezTo>
                  <a:cubicBezTo>
                    <a:pt x="1577" y="1348"/>
                    <a:pt x="1586" y="1341"/>
                    <a:pt x="1589" y="1333"/>
                  </a:cubicBezTo>
                  <a:cubicBezTo>
                    <a:pt x="1591" y="1324"/>
                    <a:pt x="1579" y="1321"/>
                    <a:pt x="1564" y="1334"/>
                  </a:cubicBezTo>
                  <a:cubicBezTo>
                    <a:pt x="1549" y="1347"/>
                    <a:pt x="1549" y="1332"/>
                    <a:pt x="1530" y="1336"/>
                  </a:cubicBezTo>
                  <a:cubicBezTo>
                    <a:pt x="1512" y="1340"/>
                    <a:pt x="1511" y="1360"/>
                    <a:pt x="1511" y="1360"/>
                  </a:cubicBezTo>
                  <a:cubicBezTo>
                    <a:pt x="1492" y="1355"/>
                    <a:pt x="1487" y="1371"/>
                    <a:pt x="1487" y="1371"/>
                  </a:cubicBezTo>
                  <a:cubicBezTo>
                    <a:pt x="1487" y="1371"/>
                    <a:pt x="1475" y="1346"/>
                    <a:pt x="1460" y="1342"/>
                  </a:cubicBezTo>
                  <a:cubicBezTo>
                    <a:pt x="1444" y="1337"/>
                    <a:pt x="1441" y="1357"/>
                    <a:pt x="1426" y="1345"/>
                  </a:cubicBezTo>
                  <a:cubicBezTo>
                    <a:pt x="1411" y="1334"/>
                    <a:pt x="1408" y="1300"/>
                    <a:pt x="1408" y="1300"/>
                  </a:cubicBezTo>
                  <a:cubicBezTo>
                    <a:pt x="1409" y="1296"/>
                    <a:pt x="1410" y="1293"/>
                    <a:pt x="1412" y="1289"/>
                  </a:cubicBezTo>
                  <a:cubicBezTo>
                    <a:pt x="1414" y="1283"/>
                    <a:pt x="1416" y="1280"/>
                    <a:pt x="1418" y="1273"/>
                  </a:cubicBezTo>
                  <a:cubicBezTo>
                    <a:pt x="1420" y="1264"/>
                    <a:pt x="1421" y="1260"/>
                    <a:pt x="1423" y="1251"/>
                  </a:cubicBezTo>
                  <a:cubicBezTo>
                    <a:pt x="1426" y="1249"/>
                    <a:pt x="1427" y="1249"/>
                    <a:pt x="1429" y="1247"/>
                  </a:cubicBezTo>
                  <a:cubicBezTo>
                    <a:pt x="1432" y="1240"/>
                    <a:pt x="1434" y="1237"/>
                    <a:pt x="1437" y="1230"/>
                  </a:cubicBezTo>
                  <a:cubicBezTo>
                    <a:pt x="1432" y="1228"/>
                    <a:pt x="1429" y="1226"/>
                    <a:pt x="1425" y="1224"/>
                  </a:cubicBezTo>
                  <a:cubicBezTo>
                    <a:pt x="1423" y="1221"/>
                    <a:pt x="1422" y="1220"/>
                    <a:pt x="1421" y="1217"/>
                  </a:cubicBezTo>
                  <a:cubicBezTo>
                    <a:pt x="1412" y="1213"/>
                    <a:pt x="1407" y="1211"/>
                    <a:pt x="1398" y="1207"/>
                  </a:cubicBezTo>
                  <a:cubicBezTo>
                    <a:pt x="1398" y="1207"/>
                    <a:pt x="1366" y="1205"/>
                    <a:pt x="1358" y="1197"/>
                  </a:cubicBezTo>
                  <a:cubicBezTo>
                    <a:pt x="1358" y="1197"/>
                    <a:pt x="1360" y="1190"/>
                    <a:pt x="1368" y="1188"/>
                  </a:cubicBezTo>
                  <a:cubicBezTo>
                    <a:pt x="1377" y="1186"/>
                    <a:pt x="1378" y="1163"/>
                    <a:pt x="1378" y="1163"/>
                  </a:cubicBezTo>
                  <a:cubicBezTo>
                    <a:pt x="1384" y="1156"/>
                    <a:pt x="1387" y="1153"/>
                    <a:pt x="1392" y="1147"/>
                  </a:cubicBezTo>
                  <a:cubicBezTo>
                    <a:pt x="1392" y="1147"/>
                    <a:pt x="1396" y="1127"/>
                    <a:pt x="1401" y="1125"/>
                  </a:cubicBezTo>
                  <a:cubicBezTo>
                    <a:pt x="1406" y="1123"/>
                    <a:pt x="1412" y="1117"/>
                    <a:pt x="1412" y="1117"/>
                  </a:cubicBezTo>
                  <a:cubicBezTo>
                    <a:pt x="1411" y="1112"/>
                    <a:pt x="1411" y="1110"/>
                    <a:pt x="1411" y="1106"/>
                  </a:cubicBezTo>
                  <a:cubicBezTo>
                    <a:pt x="1401" y="1104"/>
                    <a:pt x="1396" y="1103"/>
                    <a:pt x="1385" y="1101"/>
                  </a:cubicBezTo>
                  <a:cubicBezTo>
                    <a:pt x="1378" y="1100"/>
                    <a:pt x="1375" y="1100"/>
                    <a:pt x="1368" y="1099"/>
                  </a:cubicBezTo>
                  <a:cubicBezTo>
                    <a:pt x="1366" y="1100"/>
                    <a:pt x="1365" y="1101"/>
                    <a:pt x="1363" y="1103"/>
                  </a:cubicBezTo>
                  <a:cubicBezTo>
                    <a:pt x="1359" y="1103"/>
                    <a:pt x="1357" y="1103"/>
                    <a:pt x="1354" y="1104"/>
                  </a:cubicBezTo>
                  <a:cubicBezTo>
                    <a:pt x="1351" y="1108"/>
                    <a:pt x="1349" y="1110"/>
                    <a:pt x="1345" y="1114"/>
                  </a:cubicBezTo>
                  <a:cubicBezTo>
                    <a:pt x="1345" y="1114"/>
                    <a:pt x="1341" y="1134"/>
                    <a:pt x="1330" y="1133"/>
                  </a:cubicBezTo>
                  <a:cubicBezTo>
                    <a:pt x="1318" y="1132"/>
                    <a:pt x="1311" y="1138"/>
                    <a:pt x="1311" y="1138"/>
                  </a:cubicBezTo>
                  <a:cubicBezTo>
                    <a:pt x="1303" y="1135"/>
                    <a:pt x="1298" y="1133"/>
                    <a:pt x="1290" y="1131"/>
                  </a:cubicBezTo>
                  <a:cubicBezTo>
                    <a:pt x="1290" y="1131"/>
                    <a:pt x="1278" y="1117"/>
                    <a:pt x="1268" y="1115"/>
                  </a:cubicBezTo>
                  <a:cubicBezTo>
                    <a:pt x="1268" y="1115"/>
                    <a:pt x="1276" y="1096"/>
                    <a:pt x="1266" y="1090"/>
                  </a:cubicBezTo>
                  <a:cubicBezTo>
                    <a:pt x="1256" y="1084"/>
                    <a:pt x="1262" y="1063"/>
                    <a:pt x="1262" y="1063"/>
                  </a:cubicBezTo>
                  <a:cubicBezTo>
                    <a:pt x="1262" y="1063"/>
                    <a:pt x="1251" y="1056"/>
                    <a:pt x="1266" y="1037"/>
                  </a:cubicBezTo>
                  <a:cubicBezTo>
                    <a:pt x="1280" y="1018"/>
                    <a:pt x="1267" y="1014"/>
                    <a:pt x="1280" y="1002"/>
                  </a:cubicBezTo>
                  <a:cubicBezTo>
                    <a:pt x="1293" y="990"/>
                    <a:pt x="1274" y="963"/>
                    <a:pt x="1300" y="960"/>
                  </a:cubicBezTo>
                  <a:cubicBezTo>
                    <a:pt x="1326" y="957"/>
                    <a:pt x="1341" y="946"/>
                    <a:pt x="1341" y="946"/>
                  </a:cubicBezTo>
                  <a:cubicBezTo>
                    <a:pt x="1341" y="946"/>
                    <a:pt x="1359" y="944"/>
                    <a:pt x="1372" y="957"/>
                  </a:cubicBezTo>
                  <a:cubicBezTo>
                    <a:pt x="1385" y="969"/>
                    <a:pt x="1402" y="980"/>
                    <a:pt x="1410" y="969"/>
                  </a:cubicBezTo>
                  <a:cubicBezTo>
                    <a:pt x="1410" y="969"/>
                    <a:pt x="1405" y="982"/>
                    <a:pt x="1415" y="982"/>
                  </a:cubicBezTo>
                  <a:cubicBezTo>
                    <a:pt x="1425" y="981"/>
                    <a:pt x="1426" y="958"/>
                    <a:pt x="1426" y="958"/>
                  </a:cubicBezTo>
                  <a:cubicBezTo>
                    <a:pt x="1426" y="958"/>
                    <a:pt x="1437" y="967"/>
                    <a:pt x="1454" y="966"/>
                  </a:cubicBezTo>
                  <a:cubicBezTo>
                    <a:pt x="1472" y="966"/>
                    <a:pt x="1469" y="982"/>
                    <a:pt x="1469" y="982"/>
                  </a:cubicBezTo>
                  <a:cubicBezTo>
                    <a:pt x="1469" y="982"/>
                    <a:pt x="1477" y="995"/>
                    <a:pt x="1489" y="985"/>
                  </a:cubicBezTo>
                  <a:cubicBezTo>
                    <a:pt x="1501" y="975"/>
                    <a:pt x="1503" y="998"/>
                    <a:pt x="1499" y="1011"/>
                  </a:cubicBezTo>
                  <a:cubicBezTo>
                    <a:pt x="1496" y="1023"/>
                    <a:pt x="1504" y="1030"/>
                    <a:pt x="1503" y="1041"/>
                  </a:cubicBezTo>
                  <a:cubicBezTo>
                    <a:pt x="1501" y="1052"/>
                    <a:pt x="1511" y="1057"/>
                    <a:pt x="1509" y="1072"/>
                  </a:cubicBezTo>
                  <a:cubicBezTo>
                    <a:pt x="1507" y="1086"/>
                    <a:pt x="1523" y="1085"/>
                    <a:pt x="1530" y="1061"/>
                  </a:cubicBezTo>
                  <a:cubicBezTo>
                    <a:pt x="1537" y="1037"/>
                    <a:pt x="1541" y="1039"/>
                    <a:pt x="1535" y="1028"/>
                  </a:cubicBezTo>
                  <a:cubicBezTo>
                    <a:pt x="1535" y="1028"/>
                    <a:pt x="1540" y="1016"/>
                    <a:pt x="1534" y="1005"/>
                  </a:cubicBezTo>
                  <a:cubicBezTo>
                    <a:pt x="1527" y="994"/>
                    <a:pt x="1536" y="969"/>
                    <a:pt x="1547" y="964"/>
                  </a:cubicBezTo>
                  <a:cubicBezTo>
                    <a:pt x="1556" y="961"/>
                    <a:pt x="1575" y="949"/>
                    <a:pt x="1580" y="947"/>
                  </a:cubicBezTo>
                  <a:cubicBezTo>
                    <a:pt x="1580" y="947"/>
                    <a:pt x="1585" y="938"/>
                    <a:pt x="1604" y="938"/>
                  </a:cubicBezTo>
                  <a:cubicBezTo>
                    <a:pt x="1624" y="939"/>
                    <a:pt x="1640" y="933"/>
                    <a:pt x="1635" y="920"/>
                  </a:cubicBezTo>
                  <a:cubicBezTo>
                    <a:pt x="1630" y="907"/>
                    <a:pt x="1644" y="896"/>
                    <a:pt x="1644" y="896"/>
                  </a:cubicBezTo>
                  <a:cubicBezTo>
                    <a:pt x="1644" y="896"/>
                    <a:pt x="1655" y="888"/>
                    <a:pt x="1655" y="878"/>
                  </a:cubicBezTo>
                  <a:cubicBezTo>
                    <a:pt x="1655" y="878"/>
                    <a:pt x="1671" y="876"/>
                    <a:pt x="1675" y="858"/>
                  </a:cubicBezTo>
                  <a:cubicBezTo>
                    <a:pt x="1675" y="858"/>
                    <a:pt x="1698" y="869"/>
                    <a:pt x="1705" y="859"/>
                  </a:cubicBezTo>
                  <a:cubicBezTo>
                    <a:pt x="1711" y="849"/>
                    <a:pt x="1725" y="858"/>
                    <a:pt x="1726" y="866"/>
                  </a:cubicBezTo>
                  <a:cubicBezTo>
                    <a:pt x="1726" y="866"/>
                    <a:pt x="1736" y="864"/>
                    <a:pt x="1734" y="852"/>
                  </a:cubicBezTo>
                  <a:cubicBezTo>
                    <a:pt x="1731" y="851"/>
                    <a:pt x="1729" y="851"/>
                    <a:pt x="1726" y="851"/>
                  </a:cubicBezTo>
                  <a:cubicBezTo>
                    <a:pt x="1724" y="848"/>
                    <a:pt x="1724" y="847"/>
                    <a:pt x="1722" y="844"/>
                  </a:cubicBezTo>
                  <a:cubicBezTo>
                    <a:pt x="1722" y="844"/>
                    <a:pt x="1725" y="845"/>
                    <a:pt x="1727" y="834"/>
                  </a:cubicBezTo>
                  <a:cubicBezTo>
                    <a:pt x="1729" y="823"/>
                    <a:pt x="1740" y="826"/>
                    <a:pt x="1740" y="826"/>
                  </a:cubicBezTo>
                  <a:cubicBezTo>
                    <a:pt x="1740" y="826"/>
                    <a:pt x="1754" y="830"/>
                    <a:pt x="1754" y="826"/>
                  </a:cubicBezTo>
                  <a:cubicBezTo>
                    <a:pt x="1754" y="826"/>
                    <a:pt x="1765" y="823"/>
                    <a:pt x="1771" y="824"/>
                  </a:cubicBezTo>
                  <a:cubicBezTo>
                    <a:pt x="1778" y="824"/>
                    <a:pt x="1777" y="818"/>
                    <a:pt x="1783" y="820"/>
                  </a:cubicBezTo>
                  <a:cubicBezTo>
                    <a:pt x="1789" y="823"/>
                    <a:pt x="1799" y="818"/>
                    <a:pt x="1808" y="826"/>
                  </a:cubicBezTo>
                  <a:cubicBezTo>
                    <a:pt x="1808" y="826"/>
                    <a:pt x="1798" y="827"/>
                    <a:pt x="1792" y="832"/>
                  </a:cubicBezTo>
                  <a:cubicBezTo>
                    <a:pt x="1785" y="837"/>
                    <a:pt x="1786" y="844"/>
                    <a:pt x="1789" y="849"/>
                  </a:cubicBezTo>
                  <a:cubicBezTo>
                    <a:pt x="1793" y="854"/>
                    <a:pt x="1804" y="847"/>
                    <a:pt x="1810" y="844"/>
                  </a:cubicBezTo>
                  <a:cubicBezTo>
                    <a:pt x="1815" y="841"/>
                    <a:pt x="1824" y="850"/>
                    <a:pt x="1829" y="844"/>
                  </a:cubicBezTo>
                  <a:cubicBezTo>
                    <a:pt x="1829" y="844"/>
                    <a:pt x="1842" y="852"/>
                    <a:pt x="1844" y="844"/>
                  </a:cubicBezTo>
                  <a:cubicBezTo>
                    <a:pt x="1844" y="844"/>
                    <a:pt x="1855" y="851"/>
                    <a:pt x="1856" y="843"/>
                  </a:cubicBezTo>
                  <a:cubicBezTo>
                    <a:pt x="1856" y="843"/>
                    <a:pt x="1869" y="847"/>
                    <a:pt x="1872" y="843"/>
                  </a:cubicBezTo>
                  <a:cubicBezTo>
                    <a:pt x="1874" y="838"/>
                    <a:pt x="1865" y="830"/>
                    <a:pt x="1865" y="830"/>
                  </a:cubicBezTo>
                  <a:cubicBezTo>
                    <a:pt x="1865" y="830"/>
                    <a:pt x="1868" y="823"/>
                    <a:pt x="1866" y="822"/>
                  </a:cubicBezTo>
                  <a:cubicBezTo>
                    <a:pt x="1863" y="821"/>
                    <a:pt x="1855" y="828"/>
                    <a:pt x="1855" y="828"/>
                  </a:cubicBezTo>
                  <a:cubicBezTo>
                    <a:pt x="1855" y="828"/>
                    <a:pt x="1849" y="830"/>
                    <a:pt x="1849" y="837"/>
                  </a:cubicBezTo>
                  <a:cubicBezTo>
                    <a:pt x="1849" y="837"/>
                    <a:pt x="1843" y="832"/>
                    <a:pt x="1838" y="830"/>
                  </a:cubicBezTo>
                  <a:cubicBezTo>
                    <a:pt x="1838" y="830"/>
                    <a:pt x="1844" y="832"/>
                    <a:pt x="1845" y="825"/>
                  </a:cubicBezTo>
                  <a:cubicBezTo>
                    <a:pt x="1846" y="818"/>
                    <a:pt x="1835" y="820"/>
                    <a:pt x="1835" y="820"/>
                  </a:cubicBezTo>
                  <a:cubicBezTo>
                    <a:pt x="1831" y="816"/>
                    <a:pt x="1829" y="815"/>
                    <a:pt x="1825" y="811"/>
                  </a:cubicBezTo>
                  <a:cubicBezTo>
                    <a:pt x="1825" y="809"/>
                    <a:pt x="1825" y="807"/>
                    <a:pt x="1824" y="805"/>
                  </a:cubicBezTo>
                  <a:cubicBezTo>
                    <a:pt x="1823" y="804"/>
                    <a:pt x="1822" y="804"/>
                    <a:pt x="1820" y="804"/>
                  </a:cubicBezTo>
                  <a:cubicBezTo>
                    <a:pt x="1819" y="807"/>
                    <a:pt x="1819" y="809"/>
                    <a:pt x="1818" y="812"/>
                  </a:cubicBezTo>
                  <a:cubicBezTo>
                    <a:pt x="1817" y="809"/>
                    <a:pt x="1817" y="807"/>
                    <a:pt x="1815" y="804"/>
                  </a:cubicBezTo>
                  <a:cubicBezTo>
                    <a:pt x="1815" y="804"/>
                    <a:pt x="1810" y="795"/>
                    <a:pt x="1819" y="790"/>
                  </a:cubicBezTo>
                  <a:cubicBezTo>
                    <a:pt x="1819" y="790"/>
                    <a:pt x="1806" y="788"/>
                    <a:pt x="1802" y="777"/>
                  </a:cubicBezTo>
                  <a:cubicBezTo>
                    <a:pt x="1802" y="777"/>
                    <a:pt x="1813" y="786"/>
                    <a:pt x="1819" y="779"/>
                  </a:cubicBezTo>
                  <a:cubicBezTo>
                    <a:pt x="1819" y="779"/>
                    <a:pt x="1824" y="786"/>
                    <a:pt x="1826" y="776"/>
                  </a:cubicBezTo>
                  <a:cubicBezTo>
                    <a:pt x="1828" y="766"/>
                    <a:pt x="1813" y="764"/>
                    <a:pt x="1813" y="764"/>
                  </a:cubicBezTo>
                  <a:cubicBezTo>
                    <a:pt x="1805" y="761"/>
                    <a:pt x="1802" y="760"/>
                    <a:pt x="1793" y="757"/>
                  </a:cubicBezTo>
                  <a:cubicBezTo>
                    <a:pt x="1793" y="757"/>
                    <a:pt x="1773" y="754"/>
                    <a:pt x="1759" y="761"/>
                  </a:cubicBezTo>
                  <a:cubicBezTo>
                    <a:pt x="1759" y="761"/>
                    <a:pt x="1768" y="746"/>
                    <a:pt x="1786" y="752"/>
                  </a:cubicBezTo>
                  <a:cubicBezTo>
                    <a:pt x="1786" y="752"/>
                    <a:pt x="1796" y="739"/>
                    <a:pt x="1806" y="745"/>
                  </a:cubicBezTo>
                  <a:cubicBezTo>
                    <a:pt x="1806" y="745"/>
                    <a:pt x="1840" y="754"/>
                    <a:pt x="1853" y="764"/>
                  </a:cubicBezTo>
                  <a:cubicBezTo>
                    <a:pt x="1866" y="773"/>
                    <a:pt x="1881" y="774"/>
                    <a:pt x="1881" y="774"/>
                  </a:cubicBezTo>
                  <a:cubicBezTo>
                    <a:pt x="1881" y="774"/>
                    <a:pt x="1905" y="767"/>
                    <a:pt x="1917" y="775"/>
                  </a:cubicBezTo>
                  <a:cubicBezTo>
                    <a:pt x="1917" y="775"/>
                    <a:pt x="1927" y="767"/>
                    <a:pt x="1933" y="770"/>
                  </a:cubicBezTo>
                  <a:cubicBezTo>
                    <a:pt x="1935" y="762"/>
                    <a:pt x="1935" y="758"/>
                    <a:pt x="1936" y="750"/>
                  </a:cubicBezTo>
                  <a:cubicBezTo>
                    <a:pt x="1930" y="746"/>
                    <a:pt x="1927" y="743"/>
                    <a:pt x="1921" y="739"/>
                  </a:cubicBezTo>
                  <a:cubicBezTo>
                    <a:pt x="1919" y="735"/>
                    <a:pt x="1918" y="733"/>
                    <a:pt x="1917" y="730"/>
                  </a:cubicBezTo>
                  <a:cubicBezTo>
                    <a:pt x="1916" y="727"/>
                    <a:pt x="1916" y="726"/>
                    <a:pt x="1916" y="723"/>
                  </a:cubicBezTo>
                  <a:cubicBezTo>
                    <a:pt x="1910" y="720"/>
                    <a:pt x="1908" y="719"/>
                    <a:pt x="1902" y="716"/>
                  </a:cubicBezTo>
                  <a:cubicBezTo>
                    <a:pt x="1902" y="713"/>
                    <a:pt x="1902" y="711"/>
                    <a:pt x="1902" y="708"/>
                  </a:cubicBezTo>
                  <a:cubicBezTo>
                    <a:pt x="1897" y="704"/>
                    <a:pt x="1894" y="702"/>
                    <a:pt x="1889" y="698"/>
                  </a:cubicBezTo>
                  <a:cubicBezTo>
                    <a:pt x="1889" y="695"/>
                    <a:pt x="1888" y="693"/>
                    <a:pt x="1888" y="690"/>
                  </a:cubicBezTo>
                  <a:cubicBezTo>
                    <a:pt x="1886" y="689"/>
                    <a:pt x="1885" y="688"/>
                    <a:pt x="1884" y="687"/>
                  </a:cubicBezTo>
                  <a:cubicBezTo>
                    <a:pt x="1884" y="687"/>
                    <a:pt x="1877" y="675"/>
                    <a:pt x="1878" y="667"/>
                  </a:cubicBezTo>
                  <a:cubicBezTo>
                    <a:pt x="1879" y="659"/>
                    <a:pt x="1869" y="648"/>
                    <a:pt x="1869" y="648"/>
                  </a:cubicBezTo>
                  <a:cubicBezTo>
                    <a:pt x="1869" y="648"/>
                    <a:pt x="1864" y="632"/>
                    <a:pt x="1858" y="625"/>
                  </a:cubicBezTo>
                  <a:cubicBezTo>
                    <a:pt x="1853" y="619"/>
                    <a:pt x="1848" y="592"/>
                    <a:pt x="1848" y="592"/>
                  </a:cubicBezTo>
                  <a:cubicBezTo>
                    <a:pt x="1848" y="592"/>
                    <a:pt x="1839" y="601"/>
                    <a:pt x="1838" y="605"/>
                  </a:cubicBezTo>
                  <a:cubicBezTo>
                    <a:pt x="1838" y="605"/>
                    <a:pt x="1832" y="605"/>
                    <a:pt x="1831" y="612"/>
                  </a:cubicBezTo>
                  <a:cubicBezTo>
                    <a:pt x="1830" y="619"/>
                    <a:pt x="1822" y="612"/>
                    <a:pt x="1815" y="615"/>
                  </a:cubicBezTo>
                  <a:cubicBezTo>
                    <a:pt x="1808" y="617"/>
                    <a:pt x="1804" y="607"/>
                    <a:pt x="1795" y="599"/>
                  </a:cubicBezTo>
                  <a:cubicBezTo>
                    <a:pt x="1795" y="599"/>
                    <a:pt x="1788" y="586"/>
                    <a:pt x="1789" y="579"/>
                  </a:cubicBezTo>
                  <a:cubicBezTo>
                    <a:pt x="1790" y="572"/>
                    <a:pt x="1794" y="573"/>
                    <a:pt x="1794" y="565"/>
                  </a:cubicBezTo>
                  <a:cubicBezTo>
                    <a:pt x="1794" y="565"/>
                    <a:pt x="1787" y="563"/>
                    <a:pt x="1785" y="566"/>
                  </a:cubicBezTo>
                  <a:cubicBezTo>
                    <a:pt x="1785" y="566"/>
                    <a:pt x="1785" y="560"/>
                    <a:pt x="1775" y="557"/>
                  </a:cubicBezTo>
                  <a:cubicBezTo>
                    <a:pt x="1766" y="554"/>
                    <a:pt x="1775" y="548"/>
                    <a:pt x="1769" y="544"/>
                  </a:cubicBezTo>
                  <a:cubicBezTo>
                    <a:pt x="1763" y="539"/>
                    <a:pt x="1763" y="532"/>
                    <a:pt x="1754" y="528"/>
                  </a:cubicBezTo>
                  <a:cubicBezTo>
                    <a:pt x="1754" y="528"/>
                    <a:pt x="1746" y="520"/>
                    <a:pt x="1741" y="519"/>
                  </a:cubicBezTo>
                  <a:cubicBezTo>
                    <a:pt x="1735" y="519"/>
                    <a:pt x="1735" y="521"/>
                    <a:pt x="1725" y="517"/>
                  </a:cubicBezTo>
                  <a:cubicBezTo>
                    <a:pt x="1716" y="513"/>
                    <a:pt x="1714" y="508"/>
                    <a:pt x="1706" y="505"/>
                  </a:cubicBezTo>
                  <a:cubicBezTo>
                    <a:pt x="1698" y="502"/>
                    <a:pt x="1688" y="496"/>
                    <a:pt x="1693" y="511"/>
                  </a:cubicBezTo>
                  <a:cubicBezTo>
                    <a:pt x="1698" y="526"/>
                    <a:pt x="1681" y="525"/>
                    <a:pt x="1681" y="525"/>
                  </a:cubicBezTo>
                  <a:cubicBezTo>
                    <a:pt x="1681" y="525"/>
                    <a:pt x="1692" y="529"/>
                    <a:pt x="1693" y="542"/>
                  </a:cubicBezTo>
                  <a:cubicBezTo>
                    <a:pt x="1691" y="543"/>
                    <a:pt x="1690" y="543"/>
                    <a:pt x="1688" y="544"/>
                  </a:cubicBezTo>
                  <a:cubicBezTo>
                    <a:pt x="1687" y="547"/>
                    <a:pt x="1687" y="548"/>
                    <a:pt x="1686" y="551"/>
                  </a:cubicBezTo>
                  <a:cubicBezTo>
                    <a:pt x="1683" y="551"/>
                    <a:pt x="1682" y="551"/>
                    <a:pt x="1679" y="552"/>
                  </a:cubicBezTo>
                  <a:cubicBezTo>
                    <a:pt x="1678" y="554"/>
                    <a:pt x="1677" y="556"/>
                    <a:pt x="1676" y="558"/>
                  </a:cubicBezTo>
                  <a:cubicBezTo>
                    <a:pt x="1681" y="563"/>
                    <a:pt x="1684" y="565"/>
                    <a:pt x="1689" y="569"/>
                  </a:cubicBezTo>
                  <a:cubicBezTo>
                    <a:pt x="1689" y="569"/>
                    <a:pt x="1696" y="583"/>
                    <a:pt x="1694" y="596"/>
                  </a:cubicBezTo>
                  <a:cubicBezTo>
                    <a:pt x="1692" y="609"/>
                    <a:pt x="1673" y="609"/>
                    <a:pt x="1673" y="609"/>
                  </a:cubicBezTo>
                  <a:cubicBezTo>
                    <a:pt x="1664" y="608"/>
                    <a:pt x="1660" y="608"/>
                    <a:pt x="1651" y="607"/>
                  </a:cubicBezTo>
                  <a:cubicBezTo>
                    <a:pt x="1651" y="611"/>
                    <a:pt x="1651" y="613"/>
                    <a:pt x="1651" y="617"/>
                  </a:cubicBezTo>
                  <a:cubicBezTo>
                    <a:pt x="1652" y="621"/>
                    <a:pt x="1653" y="624"/>
                    <a:pt x="1654" y="629"/>
                  </a:cubicBezTo>
                  <a:cubicBezTo>
                    <a:pt x="1654" y="634"/>
                    <a:pt x="1653" y="636"/>
                    <a:pt x="1653" y="641"/>
                  </a:cubicBezTo>
                  <a:cubicBezTo>
                    <a:pt x="1653" y="641"/>
                    <a:pt x="1656" y="653"/>
                    <a:pt x="1651" y="655"/>
                  </a:cubicBezTo>
                  <a:cubicBezTo>
                    <a:pt x="1646" y="657"/>
                    <a:pt x="1641" y="650"/>
                    <a:pt x="1641" y="650"/>
                  </a:cubicBezTo>
                  <a:cubicBezTo>
                    <a:pt x="1639" y="653"/>
                    <a:pt x="1638" y="654"/>
                    <a:pt x="1635" y="656"/>
                  </a:cubicBezTo>
                  <a:cubicBezTo>
                    <a:pt x="1633" y="653"/>
                    <a:pt x="1632" y="652"/>
                    <a:pt x="1629" y="648"/>
                  </a:cubicBezTo>
                  <a:cubicBezTo>
                    <a:pt x="1627" y="644"/>
                    <a:pt x="1626" y="643"/>
                    <a:pt x="1623" y="638"/>
                  </a:cubicBezTo>
                  <a:cubicBezTo>
                    <a:pt x="1627" y="638"/>
                    <a:pt x="1629" y="638"/>
                    <a:pt x="1633" y="638"/>
                  </a:cubicBezTo>
                  <a:cubicBezTo>
                    <a:pt x="1633" y="635"/>
                    <a:pt x="1633" y="633"/>
                    <a:pt x="1634" y="630"/>
                  </a:cubicBezTo>
                  <a:cubicBezTo>
                    <a:pt x="1628" y="625"/>
                    <a:pt x="1625" y="623"/>
                    <a:pt x="1619" y="618"/>
                  </a:cubicBezTo>
                  <a:cubicBezTo>
                    <a:pt x="1618" y="615"/>
                    <a:pt x="1618" y="613"/>
                    <a:pt x="1617" y="609"/>
                  </a:cubicBezTo>
                  <a:cubicBezTo>
                    <a:pt x="1617" y="609"/>
                    <a:pt x="1615" y="608"/>
                    <a:pt x="1621" y="598"/>
                  </a:cubicBezTo>
                  <a:cubicBezTo>
                    <a:pt x="1627" y="589"/>
                    <a:pt x="1610" y="583"/>
                    <a:pt x="1610" y="583"/>
                  </a:cubicBezTo>
                  <a:cubicBezTo>
                    <a:pt x="1610" y="583"/>
                    <a:pt x="1586" y="579"/>
                    <a:pt x="1579" y="570"/>
                  </a:cubicBezTo>
                  <a:cubicBezTo>
                    <a:pt x="1573" y="560"/>
                    <a:pt x="1561" y="562"/>
                    <a:pt x="1551" y="544"/>
                  </a:cubicBezTo>
                  <a:cubicBezTo>
                    <a:pt x="1540" y="525"/>
                    <a:pt x="1527" y="530"/>
                    <a:pt x="1527" y="530"/>
                  </a:cubicBezTo>
                  <a:cubicBezTo>
                    <a:pt x="1527" y="530"/>
                    <a:pt x="1524" y="522"/>
                    <a:pt x="1508" y="519"/>
                  </a:cubicBezTo>
                  <a:cubicBezTo>
                    <a:pt x="1492" y="515"/>
                    <a:pt x="1495" y="491"/>
                    <a:pt x="1495" y="491"/>
                  </a:cubicBezTo>
                  <a:cubicBezTo>
                    <a:pt x="1487" y="489"/>
                    <a:pt x="1484" y="487"/>
                    <a:pt x="1476" y="485"/>
                  </a:cubicBezTo>
                  <a:cubicBezTo>
                    <a:pt x="1476" y="485"/>
                    <a:pt x="1476" y="466"/>
                    <a:pt x="1489" y="459"/>
                  </a:cubicBezTo>
                  <a:cubicBezTo>
                    <a:pt x="1502" y="451"/>
                    <a:pt x="1528" y="436"/>
                    <a:pt x="1543" y="442"/>
                  </a:cubicBezTo>
                  <a:cubicBezTo>
                    <a:pt x="1545" y="438"/>
                    <a:pt x="1546" y="436"/>
                    <a:pt x="1548" y="433"/>
                  </a:cubicBezTo>
                  <a:cubicBezTo>
                    <a:pt x="1548" y="433"/>
                    <a:pt x="1551" y="436"/>
                    <a:pt x="1554" y="430"/>
                  </a:cubicBezTo>
                  <a:cubicBezTo>
                    <a:pt x="1554" y="430"/>
                    <a:pt x="1574" y="436"/>
                    <a:pt x="1580" y="432"/>
                  </a:cubicBezTo>
                  <a:cubicBezTo>
                    <a:pt x="1587" y="427"/>
                    <a:pt x="1598" y="429"/>
                    <a:pt x="1599" y="420"/>
                  </a:cubicBezTo>
                  <a:cubicBezTo>
                    <a:pt x="1599" y="420"/>
                    <a:pt x="1611" y="419"/>
                    <a:pt x="1614" y="413"/>
                  </a:cubicBezTo>
                  <a:cubicBezTo>
                    <a:pt x="1617" y="407"/>
                    <a:pt x="1606" y="409"/>
                    <a:pt x="1606" y="409"/>
                  </a:cubicBezTo>
                  <a:cubicBezTo>
                    <a:pt x="1606" y="409"/>
                    <a:pt x="1619" y="401"/>
                    <a:pt x="1622" y="414"/>
                  </a:cubicBezTo>
                  <a:cubicBezTo>
                    <a:pt x="1622" y="414"/>
                    <a:pt x="1625" y="418"/>
                    <a:pt x="1621" y="421"/>
                  </a:cubicBezTo>
                  <a:cubicBezTo>
                    <a:pt x="1618" y="424"/>
                    <a:pt x="1617" y="415"/>
                    <a:pt x="1610" y="421"/>
                  </a:cubicBezTo>
                  <a:cubicBezTo>
                    <a:pt x="1602" y="426"/>
                    <a:pt x="1601" y="435"/>
                    <a:pt x="1601" y="435"/>
                  </a:cubicBezTo>
                  <a:cubicBezTo>
                    <a:pt x="1601" y="435"/>
                    <a:pt x="1591" y="443"/>
                    <a:pt x="1588" y="443"/>
                  </a:cubicBezTo>
                  <a:cubicBezTo>
                    <a:pt x="1585" y="443"/>
                    <a:pt x="1591" y="454"/>
                    <a:pt x="1605" y="451"/>
                  </a:cubicBezTo>
                  <a:cubicBezTo>
                    <a:pt x="1605" y="451"/>
                    <a:pt x="1603" y="457"/>
                    <a:pt x="1607" y="461"/>
                  </a:cubicBezTo>
                  <a:cubicBezTo>
                    <a:pt x="1611" y="464"/>
                    <a:pt x="1626" y="458"/>
                    <a:pt x="1626" y="458"/>
                  </a:cubicBezTo>
                  <a:cubicBezTo>
                    <a:pt x="1626" y="458"/>
                    <a:pt x="1630" y="465"/>
                    <a:pt x="1632" y="456"/>
                  </a:cubicBezTo>
                  <a:cubicBezTo>
                    <a:pt x="1632" y="456"/>
                    <a:pt x="1638" y="454"/>
                    <a:pt x="1641" y="461"/>
                  </a:cubicBezTo>
                  <a:cubicBezTo>
                    <a:pt x="1645" y="467"/>
                    <a:pt x="1656" y="469"/>
                    <a:pt x="1656" y="469"/>
                  </a:cubicBezTo>
                  <a:cubicBezTo>
                    <a:pt x="1656" y="469"/>
                    <a:pt x="1657" y="479"/>
                    <a:pt x="1667" y="475"/>
                  </a:cubicBezTo>
                  <a:cubicBezTo>
                    <a:pt x="1672" y="473"/>
                    <a:pt x="1677" y="476"/>
                    <a:pt x="1677" y="476"/>
                  </a:cubicBezTo>
                  <a:cubicBezTo>
                    <a:pt x="1677" y="476"/>
                    <a:pt x="1673" y="461"/>
                    <a:pt x="1659" y="460"/>
                  </a:cubicBezTo>
                  <a:cubicBezTo>
                    <a:pt x="1659" y="460"/>
                    <a:pt x="1657" y="449"/>
                    <a:pt x="1651" y="447"/>
                  </a:cubicBezTo>
                  <a:cubicBezTo>
                    <a:pt x="1644" y="444"/>
                    <a:pt x="1641" y="438"/>
                    <a:pt x="1641" y="438"/>
                  </a:cubicBezTo>
                  <a:cubicBezTo>
                    <a:pt x="1641" y="438"/>
                    <a:pt x="1632" y="439"/>
                    <a:pt x="1628" y="423"/>
                  </a:cubicBezTo>
                  <a:cubicBezTo>
                    <a:pt x="1628" y="423"/>
                    <a:pt x="1637" y="438"/>
                    <a:pt x="1646" y="435"/>
                  </a:cubicBezTo>
                  <a:cubicBezTo>
                    <a:pt x="1646" y="435"/>
                    <a:pt x="1643" y="421"/>
                    <a:pt x="1637" y="417"/>
                  </a:cubicBezTo>
                  <a:cubicBezTo>
                    <a:pt x="1637" y="417"/>
                    <a:pt x="1645" y="420"/>
                    <a:pt x="1647" y="427"/>
                  </a:cubicBezTo>
                  <a:cubicBezTo>
                    <a:pt x="1648" y="425"/>
                    <a:pt x="1648" y="424"/>
                    <a:pt x="1650" y="421"/>
                  </a:cubicBezTo>
                  <a:cubicBezTo>
                    <a:pt x="1650" y="421"/>
                    <a:pt x="1663" y="427"/>
                    <a:pt x="1668" y="424"/>
                  </a:cubicBezTo>
                  <a:cubicBezTo>
                    <a:pt x="1668" y="424"/>
                    <a:pt x="1677" y="421"/>
                    <a:pt x="1670" y="411"/>
                  </a:cubicBezTo>
                  <a:cubicBezTo>
                    <a:pt x="1663" y="401"/>
                    <a:pt x="1660" y="392"/>
                    <a:pt x="1660" y="392"/>
                  </a:cubicBezTo>
                  <a:cubicBezTo>
                    <a:pt x="1660" y="392"/>
                    <a:pt x="1669" y="400"/>
                    <a:pt x="1677" y="397"/>
                  </a:cubicBezTo>
                  <a:cubicBezTo>
                    <a:pt x="1677" y="397"/>
                    <a:pt x="1678" y="386"/>
                    <a:pt x="1672" y="385"/>
                  </a:cubicBezTo>
                  <a:cubicBezTo>
                    <a:pt x="1668" y="384"/>
                    <a:pt x="1666" y="381"/>
                    <a:pt x="1665" y="379"/>
                  </a:cubicBezTo>
                  <a:cubicBezTo>
                    <a:pt x="1670" y="379"/>
                    <a:pt x="1673" y="380"/>
                    <a:pt x="1679" y="380"/>
                  </a:cubicBezTo>
                  <a:cubicBezTo>
                    <a:pt x="1682" y="383"/>
                    <a:pt x="1684" y="385"/>
                    <a:pt x="1687" y="388"/>
                  </a:cubicBezTo>
                  <a:cubicBezTo>
                    <a:pt x="1689" y="389"/>
                    <a:pt x="1690" y="390"/>
                    <a:pt x="1692" y="392"/>
                  </a:cubicBezTo>
                  <a:cubicBezTo>
                    <a:pt x="1698" y="391"/>
                    <a:pt x="1701" y="390"/>
                    <a:pt x="1707" y="390"/>
                  </a:cubicBezTo>
                  <a:cubicBezTo>
                    <a:pt x="1708" y="388"/>
                    <a:pt x="1709" y="387"/>
                    <a:pt x="1710" y="385"/>
                  </a:cubicBezTo>
                  <a:cubicBezTo>
                    <a:pt x="1714" y="388"/>
                    <a:pt x="1716" y="389"/>
                    <a:pt x="1720" y="392"/>
                  </a:cubicBezTo>
                  <a:cubicBezTo>
                    <a:pt x="1723" y="399"/>
                    <a:pt x="1725" y="402"/>
                    <a:pt x="1729" y="409"/>
                  </a:cubicBezTo>
                  <a:cubicBezTo>
                    <a:pt x="1734" y="412"/>
                    <a:pt x="1736" y="413"/>
                    <a:pt x="1742" y="416"/>
                  </a:cubicBezTo>
                  <a:cubicBezTo>
                    <a:pt x="1744" y="421"/>
                    <a:pt x="1745" y="423"/>
                    <a:pt x="1747" y="428"/>
                  </a:cubicBezTo>
                  <a:cubicBezTo>
                    <a:pt x="1750" y="430"/>
                    <a:pt x="1751" y="430"/>
                    <a:pt x="1753" y="432"/>
                  </a:cubicBezTo>
                  <a:cubicBezTo>
                    <a:pt x="1754" y="438"/>
                    <a:pt x="1754" y="441"/>
                    <a:pt x="1755" y="447"/>
                  </a:cubicBezTo>
                  <a:cubicBezTo>
                    <a:pt x="1760" y="446"/>
                    <a:pt x="1763" y="445"/>
                    <a:pt x="1767" y="444"/>
                  </a:cubicBezTo>
                  <a:cubicBezTo>
                    <a:pt x="1770" y="448"/>
                    <a:pt x="1771" y="449"/>
                    <a:pt x="1774" y="453"/>
                  </a:cubicBezTo>
                  <a:cubicBezTo>
                    <a:pt x="1774" y="457"/>
                    <a:pt x="1773" y="458"/>
                    <a:pt x="1773" y="462"/>
                  </a:cubicBezTo>
                  <a:cubicBezTo>
                    <a:pt x="1766" y="462"/>
                    <a:pt x="1762" y="462"/>
                    <a:pt x="1754" y="462"/>
                  </a:cubicBezTo>
                  <a:cubicBezTo>
                    <a:pt x="1752" y="465"/>
                    <a:pt x="1750" y="467"/>
                    <a:pt x="1747" y="471"/>
                  </a:cubicBezTo>
                  <a:cubicBezTo>
                    <a:pt x="1748" y="474"/>
                    <a:pt x="1749" y="476"/>
                    <a:pt x="1750" y="479"/>
                  </a:cubicBezTo>
                  <a:cubicBezTo>
                    <a:pt x="1741" y="474"/>
                    <a:pt x="1736" y="472"/>
                    <a:pt x="1727" y="467"/>
                  </a:cubicBezTo>
                  <a:cubicBezTo>
                    <a:pt x="1720" y="465"/>
                    <a:pt x="1716" y="464"/>
                    <a:pt x="1710" y="462"/>
                  </a:cubicBezTo>
                  <a:cubicBezTo>
                    <a:pt x="1706" y="463"/>
                    <a:pt x="1705" y="464"/>
                    <a:pt x="1701" y="465"/>
                  </a:cubicBezTo>
                  <a:cubicBezTo>
                    <a:pt x="1701" y="468"/>
                    <a:pt x="1701" y="469"/>
                    <a:pt x="1701" y="472"/>
                  </a:cubicBezTo>
                  <a:cubicBezTo>
                    <a:pt x="1705" y="475"/>
                    <a:pt x="1708" y="476"/>
                    <a:pt x="1713" y="479"/>
                  </a:cubicBezTo>
                  <a:cubicBezTo>
                    <a:pt x="1715" y="483"/>
                    <a:pt x="1715" y="484"/>
                    <a:pt x="1717" y="488"/>
                  </a:cubicBezTo>
                  <a:cubicBezTo>
                    <a:pt x="1722" y="488"/>
                    <a:pt x="1725" y="488"/>
                    <a:pt x="1730" y="489"/>
                  </a:cubicBezTo>
                  <a:cubicBezTo>
                    <a:pt x="1736" y="490"/>
                    <a:pt x="1739" y="491"/>
                    <a:pt x="1746" y="492"/>
                  </a:cubicBezTo>
                  <a:cubicBezTo>
                    <a:pt x="1750" y="497"/>
                    <a:pt x="1753" y="500"/>
                    <a:pt x="1758" y="505"/>
                  </a:cubicBezTo>
                  <a:cubicBezTo>
                    <a:pt x="1763" y="511"/>
                    <a:pt x="1765" y="513"/>
                    <a:pt x="1770" y="519"/>
                  </a:cubicBezTo>
                  <a:cubicBezTo>
                    <a:pt x="1771" y="521"/>
                    <a:pt x="1771" y="522"/>
                    <a:pt x="1772" y="524"/>
                  </a:cubicBezTo>
                  <a:cubicBezTo>
                    <a:pt x="1774" y="526"/>
                    <a:pt x="1774" y="526"/>
                    <a:pt x="1776" y="528"/>
                  </a:cubicBezTo>
                  <a:cubicBezTo>
                    <a:pt x="1777" y="531"/>
                    <a:pt x="1778" y="532"/>
                    <a:pt x="1779" y="535"/>
                  </a:cubicBezTo>
                  <a:cubicBezTo>
                    <a:pt x="1782" y="537"/>
                    <a:pt x="1783" y="539"/>
                    <a:pt x="1787" y="542"/>
                  </a:cubicBezTo>
                  <a:cubicBezTo>
                    <a:pt x="1790" y="540"/>
                    <a:pt x="1791" y="539"/>
                    <a:pt x="1795" y="538"/>
                  </a:cubicBezTo>
                  <a:cubicBezTo>
                    <a:pt x="1799" y="544"/>
                    <a:pt x="1801" y="547"/>
                    <a:pt x="1806" y="553"/>
                  </a:cubicBezTo>
                  <a:cubicBezTo>
                    <a:pt x="1812" y="557"/>
                    <a:pt x="1815" y="559"/>
                    <a:pt x="1821" y="563"/>
                  </a:cubicBezTo>
                  <a:cubicBezTo>
                    <a:pt x="1827" y="566"/>
                    <a:pt x="1830" y="568"/>
                    <a:pt x="1836" y="571"/>
                  </a:cubicBezTo>
                  <a:cubicBezTo>
                    <a:pt x="1833" y="566"/>
                    <a:pt x="1831" y="564"/>
                    <a:pt x="1828" y="560"/>
                  </a:cubicBezTo>
                  <a:cubicBezTo>
                    <a:pt x="1826" y="555"/>
                    <a:pt x="1824" y="553"/>
                    <a:pt x="1822" y="548"/>
                  </a:cubicBezTo>
                  <a:cubicBezTo>
                    <a:pt x="1817" y="543"/>
                    <a:pt x="1815" y="540"/>
                    <a:pt x="1810" y="536"/>
                  </a:cubicBezTo>
                  <a:cubicBezTo>
                    <a:pt x="1816" y="539"/>
                    <a:pt x="1819" y="540"/>
                    <a:pt x="1825" y="543"/>
                  </a:cubicBezTo>
                  <a:cubicBezTo>
                    <a:pt x="1826" y="548"/>
                    <a:pt x="1827" y="551"/>
                    <a:pt x="1828" y="556"/>
                  </a:cubicBezTo>
                  <a:cubicBezTo>
                    <a:pt x="1833" y="557"/>
                    <a:pt x="1836" y="558"/>
                    <a:pt x="1840" y="559"/>
                  </a:cubicBezTo>
                  <a:cubicBezTo>
                    <a:pt x="1842" y="563"/>
                    <a:pt x="1843" y="565"/>
                    <a:pt x="1844" y="568"/>
                  </a:cubicBezTo>
                  <a:cubicBezTo>
                    <a:pt x="1848" y="571"/>
                    <a:pt x="1850" y="572"/>
                    <a:pt x="1854" y="574"/>
                  </a:cubicBezTo>
                  <a:cubicBezTo>
                    <a:pt x="1852" y="570"/>
                    <a:pt x="1851" y="568"/>
                    <a:pt x="1849" y="564"/>
                  </a:cubicBezTo>
                  <a:cubicBezTo>
                    <a:pt x="1849" y="561"/>
                    <a:pt x="1849" y="560"/>
                    <a:pt x="1848" y="557"/>
                  </a:cubicBezTo>
                  <a:cubicBezTo>
                    <a:pt x="1852" y="556"/>
                    <a:pt x="1853" y="556"/>
                    <a:pt x="1856" y="556"/>
                  </a:cubicBezTo>
                  <a:cubicBezTo>
                    <a:pt x="1858" y="555"/>
                    <a:pt x="1859" y="554"/>
                    <a:pt x="1861" y="552"/>
                  </a:cubicBezTo>
                  <a:cubicBezTo>
                    <a:pt x="1858" y="551"/>
                    <a:pt x="1857" y="550"/>
                    <a:pt x="1854" y="549"/>
                  </a:cubicBezTo>
                  <a:cubicBezTo>
                    <a:pt x="1853" y="546"/>
                    <a:pt x="1852" y="545"/>
                    <a:pt x="1851" y="542"/>
                  </a:cubicBezTo>
                  <a:cubicBezTo>
                    <a:pt x="1850" y="541"/>
                    <a:pt x="1849" y="541"/>
                    <a:pt x="1847" y="540"/>
                  </a:cubicBezTo>
                  <a:cubicBezTo>
                    <a:pt x="1847" y="536"/>
                    <a:pt x="1847" y="535"/>
                    <a:pt x="1847" y="532"/>
                  </a:cubicBezTo>
                  <a:cubicBezTo>
                    <a:pt x="1842" y="529"/>
                    <a:pt x="1840" y="528"/>
                    <a:pt x="1836" y="526"/>
                  </a:cubicBezTo>
                  <a:cubicBezTo>
                    <a:pt x="1834" y="522"/>
                    <a:pt x="1832" y="520"/>
                    <a:pt x="1829" y="516"/>
                  </a:cubicBezTo>
                  <a:cubicBezTo>
                    <a:pt x="1828" y="512"/>
                    <a:pt x="1828" y="510"/>
                    <a:pt x="1827" y="506"/>
                  </a:cubicBezTo>
                  <a:cubicBezTo>
                    <a:pt x="1828" y="505"/>
                    <a:pt x="1828" y="504"/>
                    <a:pt x="1829" y="502"/>
                  </a:cubicBezTo>
                  <a:cubicBezTo>
                    <a:pt x="1833" y="504"/>
                    <a:pt x="1835" y="504"/>
                    <a:pt x="1838" y="506"/>
                  </a:cubicBezTo>
                  <a:cubicBezTo>
                    <a:pt x="1840" y="509"/>
                    <a:pt x="1841" y="510"/>
                    <a:pt x="1843" y="513"/>
                  </a:cubicBezTo>
                  <a:cubicBezTo>
                    <a:pt x="1845" y="516"/>
                    <a:pt x="1846" y="517"/>
                    <a:pt x="1848" y="519"/>
                  </a:cubicBezTo>
                  <a:cubicBezTo>
                    <a:pt x="1849" y="523"/>
                    <a:pt x="1850" y="525"/>
                    <a:pt x="1851" y="529"/>
                  </a:cubicBezTo>
                  <a:cubicBezTo>
                    <a:pt x="1853" y="531"/>
                    <a:pt x="1854" y="532"/>
                    <a:pt x="1856" y="533"/>
                  </a:cubicBezTo>
                  <a:cubicBezTo>
                    <a:pt x="1858" y="535"/>
                    <a:pt x="1859" y="535"/>
                    <a:pt x="1862" y="537"/>
                  </a:cubicBezTo>
                  <a:cubicBezTo>
                    <a:pt x="1863" y="538"/>
                    <a:pt x="1864" y="539"/>
                    <a:pt x="1866" y="541"/>
                  </a:cubicBezTo>
                  <a:cubicBezTo>
                    <a:pt x="1868" y="538"/>
                    <a:pt x="1869" y="537"/>
                    <a:pt x="1871" y="534"/>
                  </a:cubicBezTo>
                  <a:cubicBezTo>
                    <a:pt x="1874" y="536"/>
                    <a:pt x="1876" y="536"/>
                    <a:pt x="1879" y="538"/>
                  </a:cubicBezTo>
                  <a:cubicBezTo>
                    <a:pt x="1879" y="538"/>
                    <a:pt x="1883" y="537"/>
                    <a:pt x="1884" y="530"/>
                  </a:cubicBezTo>
                  <a:cubicBezTo>
                    <a:pt x="1884" y="530"/>
                    <a:pt x="1893" y="534"/>
                    <a:pt x="1893" y="529"/>
                  </a:cubicBezTo>
                  <a:cubicBezTo>
                    <a:pt x="1894" y="524"/>
                    <a:pt x="1881" y="512"/>
                    <a:pt x="1876" y="512"/>
                  </a:cubicBezTo>
                  <a:cubicBezTo>
                    <a:pt x="1876" y="512"/>
                    <a:pt x="1872" y="501"/>
                    <a:pt x="1867" y="504"/>
                  </a:cubicBezTo>
                  <a:cubicBezTo>
                    <a:pt x="1867" y="504"/>
                    <a:pt x="1867" y="498"/>
                    <a:pt x="1860" y="495"/>
                  </a:cubicBezTo>
                  <a:cubicBezTo>
                    <a:pt x="1852" y="491"/>
                    <a:pt x="1859" y="488"/>
                    <a:pt x="1843" y="480"/>
                  </a:cubicBezTo>
                  <a:cubicBezTo>
                    <a:pt x="1827" y="472"/>
                    <a:pt x="1830" y="462"/>
                    <a:pt x="1830" y="462"/>
                  </a:cubicBezTo>
                  <a:cubicBezTo>
                    <a:pt x="1834" y="463"/>
                    <a:pt x="1836" y="464"/>
                    <a:pt x="1839" y="465"/>
                  </a:cubicBezTo>
                  <a:cubicBezTo>
                    <a:pt x="1838" y="461"/>
                    <a:pt x="1838" y="460"/>
                    <a:pt x="1836" y="456"/>
                  </a:cubicBezTo>
                  <a:cubicBezTo>
                    <a:pt x="1836" y="453"/>
                    <a:pt x="1835" y="451"/>
                    <a:pt x="1834" y="448"/>
                  </a:cubicBezTo>
                  <a:cubicBezTo>
                    <a:pt x="1830" y="445"/>
                    <a:pt x="1828" y="443"/>
                    <a:pt x="1825" y="440"/>
                  </a:cubicBezTo>
                  <a:cubicBezTo>
                    <a:pt x="1824" y="437"/>
                    <a:pt x="1823" y="436"/>
                    <a:pt x="1822" y="433"/>
                  </a:cubicBezTo>
                  <a:cubicBezTo>
                    <a:pt x="1820" y="431"/>
                    <a:pt x="1819" y="430"/>
                    <a:pt x="1817" y="427"/>
                  </a:cubicBezTo>
                  <a:cubicBezTo>
                    <a:pt x="1811" y="425"/>
                    <a:pt x="1808" y="423"/>
                    <a:pt x="1803" y="420"/>
                  </a:cubicBezTo>
                  <a:cubicBezTo>
                    <a:pt x="1802" y="419"/>
                    <a:pt x="1802" y="417"/>
                    <a:pt x="1801" y="416"/>
                  </a:cubicBezTo>
                  <a:cubicBezTo>
                    <a:pt x="1801" y="416"/>
                    <a:pt x="1794" y="412"/>
                    <a:pt x="1792" y="406"/>
                  </a:cubicBezTo>
                  <a:cubicBezTo>
                    <a:pt x="1789" y="400"/>
                    <a:pt x="1774" y="393"/>
                    <a:pt x="1771" y="396"/>
                  </a:cubicBezTo>
                  <a:cubicBezTo>
                    <a:pt x="1769" y="392"/>
                    <a:pt x="1768" y="390"/>
                    <a:pt x="1766" y="385"/>
                  </a:cubicBezTo>
                  <a:cubicBezTo>
                    <a:pt x="1763" y="383"/>
                    <a:pt x="1761" y="382"/>
                    <a:pt x="1758" y="380"/>
                  </a:cubicBezTo>
                  <a:cubicBezTo>
                    <a:pt x="1757" y="376"/>
                    <a:pt x="1756" y="375"/>
                    <a:pt x="1754" y="371"/>
                  </a:cubicBezTo>
                  <a:cubicBezTo>
                    <a:pt x="1750" y="370"/>
                    <a:pt x="1749" y="369"/>
                    <a:pt x="1745" y="367"/>
                  </a:cubicBezTo>
                  <a:cubicBezTo>
                    <a:pt x="1743" y="365"/>
                    <a:pt x="1741" y="364"/>
                    <a:pt x="1739" y="361"/>
                  </a:cubicBezTo>
                  <a:cubicBezTo>
                    <a:pt x="1741" y="360"/>
                    <a:pt x="1742" y="360"/>
                    <a:pt x="1744" y="359"/>
                  </a:cubicBezTo>
                  <a:cubicBezTo>
                    <a:pt x="1740" y="355"/>
                    <a:pt x="1739" y="352"/>
                    <a:pt x="1735" y="348"/>
                  </a:cubicBezTo>
                  <a:cubicBezTo>
                    <a:pt x="1730" y="345"/>
                    <a:pt x="1727" y="344"/>
                    <a:pt x="1722" y="341"/>
                  </a:cubicBezTo>
                  <a:cubicBezTo>
                    <a:pt x="1717" y="339"/>
                    <a:pt x="1715" y="338"/>
                    <a:pt x="1710" y="336"/>
                  </a:cubicBezTo>
                  <a:cubicBezTo>
                    <a:pt x="1704" y="332"/>
                    <a:pt x="1701" y="331"/>
                    <a:pt x="1695" y="328"/>
                  </a:cubicBezTo>
                  <a:cubicBezTo>
                    <a:pt x="1695" y="329"/>
                    <a:pt x="1695" y="330"/>
                    <a:pt x="1694" y="332"/>
                  </a:cubicBezTo>
                  <a:cubicBezTo>
                    <a:pt x="1697" y="336"/>
                    <a:pt x="1699" y="339"/>
                    <a:pt x="1702" y="343"/>
                  </a:cubicBezTo>
                  <a:cubicBezTo>
                    <a:pt x="1706" y="346"/>
                    <a:pt x="1708" y="347"/>
                    <a:pt x="1711" y="349"/>
                  </a:cubicBezTo>
                  <a:cubicBezTo>
                    <a:pt x="1716" y="351"/>
                    <a:pt x="1718" y="353"/>
                    <a:pt x="1722" y="354"/>
                  </a:cubicBezTo>
                  <a:cubicBezTo>
                    <a:pt x="1718" y="354"/>
                    <a:pt x="1716" y="354"/>
                    <a:pt x="1712" y="354"/>
                  </a:cubicBezTo>
                  <a:cubicBezTo>
                    <a:pt x="1707" y="351"/>
                    <a:pt x="1705" y="350"/>
                    <a:pt x="1700" y="347"/>
                  </a:cubicBezTo>
                  <a:cubicBezTo>
                    <a:pt x="1700" y="347"/>
                    <a:pt x="1697" y="353"/>
                    <a:pt x="1688" y="349"/>
                  </a:cubicBezTo>
                  <a:cubicBezTo>
                    <a:pt x="1688" y="349"/>
                    <a:pt x="1697" y="350"/>
                    <a:pt x="1696" y="340"/>
                  </a:cubicBezTo>
                  <a:cubicBezTo>
                    <a:pt x="1694" y="334"/>
                    <a:pt x="1693" y="331"/>
                    <a:pt x="1691" y="326"/>
                  </a:cubicBezTo>
                  <a:cubicBezTo>
                    <a:pt x="1684" y="323"/>
                    <a:pt x="1680" y="321"/>
                    <a:pt x="1674" y="319"/>
                  </a:cubicBezTo>
                  <a:cubicBezTo>
                    <a:pt x="1668" y="318"/>
                    <a:pt x="1665" y="318"/>
                    <a:pt x="1660" y="317"/>
                  </a:cubicBezTo>
                  <a:cubicBezTo>
                    <a:pt x="1655" y="316"/>
                    <a:pt x="1652" y="316"/>
                    <a:pt x="1648" y="315"/>
                  </a:cubicBezTo>
                  <a:cubicBezTo>
                    <a:pt x="1644" y="316"/>
                    <a:pt x="1643" y="317"/>
                    <a:pt x="1639" y="317"/>
                  </a:cubicBezTo>
                  <a:cubicBezTo>
                    <a:pt x="1638" y="321"/>
                    <a:pt x="1638" y="322"/>
                    <a:pt x="1637" y="325"/>
                  </a:cubicBezTo>
                  <a:cubicBezTo>
                    <a:pt x="1641" y="328"/>
                    <a:pt x="1642" y="329"/>
                    <a:pt x="1646" y="331"/>
                  </a:cubicBezTo>
                  <a:cubicBezTo>
                    <a:pt x="1641" y="330"/>
                    <a:pt x="1638" y="329"/>
                    <a:pt x="1633" y="328"/>
                  </a:cubicBezTo>
                  <a:cubicBezTo>
                    <a:pt x="1633" y="328"/>
                    <a:pt x="1634" y="336"/>
                    <a:pt x="1641" y="338"/>
                  </a:cubicBezTo>
                  <a:cubicBezTo>
                    <a:pt x="1641" y="338"/>
                    <a:pt x="1625" y="335"/>
                    <a:pt x="1628" y="324"/>
                  </a:cubicBezTo>
                  <a:cubicBezTo>
                    <a:pt x="1630" y="313"/>
                    <a:pt x="1627" y="313"/>
                    <a:pt x="1627" y="313"/>
                  </a:cubicBezTo>
                  <a:cubicBezTo>
                    <a:pt x="1627" y="313"/>
                    <a:pt x="1640" y="307"/>
                    <a:pt x="1651" y="309"/>
                  </a:cubicBezTo>
                  <a:cubicBezTo>
                    <a:pt x="1651" y="309"/>
                    <a:pt x="1637" y="300"/>
                    <a:pt x="1625" y="300"/>
                  </a:cubicBezTo>
                  <a:cubicBezTo>
                    <a:pt x="1614" y="301"/>
                    <a:pt x="1604" y="297"/>
                    <a:pt x="1593" y="305"/>
                  </a:cubicBezTo>
                  <a:cubicBezTo>
                    <a:pt x="1582" y="312"/>
                    <a:pt x="1585" y="323"/>
                    <a:pt x="1585" y="323"/>
                  </a:cubicBezTo>
                  <a:cubicBezTo>
                    <a:pt x="1594" y="327"/>
                    <a:pt x="1598" y="329"/>
                    <a:pt x="1607" y="334"/>
                  </a:cubicBezTo>
                  <a:cubicBezTo>
                    <a:pt x="1599" y="332"/>
                    <a:pt x="1595" y="332"/>
                    <a:pt x="1587" y="330"/>
                  </a:cubicBezTo>
                  <a:cubicBezTo>
                    <a:pt x="1587" y="330"/>
                    <a:pt x="1590" y="345"/>
                    <a:pt x="1607" y="345"/>
                  </a:cubicBezTo>
                  <a:cubicBezTo>
                    <a:pt x="1607" y="345"/>
                    <a:pt x="1607" y="353"/>
                    <a:pt x="1615" y="355"/>
                  </a:cubicBezTo>
                  <a:cubicBezTo>
                    <a:pt x="1623" y="358"/>
                    <a:pt x="1624" y="356"/>
                    <a:pt x="1630" y="367"/>
                  </a:cubicBezTo>
                  <a:cubicBezTo>
                    <a:pt x="1630" y="367"/>
                    <a:pt x="1621" y="388"/>
                    <a:pt x="1615" y="387"/>
                  </a:cubicBezTo>
                  <a:cubicBezTo>
                    <a:pt x="1615" y="387"/>
                    <a:pt x="1614" y="378"/>
                    <a:pt x="1609" y="378"/>
                  </a:cubicBezTo>
                  <a:cubicBezTo>
                    <a:pt x="1603" y="377"/>
                    <a:pt x="1605" y="391"/>
                    <a:pt x="1610" y="390"/>
                  </a:cubicBezTo>
                  <a:cubicBezTo>
                    <a:pt x="1610" y="390"/>
                    <a:pt x="1596" y="393"/>
                    <a:pt x="1592" y="381"/>
                  </a:cubicBezTo>
                  <a:cubicBezTo>
                    <a:pt x="1589" y="368"/>
                    <a:pt x="1604" y="381"/>
                    <a:pt x="1599" y="366"/>
                  </a:cubicBezTo>
                  <a:cubicBezTo>
                    <a:pt x="1599" y="366"/>
                    <a:pt x="1591" y="362"/>
                    <a:pt x="1587" y="355"/>
                  </a:cubicBezTo>
                  <a:cubicBezTo>
                    <a:pt x="1584" y="348"/>
                    <a:pt x="1573" y="354"/>
                    <a:pt x="1571" y="365"/>
                  </a:cubicBezTo>
                  <a:cubicBezTo>
                    <a:pt x="1571" y="365"/>
                    <a:pt x="1563" y="362"/>
                    <a:pt x="1571" y="353"/>
                  </a:cubicBezTo>
                  <a:cubicBezTo>
                    <a:pt x="1578" y="345"/>
                    <a:pt x="1565" y="344"/>
                    <a:pt x="1565" y="344"/>
                  </a:cubicBezTo>
                  <a:cubicBezTo>
                    <a:pt x="1563" y="342"/>
                    <a:pt x="1561" y="341"/>
                    <a:pt x="1558" y="339"/>
                  </a:cubicBezTo>
                  <a:cubicBezTo>
                    <a:pt x="1558" y="339"/>
                    <a:pt x="1552" y="341"/>
                    <a:pt x="1550" y="336"/>
                  </a:cubicBezTo>
                  <a:cubicBezTo>
                    <a:pt x="1548" y="332"/>
                    <a:pt x="1559" y="329"/>
                    <a:pt x="1559" y="329"/>
                  </a:cubicBezTo>
                  <a:cubicBezTo>
                    <a:pt x="1554" y="325"/>
                    <a:pt x="1552" y="322"/>
                    <a:pt x="1547" y="318"/>
                  </a:cubicBezTo>
                  <a:cubicBezTo>
                    <a:pt x="1547" y="318"/>
                    <a:pt x="1548" y="310"/>
                    <a:pt x="1537" y="301"/>
                  </a:cubicBezTo>
                  <a:cubicBezTo>
                    <a:pt x="1537" y="301"/>
                    <a:pt x="1546" y="300"/>
                    <a:pt x="1548" y="294"/>
                  </a:cubicBezTo>
                  <a:cubicBezTo>
                    <a:pt x="1550" y="289"/>
                    <a:pt x="1553" y="289"/>
                    <a:pt x="1554" y="295"/>
                  </a:cubicBezTo>
                  <a:cubicBezTo>
                    <a:pt x="1560" y="296"/>
                    <a:pt x="1563" y="296"/>
                    <a:pt x="1568" y="296"/>
                  </a:cubicBezTo>
                  <a:cubicBezTo>
                    <a:pt x="1568" y="296"/>
                    <a:pt x="1587" y="285"/>
                    <a:pt x="1594" y="287"/>
                  </a:cubicBezTo>
                  <a:cubicBezTo>
                    <a:pt x="1594" y="287"/>
                    <a:pt x="1595" y="282"/>
                    <a:pt x="1584" y="284"/>
                  </a:cubicBezTo>
                  <a:cubicBezTo>
                    <a:pt x="1573" y="285"/>
                    <a:pt x="1567" y="276"/>
                    <a:pt x="1567" y="276"/>
                  </a:cubicBezTo>
                  <a:cubicBezTo>
                    <a:pt x="1567" y="276"/>
                    <a:pt x="1537" y="265"/>
                    <a:pt x="1531" y="267"/>
                  </a:cubicBezTo>
                  <a:cubicBezTo>
                    <a:pt x="1524" y="268"/>
                    <a:pt x="1518" y="277"/>
                    <a:pt x="1518" y="277"/>
                  </a:cubicBezTo>
                  <a:cubicBezTo>
                    <a:pt x="1521" y="281"/>
                    <a:pt x="1522" y="283"/>
                    <a:pt x="1524" y="286"/>
                  </a:cubicBezTo>
                  <a:cubicBezTo>
                    <a:pt x="1523" y="289"/>
                    <a:pt x="1523" y="291"/>
                    <a:pt x="1522" y="294"/>
                  </a:cubicBezTo>
                  <a:cubicBezTo>
                    <a:pt x="1518" y="295"/>
                    <a:pt x="1515" y="296"/>
                    <a:pt x="1510" y="297"/>
                  </a:cubicBezTo>
                  <a:cubicBezTo>
                    <a:pt x="1509" y="295"/>
                    <a:pt x="1509" y="293"/>
                    <a:pt x="1508" y="291"/>
                  </a:cubicBezTo>
                  <a:cubicBezTo>
                    <a:pt x="1509" y="288"/>
                    <a:pt x="1510" y="287"/>
                    <a:pt x="1511" y="284"/>
                  </a:cubicBezTo>
                  <a:cubicBezTo>
                    <a:pt x="1511" y="278"/>
                    <a:pt x="1511" y="275"/>
                    <a:pt x="1511" y="270"/>
                  </a:cubicBezTo>
                  <a:cubicBezTo>
                    <a:pt x="1506" y="266"/>
                    <a:pt x="1504" y="264"/>
                    <a:pt x="1500" y="260"/>
                  </a:cubicBezTo>
                  <a:cubicBezTo>
                    <a:pt x="1499" y="259"/>
                    <a:pt x="1498" y="258"/>
                    <a:pt x="1497" y="257"/>
                  </a:cubicBezTo>
                  <a:cubicBezTo>
                    <a:pt x="1490" y="256"/>
                    <a:pt x="1486" y="256"/>
                    <a:pt x="1479" y="255"/>
                  </a:cubicBezTo>
                  <a:cubicBezTo>
                    <a:pt x="1473" y="253"/>
                    <a:pt x="1471" y="252"/>
                    <a:pt x="1466" y="251"/>
                  </a:cubicBezTo>
                  <a:cubicBezTo>
                    <a:pt x="1461" y="252"/>
                    <a:pt x="1458" y="253"/>
                    <a:pt x="1453" y="254"/>
                  </a:cubicBezTo>
                  <a:cubicBezTo>
                    <a:pt x="1457" y="256"/>
                    <a:pt x="1459" y="258"/>
                    <a:pt x="1462" y="260"/>
                  </a:cubicBezTo>
                  <a:cubicBezTo>
                    <a:pt x="1462" y="262"/>
                    <a:pt x="1462" y="263"/>
                    <a:pt x="1462" y="266"/>
                  </a:cubicBezTo>
                  <a:cubicBezTo>
                    <a:pt x="1457" y="263"/>
                    <a:pt x="1454" y="261"/>
                    <a:pt x="1449" y="259"/>
                  </a:cubicBezTo>
                  <a:cubicBezTo>
                    <a:pt x="1445" y="259"/>
                    <a:pt x="1443" y="259"/>
                    <a:pt x="1439" y="259"/>
                  </a:cubicBezTo>
                  <a:cubicBezTo>
                    <a:pt x="1437" y="260"/>
                    <a:pt x="1436" y="260"/>
                    <a:pt x="1434" y="261"/>
                  </a:cubicBezTo>
                  <a:cubicBezTo>
                    <a:pt x="1440" y="265"/>
                    <a:pt x="1443" y="267"/>
                    <a:pt x="1449" y="272"/>
                  </a:cubicBezTo>
                  <a:cubicBezTo>
                    <a:pt x="1454" y="275"/>
                    <a:pt x="1457" y="276"/>
                    <a:pt x="1462" y="279"/>
                  </a:cubicBezTo>
                  <a:cubicBezTo>
                    <a:pt x="1465" y="283"/>
                    <a:pt x="1466" y="286"/>
                    <a:pt x="1469" y="290"/>
                  </a:cubicBezTo>
                  <a:cubicBezTo>
                    <a:pt x="1474" y="292"/>
                    <a:pt x="1477" y="293"/>
                    <a:pt x="1483" y="296"/>
                  </a:cubicBezTo>
                  <a:cubicBezTo>
                    <a:pt x="1488" y="295"/>
                    <a:pt x="1490" y="295"/>
                    <a:pt x="1495" y="294"/>
                  </a:cubicBezTo>
                  <a:cubicBezTo>
                    <a:pt x="1498" y="297"/>
                    <a:pt x="1500" y="297"/>
                    <a:pt x="1503" y="300"/>
                  </a:cubicBezTo>
                  <a:cubicBezTo>
                    <a:pt x="1502" y="304"/>
                    <a:pt x="1501" y="305"/>
                    <a:pt x="1500" y="310"/>
                  </a:cubicBezTo>
                  <a:cubicBezTo>
                    <a:pt x="1500" y="310"/>
                    <a:pt x="1505" y="315"/>
                    <a:pt x="1501" y="324"/>
                  </a:cubicBezTo>
                  <a:cubicBezTo>
                    <a:pt x="1496" y="332"/>
                    <a:pt x="1491" y="317"/>
                    <a:pt x="1491" y="317"/>
                  </a:cubicBezTo>
                  <a:cubicBezTo>
                    <a:pt x="1491" y="317"/>
                    <a:pt x="1485" y="311"/>
                    <a:pt x="1477" y="316"/>
                  </a:cubicBezTo>
                  <a:cubicBezTo>
                    <a:pt x="1468" y="321"/>
                    <a:pt x="1467" y="324"/>
                    <a:pt x="1467" y="324"/>
                  </a:cubicBezTo>
                  <a:cubicBezTo>
                    <a:pt x="1470" y="327"/>
                    <a:pt x="1472" y="329"/>
                    <a:pt x="1475" y="332"/>
                  </a:cubicBezTo>
                  <a:cubicBezTo>
                    <a:pt x="1475" y="332"/>
                    <a:pt x="1467" y="332"/>
                    <a:pt x="1464" y="335"/>
                  </a:cubicBezTo>
                  <a:cubicBezTo>
                    <a:pt x="1460" y="337"/>
                    <a:pt x="1450" y="338"/>
                    <a:pt x="1432" y="334"/>
                  </a:cubicBezTo>
                  <a:cubicBezTo>
                    <a:pt x="1414" y="330"/>
                    <a:pt x="1394" y="314"/>
                    <a:pt x="1394" y="314"/>
                  </a:cubicBezTo>
                  <a:cubicBezTo>
                    <a:pt x="1383" y="304"/>
                    <a:pt x="1373" y="299"/>
                    <a:pt x="1364" y="304"/>
                  </a:cubicBezTo>
                  <a:cubicBezTo>
                    <a:pt x="1355" y="308"/>
                    <a:pt x="1351" y="301"/>
                    <a:pt x="1344" y="307"/>
                  </a:cubicBezTo>
                  <a:cubicBezTo>
                    <a:pt x="1337" y="312"/>
                    <a:pt x="1357" y="314"/>
                    <a:pt x="1350" y="334"/>
                  </a:cubicBezTo>
                  <a:cubicBezTo>
                    <a:pt x="1350" y="334"/>
                    <a:pt x="1352" y="318"/>
                    <a:pt x="1339" y="317"/>
                  </a:cubicBezTo>
                  <a:cubicBezTo>
                    <a:pt x="1339" y="317"/>
                    <a:pt x="1333" y="311"/>
                    <a:pt x="1326" y="312"/>
                  </a:cubicBezTo>
                  <a:cubicBezTo>
                    <a:pt x="1326" y="312"/>
                    <a:pt x="1327" y="307"/>
                    <a:pt x="1321" y="305"/>
                  </a:cubicBezTo>
                  <a:cubicBezTo>
                    <a:pt x="1315" y="305"/>
                    <a:pt x="1305" y="313"/>
                    <a:pt x="1296" y="310"/>
                  </a:cubicBezTo>
                  <a:cubicBezTo>
                    <a:pt x="1272" y="303"/>
                    <a:pt x="1259" y="298"/>
                    <a:pt x="1259" y="298"/>
                  </a:cubicBezTo>
                  <a:cubicBezTo>
                    <a:pt x="1268" y="297"/>
                    <a:pt x="1272" y="297"/>
                    <a:pt x="1281" y="296"/>
                  </a:cubicBezTo>
                  <a:cubicBezTo>
                    <a:pt x="1281" y="296"/>
                    <a:pt x="1276" y="285"/>
                    <a:pt x="1262" y="283"/>
                  </a:cubicBezTo>
                  <a:cubicBezTo>
                    <a:pt x="1249" y="281"/>
                    <a:pt x="1227" y="277"/>
                    <a:pt x="1227" y="277"/>
                  </a:cubicBezTo>
                  <a:cubicBezTo>
                    <a:pt x="1227" y="277"/>
                    <a:pt x="1229" y="273"/>
                    <a:pt x="1214" y="272"/>
                  </a:cubicBezTo>
                  <a:cubicBezTo>
                    <a:pt x="1210" y="270"/>
                    <a:pt x="1208" y="269"/>
                    <a:pt x="1205" y="267"/>
                  </a:cubicBezTo>
                  <a:cubicBezTo>
                    <a:pt x="1200" y="265"/>
                    <a:pt x="1197" y="265"/>
                    <a:pt x="1192" y="263"/>
                  </a:cubicBezTo>
                  <a:cubicBezTo>
                    <a:pt x="1192" y="263"/>
                    <a:pt x="1176" y="259"/>
                    <a:pt x="1171" y="267"/>
                  </a:cubicBezTo>
                  <a:cubicBezTo>
                    <a:pt x="1167" y="266"/>
                    <a:pt x="1166" y="266"/>
                    <a:pt x="1162" y="265"/>
                  </a:cubicBezTo>
                  <a:cubicBezTo>
                    <a:pt x="1163" y="261"/>
                    <a:pt x="1164" y="259"/>
                    <a:pt x="1165" y="256"/>
                  </a:cubicBezTo>
                  <a:cubicBezTo>
                    <a:pt x="1162" y="255"/>
                    <a:pt x="1161" y="255"/>
                    <a:pt x="1158" y="254"/>
                  </a:cubicBezTo>
                  <a:cubicBezTo>
                    <a:pt x="1155" y="255"/>
                    <a:pt x="1154" y="256"/>
                    <a:pt x="1152" y="256"/>
                  </a:cubicBezTo>
                  <a:cubicBezTo>
                    <a:pt x="1152" y="256"/>
                    <a:pt x="1148" y="264"/>
                    <a:pt x="1143" y="263"/>
                  </a:cubicBezTo>
                  <a:cubicBezTo>
                    <a:pt x="1138" y="263"/>
                    <a:pt x="1130" y="248"/>
                    <a:pt x="1130" y="248"/>
                  </a:cubicBezTo>
                  <a:cubicBezTo>
                    <a:pt x="1130" y="248"/>
                    <a:pt x="1122" y="245"/>
                    <a:pt x="1116" y="249"/>
                  </a:cubicBezTo>
                  <a:cubicBezTo>
                    <a:pt x="1111" y="254"/>
                    <a:pt x="1105" y="254"/>
                    <a:pt x="1105" y="254"/>
                  </a:cubicBezTo>
                  <a:cubicBezTo>
                    <a:pt x="1105" y="253"/>
                    <a:pt x="1105" y="251"/>
                    <a:pt x="1104" y="249"/>
                  </a:cubicBezTo>
                  <a:cubicBezTo>
                    <a:pt x="1098" y="250"/>
                    <a:pt x="1094" y="250"/>
                    <a:pt x="1087" y="250"/>
                  </a:cubicBezTo>
                  <a:cubicBezTo>
                    <a:pt x="1084" y="250"/>
                    <a:pt x="1082" y="251"/>
                    <a:pt x="1078" y="251"/>
                  </a:cubicBezTo>
                  <a:cubicBezTo>
                    <a:pt x="1073" y="253"/>
                    <a:pt x="1070" y="253"/>
                    <a:pt x="1065" y="255"/>
                  </a:cubicBezTo>
                  <a:cubicBezTo>
                    <a:pt x="1061" y="256"/>
                    <a:pt x="1058" y="256"/>
                    <a:pt x="1054" y="256"/>
                  </a:cubicBezTo>
                  <a:cubicBezTo>
                    <a:pt x="1054" y="256"/>
                    <a:pt x="1050" y="254"/>
                    <a:pt x="1045" y="254"/>
                  </a:cubicBezTo>
                  <a:cubicBezTo>
                    <a:pt x="1039" y="254"/>
                    <a:pt x="1027" y="257"/>
                    <a:pt x="1019" y="257"/>
                  </a:cubicBezTo>
                  <a:cubicBezTo>
                    <a:pt x="1010" y="257"/>
                    <a:pt x="997" y="266"/>
                    <a:pt x="997" y="266"/>
                  </a:cubicBezTo>
                  <a:cubicBezTo>
                    <a:pt x="995" y="263"/>
                    <a:pt x="993" y="262"/>
                    <a:pt x="991" y="259"/>
                  </a:cubicBezTo>
                  <a:cubicBezTo>
                    <a:pt x="989" y="258"/>
                    <a:pt x="988" y="258"/>
                    <a:pt x="985" y="257"/>
                  </a:cubicBezTo>
                  <a:cubicBezTo>
                    <a:pt x="978" y="257"/>
                    <a:pt x="975" y="257"/>
                    <a:pt x="969" y="257"/>
                  </a:cubicBezTo>
                  <a:cubicBezTo>
                    <a:pt x="969" y="257"/>
                    <a:pt x="959" y="257"/>
                    <a:pt x="953" y="255"/>
                  </a:cubicBezTo>
                  <a:cubicBezTo>
                    <a:pt x="946" y="253"/>
                    <a:pt x="941" y="254"/>
                    <a:pt x="931" y="255"/>
                  </a:cubicBezTo>
                  <a:cubicBezTo>
                    <a:pt x="921" y="256"/>
                    <a:pt x="909" y="254"/>
                    <a:pt x="909" y="254"/>
                  </a:cubicBezTo>
                  <a:cubicBezTo>
                    <a:pt x="909" y="254"/>
                    <a:pt x="902" y="255"/>
                    <a:pt x="897" y="252"/>
                  </a:cubicBezTo>
                  <a:cubicBezTo>
                    <a:pt x="892" y="248"/>
                    <a:pt x="848" y="258"/>
                    <a:pt x="848" y="258"/>
                  </a:cubicBezTo>
                  <a:cubicBezTo>
                    <a:pt x="848" y="256"/>
                    <a:pt x="847" y="256"/>
                    <a:pt x="847" y="254"/>
                  </a:cubicBezTo>
                  <a:cubicBezTo>
                    <a:pt x="837" y="255"/>
                    <a:pt x="832" y="256"/>
                    <a:pt x="823" y="257"/>
                  </a:cubicBezTo>
                  <a:cubicBezTo>
                    <a:pt x="822" y="256"/>
                    <a:pt x="821" y="255"/>
                    <a:pt x="820" y="254"/>
                  </a:cubicBezTo>
                  <a:cubicBezTo>
                    <a:pt x="813" y="255"/>
                    <a:pt x="809" y="255"/>
                    <a:pt x="801" y="256"/>
                  </a:cubicBezTo>
                  <a:cubicBezTo>
                    <a:pt x="797" y="258"/>
                    <a:pt x="795" y="259"/>
                    <a:pt x="790" y="261"/>
                  </a:cubicBezTo>
                  <a:cubicBezTo>
                    <a:pt x="784" y="262"/>
                    <a:pt x="781" y="262"/>
                    <a:pt x="774" y="263"/>
                  </a:cubicBezTo>
                  <a:cubicBezTo>
                    <a:pt x="768" y="265"/>
                    <a:pt x="765" y="266"/>
                    <a:pt x="759" y="268"/>
                  </a:cubicBezTo>
                  <a:cubicBezTo>
                    <a:pt x="756" y="270"/>
                    <a:pt x="754" y="271"/>
                    <a:pt x="751" y="273"/>
                  </a:cubicBezTo>
                  <a:cubicBezTo>
                    <a:pt x="750" y="273"/>
                    <a:pt x="748" y="273"/>
                    <a:pt x="747" y="273"/>
                  </a:cubicBezTo>
                  <a:cubicBezTo>
                    <a:pt x="984" y="153"/>
                    <a:pt x="1265" y="116"/>
                    <a:pt x="1541" y="188"/>
                  </a:cubicBezTo>
                  <a:cubicBezTo>
                    <a:pt x="1542" y="189"/>
                    <a:pt x="1542" y="189"/>
                    <a:pt x="1542" y="189"/>
                  </a:cubicBezTo>
                  <a:cubicBezTo>
                    <a:pt x="1545" y="190"/>
                    <a:pt x="1545" y="191"/>
                    <a:pt x="1548" y="192"/>
                  </a:cubicBezTo>
                  <a:cubicBezTo>
                    <a:pt x="1548" y="194"/>
                    <a:pt x="1548" y="194"/>
                    <a:pt x="1548" y="195"/>
                  </a:cubicBezTo>
                  <a:cubicBezTo>
                    <a:pt x="1551" y="197"/>
                    <a:pt x="1553" y="197"/>
                    <a:pt x="1557" y="199"/>
                  </a:cubicBezTo>
                  <a:cubicBezTo>
                    <a:pt x="1558" y="202"/>
                    <a:pt x="1559" y="203"/>
                    <a:pt x="1560" y="206"/>
                  </a:cubicBezTo>
                  <a:cubicBezTo>
                    <a:pt x="1560" y="206"/>
                    <a:pt x="1564" y="203"/>
                    <a:pt x="1566" y="208"/>
                  </a:cubicBezTo>
                  <a:cubicBezTo>
                    <a:pt x="1569" y="213"/>
                    <a:pt x="1575" y="217"/>
                    <a:pt x="1575" y="217"/>
                  </a:cubicBezTo>
                  <a:cubicBezTo>
                    <a:pt x="1578" y="221"/>
                    <a:pt x="1580" y="222"/>
                    <a:pt x="1583" y="225"/>
                  </a:cubicBezTo>
                  <a:cubicBezTo>
                    <a:pt x="1589" y="226"/>
                    <a:pt x="1592" y="227"/>
                    <a:pt x="1597" y="228"/>
                  </a:cubicBezTo>
                  <a:cubicBezTo>
                    <a:pt x="1603" y="230"/>
                    <a:pt x="1606" y="231"/>
                    <a:pt x="1611" y="233"/>
                  </a:cubicBezTo>
                  <a:cubicBezTo>
                    <a:pt x="1615" y="234"/>
                    <a:pt x="1618" y="235"/>
                    <a:pt x="1622" y="236"/>
                  </a:cubicBezTo>
                  <a:cubicBezTo>
                    <a:pt x="1624" y="236"/>
                    <a:pt x="1626" y="236"/>
                    <a:pt x="1628" y="235"/>
                  </a:cubicBezTo>
                  <a:cubicBezTo>
                    <a:pt x="1628" y="235"/>
                    <a:pt x="1633" y="230"/>
                    <a:pt x="1639" y="232"/>
                  </a:cubicBezTo>
                  <a:cubicBezTo>
                    <a:pt x="1639" y="232"/>
                    <a:pt x="1632" y="232"/>
                    <a:pt x="1633" y="240"/>
                  </a:cubicBezTo>
                  <a:cubicBezTo>
                    <a:pt x="1637" y="241"/>
                    <a:pt x="1639" y="242"/>
                    <a:pt x="1642" y="244"/>
                  </a:cubicBezTo>
                  <a:cubicBezTo>
                    <a:pt x="1646" y="246"/>
                    <a:pt x="1649" y="247"/>
                    <a:pt x="1653" y="249"/>
                  </a:cubicBezTo>
                  <a:cubicBezTo>
                    <a:pt x="1655" y="254"/>
                    <a:pt x="1656" y="256"/>
                    <a:pt x="1658" y="260"/>
                  </a:cubicBezTo>
                  <a:cubicBezTo>
                    <a:pt x="1655" y="257"/>
                    <a:pt x="1654" y="255"/>
                    <a:pt x="1651" y="252"/>
                  </a:cubicBezTo>
                  <a:cubicBezTo>
                    <a:pt x="1648" y="250"/>
                    <a:pt x="1647" y="249"/>
                    <a:pt x="1644" y="247"/>
                  </a:cubicBezTo>
                  <a:cubicBezTo>
                    <a:pt x="1639" y="245"/>
                    <a:pt x="1637" y="244"/>
                    <a:pt x="1632" y="243"/>
                  </a:cubicBezTo>
                  <a:cubicBezTo>
                    <a:pt x="1629" y="243"/>
                    <a:pt x="1628" y="243"/>
                    <a:pt x="1625" y="243"/>
                  </a:cubicBezTo>
                  <a:cubicBezTo>
                    <a:pt x="1626" y="244"/>
                    <a:pt x="1627" y="245"/>
                    <a:pt x="1628" y="246"/>
                  </a:cubicBezTo>
                  <a:cubicBezTo>
                    <a:pt x="1629" y="247"/>
                    <a:pt x="1629" y="248"/>
                    <a:pt x="1629" y="249"/>
                  </a:cubicBezTo>
                  <a:cubicBezTo>
                    <a:pt x="1630" y="251"/>
                    <a:pt x="1631" y="252"/>
                    <a:pt x="1632" y="253"/>
                  </a:cubicBezTo>
                  <a:cubicBezTo>
                    <a:pt x="1628" y="252"/>
                    <a:pt x="1626" y="251"/>
                    <a:pt x="1621" y="249"/>
                  </a:cubicBezTo>
                  <a:cubicBezTo>
                    <a:pt x="1621" y="249"/>
                    <a:pt x="1613" y="250"/>
                    <a:pt x="1609" y="248"/>
                  </a:cubicBezTo>
                  <a:cubicBezTo>
                    <a:pt x="1605" y="245"/>
                    <a:pt x="1604" y="252"/>
                    <a:pt x="1604" y="252"/>
                  </a:cubicBezTo>
                  <a:cubicBezTo>
                    <a:pt x="1604" y="252"/>
                    <a:pt x="1601" y="245"/>
                    <a:pt x="1597" y="247"/>
                  </a:cubicBezTo>
                  <a:cubicBezTo>
                    <a:pt x="1593" y="248"/>
                    <a:pt x="1595" y="250"/>
                    <a:pt x="1595" y="250"/>
                  </a:cubicBezTo>
                  <a:cubicBezTo>
                    <a:pt x="1592" y="248"/>
                    <a:pt x="1591" y="247"/>
                    <a:pt x="1589" y="245"/>
                  </a:cubicBezTo>
                  <a:cubicBezTo>
                    <a:pt x="1585" y="243"/>
                    <a:pt x="1583" y="243"/>
                    <a:pt x="1579" y="241"/>
                  </a:cubicBezTo>
                  <a:cubicBezTo>
                    <a:pt x="1576" y="241"/>
                    <a:pt x="1575" y="241"/>
                    <a:pt x="1572" y="242"/>
                  </a:cubicBezTo>
                  <a:cubicBezTo>
                    <a:pt x="1569" y="240"/>
                    <a:pt x="1568" y="239"/>
                    <a:pt x="1566" y="237"/>
                  </a:cubicBezTo>
                  <a:cubicBezTo>
                    <a:pt x="1565" y="235"/>
                    <a:pt x="1564" y="234"/>
                    <a:pt x="1563" y="232"/>
                  </a:cubicBezTo>
                  <a:cubicBezTo>
                    <a:pt x="1557" y="231"/>
                    <a:pt x="1554" y="230"/>
                    <a:pt x="1549" y="229"/>
                  </a:cubicBezTo>
                  <a:cubicBezTo>
                    <a:pt x="1543" y="227"/>
                    <a:pt x="1541" y="226"/>
                    <a:pt x="1535" y="224"/>
                  </a:cubicBezTo>
                  <a:cubicBezTo>
                    <a:pt x="1532" y="222"/>
                    <a:pt x="1530" y="222"/>
                    <a:pt x="1526" y="220"/>
                  </a:cubicBezTo>
                  <a:cubicBezTo>
                    <a:pt x="1522" y="221"/>
                    <a:pt x="1521" y="221"/>
                    <a:pt x="1517" y="221"/>
                  </a:cubicBezTo>
                  <a:cubicBezTo>
                    <a:pt x="1517" y="221"/>
                    <a:pt x="1529" y="225"/>
                    <a:pt x="1530" y="231"/>
                  </a:cubicBezTo>
                  <a:cubicBezTo>
                    <a:pt x="1532" y="236"/>
                    <a:pt x="1542" y="240"/>
                    <a:pt x="1542" y="240"/>
                  </a:cubicBezTo>
                  <a:cubicBezTo>
                    <a:pt x="1548" y="241"/>
                    <a:pt x="1551" y="241"/>
                    <a:pt x="1557" y="242"/>
                  </a:cubicBezTo>
                  <a:cubicBezTo>
                    <a:pt x="1560" y="243"/>
                    <a:pt x="1562" y="244"/>
                    <a:pt x="1565" y="245"/>
                  </a:cubicBezTo>
                  <a:cubicBezTo>
                    <a:pt x="1568" y="247"/>
                    <a:pt x="1569" y="249"/>
                    <a:pt x="1572" y="251"/>
                  </a:cubicBezTo>
                  <a:cubicBezTo>
                    <a:pt x="1572" y="254"/>
                    <a:pt x="1573" y="255"/>
                    <a:pt x="1573" y="257"/>
                  </a:cubicBezTo>
                  <a:cubicBezTo>
                    <a:pt x="1572" y="257"/>
                    <a:pt x="1571" y="258"/>
                    <a:pt x="1569" y="258"/>
                  </a:cubicBezTo>
                  <a:cubicBezTo>
                    <a:pt x="1569" y="261"/>
                    <a:pt x="1568" y="262"/>
                    <a:pt x="1568" y="265"/>
                  </a:cubicBezTo>
                  <a:cubicBezTo>
                    <a:pt x="1571" y="267"/>
                    <a:pt x="1572" y="267"/>
                    <a:pt x="1575" y="269"/>
                  </a:cubicBezTo>
                  <a:cubicBezTo>
                    <a:pt x="1576" y="271"/>
                    <a:pt x="1577" y="272"/>
                    <a:pt x="1578" y="275"/>
                  </a:cubicBezTo>
                  <a:cubicBezTo>
                    <a:pt x="1583" y="277"/>
                    <a:pt x="1585" y="278"/>
                    <a:pt x="1590" y="280"/>
                  </a:cubicBezTo>
                  <a:cubicBezTo>
                    <a:pt x="1595" y="281"/>
                    <a:pt x="1597" y="281"/>
                    <a:pt x="1602" y="282"/>
                  </a:cubicBezTo>
                  <a:cubicBezTo>
                    <a:pt x="1605" y="283"/>
                    <a:pt x="1607" y="283"/>
                    <a:pt x="1610" y="284"/>
                  </a:cubicBezTo>
                  <a:cubicBezTo>
                    <a:pt x="1617" y="287"/>
                    <a:pt x="1620" y="289"/>
                    <a:pt x="1627" y="292"/>
                  </a:cubicBezTo>
                  <a:cubicBezTo>
                    <a:pt x="1646" y="297"/>
                    <a:pt x="1655" y="300"/>
                    <a:pt x="1673" y="306"/>
                  </a:cubicBezTo>
                  <a:cubicBezTo>
                    <a:pt x="1676" y="308"/>
                    <a:pt x="1678" y="309"/>
                    <a:pt x="1681" y="312"/>
                  </a:cubicBezTo>
                  <a:cubicBezTo>
                    <a:pt x="1686" y="313"/>
                    <a:pt x="1689" y="313"/>
                    <a:pt x="1694" y="314"/>
                  </a:cubicBezTo>
                  <a:cubicBezTo>
                    <a:pt x="1698" y="317"/>
                    <a:pt x="1700" y="318"/>
                    <a:pt x="1705" y="321"/>
                  </a:cubicBezTo>
                  <a:cubicBezTo>
                    <a:pt x="1705" y="318"/>
                    <a:pt x="1705" y="317"/>
                    <a:pt x="1706" y="315"/>
                  </a:cubicBezTo>
                  <a:cubicBezTo>
                    <a:pt x="1709" y="314"/>
                    <a:pt x="1710" y="313"/>
                    <a:pt x="1713" y="312"/>
                  </a:cubicBezTo>
                  <a:cubicBezTo>
                    <a:pt x="1708" y="308"/>
                    <a:pt x="1706" y="307"/>
                    <a:pt x="1702" y="303"/>
                  </a:cubicBezTo>
                  <a:cubicBezTo>
                    <a:pt x="1697" y="300"/>
                    <a:pt x="1695" y="298"/>
                    <a:pt x="1691" y="294"/>
                  </a:cubicBezTo>
                  <a:cubicBezTo>
                    <a:pt x="1683" y="291"/>
                    <a:pt x="1679" y="290"/>
                    <a:pt x="1672" y="287"/>
                  </a:cubicBezTo>
                  <a:cubicBezTo>
                    <a:pt x="1663" y="286"/>
                    <a:pt x="1659" y="285"/>
                    <a:pt x="1651" y="283"/>
                  </a:cubicBezTo>
                  <a:cubicBezTo>
                    <a:pt x="1651" y="283"/>
                    <a:pt x="1634" y="284"/>
                    <a:pt x="1629" y="277"/>
                  </a:cubicBezTo>
                  <a:cubicBezTo>
                    <a:pt x="1624" y="269"/>
                    <a:pt x="1612" y="268"/>
                    <a:pt x="1612" y="268"/>
                  </a:cubicBezTo>
                  <a:cubicBezTo>
                    <a:pt x="1605" y="263"/>
                    <a:pt x="1601" y="261"/>
                    <a:pt x="1594" y="256"/>
                  </a:cubicBezTo>
                  <a:cubicBezTo>
                    <a:pt x="1601" y="258"/>
                    <a:pt x="1604" y="259"/>
                    <a:pt x="1610" y="260"/>
                  </a:cubicBezTo>
                  <a:cubicBezTo>
                    <a:pt x="1612" y="260"/>
                    <a:pt x="1613" y="260"/>
                    <a:pt x="1614" y="259"/>
                  </a:cubicBezTo>
                  <a:cubicBezTo>
                    <a:pt x="1622" y="262"/>
                    <a:pt x="1626" y="263"/>
                    <a:pt x="1633" y="266"/>
                  </a:cubicBezTo>
                  <a:cubicBezTo>
                    <a:pt x="1640" y="269"/>
                    <a:pt x="1643" y="270"/>
                    <a:pt x="1649" y="272"/>
                  </a:cubicBezTo>
                  <a:cubicBezTo>
                    <a:pt x="1653" y="274"/>
                    <a:pt x="1655" y="275"/>
                    <a:pt x="1659" y="277"/>
                  </a:cubicBezTo>
                  <a:cubicBezTo>
                    <a:pt x="1663" y="276"/>
                    <a:pt x="1664" y="276"/>
                    <a:pt x="1668" y="276"/>
                  </a:cubicBezTo>
                  <a:cubicBezTo>
                    <a:pt x="1675" y="279"/>
                    <a:pt x="1679" y="280"/>
                    <a:pt x="1686" y="283"/>
                  </a:cubicBezTo>
                  <a:cubicBezTo>
                    <a:pt x="1692" y="286"/>
                    <a:pt x="1694" y="288"/>
                    <a:pt x="1700" y="291"/>
                  </a:cubicBezTo>
                  <a:cubicBezTo>
                    <a:pt x="1699" y="293"/>
                    <a:pt x="1699" y="293"/>
                    <a:pt x="1699" y="295"/>
                  </a:cubicBezTo>
                  <a:cubicBezTo>
                    <a:pt x="1704" y="298"/>
                    <a:pt x="1706" y="299"/>
                    <a:pt x="1711" y="301"/>
                  </a:cubicBezTo>
                  <a:cubicBezTo>
                    <a:pt x="1713" y="304"/>
                    <a:pt x="1714" y="306"/>
                    <a:pt x="1717" y="309"/>
                  </a:cubicBezTo>
                  <a:cubicBezTo>
                    <a:pt x="1720" y="306"/>
                    <a:pt x="1722" y="304"/>
                    <a:pt x="1725" y="300"/>
                  </a:cubicBezTo>
                  <a:cubicBezTo>
                    <a:pt x="1730" y="302"/>
                    <a:pt x="1733" y="303"/>
                    <a:pt x="1738" y="304"/>
                  </a:cubicBezTo>
                  <a:cubicBezTo>
                    <a:pt x="1735" y="299"/>
                    <a:pt x="1733" y="297"/>
                    <a:pt x="1730" y="292"/>
                  </a:cubicBezTo>
                  <a:cubicBezTo>
                    <a:pt x="1733" y="292"/>
                    <a:pt x="1734" y="292"/>
                    <a:pt x="1737" y="292"/>
                  </a:cubicBezTo>
                  <a:cubicBezTo>
                    <a:pt x="1738" y="290"/>
                    <a:pt x="1738" y="290"/>
                    <a:pt x="1738" y="288"/>
                  </a:cubicBezTo>
                  <a:cubicBezTo>
                    <a:pt x="1744" y="291"/>
                    <a:pt x="1746" y="292"/>
                    <a:pt x="1752" y="295"/>
                  </a:cubicBezTo>
                  <a:cubicBezTo>
                    <a:pt x="1757" y="295"/>
                    <a:pt x="1759" y="295"/>
                    <a:pt x="1763" y="294"/>
                  </a:cubicBezTo>
                  <a:cubicBezTo>
                    <a:pt x="1766" y="293"/>
                    <a:pt x="1768" y="293"/>
                    <a:pt x="1771" y="292"/>
                  </a:cubicBezTo>
                  <a:cubicBezTo>
                    <a:pt x="1774" y="292"/>
                    <a:pt x="1775" y="292"/>
                    <a:pt x="1777" y="292"/>
                  </a:cubicBezTo>
                  <a:cubicBezTo>
                    <a:pt x="1775" y="288"/>
                    <a:pt x="1773" y="285"/>
                    <a:pt x="1771" y="281"/>
                  </a:cubicBezTo>
                  <a:cubicBezTo>
                    <a:pt x="1775" y="281"/>
                    <a:pt x="1778" y="281"/>
                    <a:pt x="1782" y="281"/>
                  </a:cubicBezTo>
                  <a:cubicBezTo>
                    <a:pt x="1782" y="282"/>
                    <a:pt x="1782" y="282"/>
                    <a:pt x="1782" y="282"/>
                  </a:cubicBezTo>
                  <a:cubicBezTo>
                    <a:pt x="1784" y="284"/>
                    <a:pt x="1786" y="285"/>
                    <a:pt x="1788" y="287"/>
                  </a:cubicBezTo>
                  <a:cubicBezTo>
                    <a:pt x="1790" y="287"/>
                    <a:pt x="1791" y="287"/>
                    <a:pt x="1793" y="288"/>
                  </a:cubicBezTo>
                  <a:cubicBezTo>
                    <a:pt x="1794" y="288"/>
                    <a:pt x="1794" y="288"/>
                    <a:pt x="1795" y="289"/>
                  </a:cubicBezTo>
                  <a:cubicBezTo>
                    <a:pt x="1821" y="303"/>
                    <a:pt x="1846" y="318"/>
                    <a:pt x="1870" y="334"/>
                  </a:cubicBezTo>
                  <a:cubicBezTo>
                    <a:pt x="1871" y="334"/>
                    <a:pt x="1871" y="334"/>
                    <a:pt x="1871" y="335"/>
                  </a:cubicBezTo>
                  <a:cubicBezTo>
                    <a:pt x="1864" y="332"/>
                    <a:pt x="1861" y="330"/>
                    <a:pt x="1854" y="327"/>
                  </a:cubicBezTo>
                  <a:cubicBezTo>
                    <a:pt x="1843" y="321"/>
                    <a:pt x="1838" y="318"/>
                    <a:pt x="1827" y="313"/>
                  </a:cubicBezTo>
                  <a:cubicBezTo>
                    <a:pt x="1823" y="313"/>
                    <a:pt x="1821" y="313"/>
                    <a:pt x="1818" y="313"/>
                  </a:cubicBezTo>
                  <a:cubicBezTo>
                    <a:pt x="1808" y="308"/>
                    <a:pt x="1803" y="306"/>
                    <a:pt x="1794" y="302"/>
                  </a:cubicBezTo>
                  <a:cubicBezTo>
                    <a:pt x="1791" y="304"/>
                    <a:pt x="1790" y="305"/>
                    <a:pt x="1788" y="307"/>
                  </a:cubicBezTo>
                  <a:cubicBezTo>
                    <a:pt x="1794" y="312"/>
                    <a:pt x="1797" y="315"/>
                    <a:pt x="1804" y="320"/>
                  </a:cubicBezTo>
                  <a:cubicBezTo>
                    <a:pt x="1808" y="322"/>
                    <a:pt x="1810" y="323"/>
                    <a:pt x="1814" y="326"/>
                  </a:cubicBezTo>
                  <a:cubicBezTo>
                    <a:pt x="1821" y="331"/>
                    <a:pt x="1825" y="333"/>
                    <a:pt x="1832" y="338"/>
                  </a:cubicBezTo>
                  <a:cubicBezTo>
                    <a:pt x="1822" y="333"/>
                    <a:pt x="1817" y="331"/>
                    <a:pt x="1807" y="326"/>
                  </a:cubicBezTo>
                  <a:cubicBezTo>
                    <a:pt x="1805" y="328"/>
                    <a:pt x="1804" y="328"/>
                    <a:pt x="1802" y="330"/>
                  </a:cubicBezTo>
                  <a:cubicBezTo>
                    <a:pt x="1810" y="335"/>
                    <a:pt x="1814" y="338"/>
                    <a:pt x="1821" y="344"/>
                  </a:cubicBezTo>
                  <a:cubicBezTo>
                    <a:pt x="1818" y="345"/>
                    <a:pt x="1817" y="346"/>
                    <a:pt x="1814" y="348"/>
                  </a:cubicBezTo>
                  <a:cubicBezTo>
                    <a:pt x="1821" y="352"/>
                    <a:pt x="1824" y="353"/>
                    <a:pt x="1831" y="357"/>
                  </a:cubicBezTo>
                  <a:cubicBezTo>
                    <a:pt x="1836" y="362"/>
                    <a:pt x="1838" y="364"/>
                    <a:pt x="1843" y="369"/>
                  </a:cubicBezTo>
                  <a:cubicBezTo>
                    <a:pt x="1851" y="369"/>
                    <a:pt x="1854" y="370"/>
                    <a:pt x="1861" y="370"/>
                  </a:cubicBezTo>
                  <a:cubicBezTo>
                    <a:pt x="1864" y="374"/>
                    <a:pt x="1865" y="375"/>
                    <a:pt x="1868" y="378"/>
                  </a:cubicBezTo>
                  <a:cubicBezTo>
                    <a:pt x="1873" y="381"/>
                    <a:pt x="1876" y="383"/>
                    <a:pt x="1882" y="386"/>
                  </a:cubicBezTo>
                  <a:cubicBezTo>
                    <a:pt x="1890" y="391"/>
                    <a:pt x="1894" y="393"/>
                    <a:pt x="1902" y="397"/>
                  </a:cubicBezTo>
                  <a:cubicBezTo>
                    <a:pt x="1906" y="402"/>
                    <a:pt x="1909" y="405"/>
                    <a:pt x="1913" y="409"/>
                  </a:cubicBezTo>
                  <a:cubicBezTo>
                    <a:pt x="1918" y="413"/>
                    <a:pt x="1920" y="414"/>
                    <a:pt x="1925" y="418"/>
                  </a:cubicBezTo>
                  <a:cubicBezTo>
                    <a:pt x="1926" y="422"/>
                    <a:pt x="1927" y="424"/>
                    <a:pt x="1928" y="429"/>
                  </a:cubicBezTo>
                  <a:cubicBezTo>
                    <a:pt x="1934" y="440"/>
                    <a:pt x="1937" y="446"/>
                    <a:pt x="1944" y="458"/>
                  </a:cubicBezTo>
                  <a:cubicBezTo>
                    <a:pt x="1944" y="461"/>
                    <a:pt x="1945" y="463"/>
                    <a:pt x="1945" y="466"/>
                  </a:cubicBezTo>
                  <a:cubicBezTo>
                    <a:pt x="1948" y="470"/>
                    <a:pt x="1949" y="472"/>
                    <a:pt x="1952" y="475"/>
                  </a:cubicBezTo>
                  <a:cubicBezTo>
                    <a:pt x="1952" y="478"/>
                    <a:pt x="1952" y="479"/>
                    <a:pt x="1952" y="481"/>
                  </a:cubicBezTo>
                  <a:cubicBezTo>
                    <a:pt x="1952" y="488"/>
                    <a:pt x="1952" y="491"/>
                    <a:pt x="1952" y="497"/>
                  </a:cubicBezTo>
                  <a:cubicBezTo>
                    <a:pt x="1958" y="501"/>
                    <a:pt x="1962" y="503"/>
                    <a:pt x="1968" y="508"/>
                  </a:cubicBezTo>
                  <a:cubicBezTo>
                    <a:pt x="1967" y="509"/>
                    <a:pt x="1967" y="510"/>
                    <a:pt x="1965" y="512"/>
                  </a:cubicBezTo>
                  <a:cubicBezTo>
                    <a:pt x="1963" y="514"/>
                    <a:pt x="1962" y="515"/>
                    <a:pt x="1959" y="518"/>
                  </a:cubicBezTo>
                  <a:cubicBezTo>
                    <a:pt x="1960" y="522"/>
                    <a:pt x="1960" y="524"/>
                    <a:pt x="1961" y="529"/>
                  </a:cubicBezTo>
                  <a:cubicBezTo>
                    <a:pt x="1964" y="531"/>
                    <a:pt x="1965" y="532"/>
                    <a:pt x="1968" y="534"/>
                  </a:cubicBezTo>
                  <a:cubicBezTo>
                    <a:pt x="1971" y="537"/>
                    <a:pt x="1973" y="539"/>
                    <a:pt x="1977" y="542"/>
                  </a:cubicBezTo>
                  <a:cubicBezTo>
                    <a:pt x="1979" y="541"/>
                    <a:pt x="1980" y="541"/>
                    <a:pt x="1983" y="541"/>
                  </a:cubicBezTo>
                  <a:cubicBezTo>
                    <a:pt x="1985" y="543"/>
                    <a:pt x="1986" y="543"/>
                    <a:pt x="1988" y="545"/>
                  </a:cubicBezTo>
                  <a:cubicBezTo>
                    <a:pt x="1989" y="543"/>
                    <a:pt x="1989" y="543"/>
                    <a:pt x="1989" y="541"/>
                  </a:cubicBezTo>
                  <a:cubicBezTo>
                    <a:pt x="1991" y="543"/>
                    <a:pt x="1992" y="544"/>
                    <a:pt x="1994" y="545"/>
                  </a:cubicBezTo>
                  <a:cubicBezTo>
                    <a:pt x="1995" y="551"/>
                    <a:pt x="1995" y="554"/>
                    <a:pt x="1996" y="559"/>
                  </a:cubicBezTo>
                  <a:cubicBezTo>
                    <a:pt x="1992" y="557"/>
                    <a:pt x="1990" y="556"/>
                    <a:pt x="1985" y="555"/>
                  </a:cubicBezTo>
                  <a:cubicBezTo>
                    <a:pt x="1980" y="553"/>
                    <a:pt x="1978" y="552"/>
                    <a:pt x="1973" y="550"/>
                  </a:cubicBezTo>
                  <a:cubicBezTo>
                    <a:pt x="1973" y="554"/>
                    <a:pt x="1972" y="557"/>
                    <a:pt x="1972" y="561"/>
                  </a:cubicBezTo>
                  <a:cubicBezTo>
                    <a:pt x="1970" y="563"/>
                    <a:pt x="1970" y="564"/>
                    <a:pt x="1968" y="566"/>
                  </a:cubicBezTo>
                  <a:cubicBezTo>
                    <a:pt x="1969" y="568"/>
                    <a:pt x="1969" y="569"/>
                    <a:pt x="1970" y="571"/>
                  </a:cubicBezTo>
                  <a:cubicBezTo>
                    <a:pt x="1970" y="576"/>
                    <a:pt x="1970" y="578"/>
                    <a:pt x="1970" y="583"/>
                  </a:cubicBezTo>
                  <a:cubicBezTo>
                    <a:pt x="1974" y="587"/>
                    <a:pt x="1976" y="589"/>
                    <a:pt x="1980" y="593"/>
                  </a:cubicBezTo>
                  <a:cubicBezTo>
                    <a:pt x="1982" y="598"/>
                    <a:pt x="1983" y="601"/>
                    <a:pt x="1985" y="606"/>
                  </a:cubicBezTo>
                  <a:cubicBezTo>
                    <a:pt x="1985" y="611"/>
                    <a:pt x="1985" y="614"/>
                    <a:pt x="1985" y="619"/>
                  </a:cubicBezTo>
                  <a:cubicBezTo>
                    <a:pt x="1988" y="621"/>
                    <a:pt x="1990" y="622"/>
                    <a:pt x="1993" y="624"/>
                  </a:cubicBezTo>
                  <a:cubicBezTo>
                    <a:pt x="1993" y="628"/>
                    <a:pt x="1993" y="631"/>
                    <a:pt x="1993" y="636"/>
                  </a:cubicBezTo>
                  <a:cubicBezTo>
                    <a:pt x="1997" y="640"/>
                    <a:pt x="1998" y="642"/>
                    <a:pt x="2002" y="646"/>
                  </a:cubicBezTo>
                  <a:cubicBezTo>
                    <a:pt x="2004" y="651"/>
                    <a:pt x="2005" y="654"/>
                    <a:pt x="2007" y="660"/>
                  </a:cubicBezTo>
                  <a:cubicBezTo>
                    <a:pt x="2010" y="666"/>
                    <a:pt x="2012" y="669"/>
                    <a:pt x="2015" y="675"/>
                  </a:cubicBezTo>
                  <a:cubicBezTo>
                    <a:pt x="2017" y="678"/>
                    <a:pt x="2018" y="680"/>
                    <a:pt x="2019" y="683"/>
                  </a:cubicBezTo>
                  <a:cubicBezTo>
                    <a:pt x="2021" y="684"/>
                    <a:pt x="2022" y="685"/>
                    <a:pt x="2024" y="686"/>
                  </a:cubicBezTo>
                  <a:cubicBezTo>
                    <a:pt x="2026" y="689"/>
                    <a:pt x="2026" y="691"/>
                    <a:pt x="2028" y="695"/>
                  </a:cubicBezTo>
                  <a:cubicBezTo>
                    <a:pt x="2033" y="698"/>
                    <a:pt x="2035" y="699"/>
                    <a:pt x="2040" y="703"/>
                  </a:cubicBezTo>
                  <a:cubicBezTo>
                    <a:pt x="2043" y="704"/>
                    <a:pt x="2043" y="705"/>
                    <a:pt x="2046" y="706"/>
                  </a:cubicBezTo>
                  <a:cubicBezTo>
                    <a:pt x="2048" y="708"/>
                    <a:pt x="2050" y="709"/>
                    <a:pt x="2052" y="712"/>
                  </a:cubicBezTo>
                  <a:cubicBezTo>
                    <a:pt x="2053" y="714"/>
                    <a:pt x="2053" y="715"/>
                    <a:pt x="2053" y="718"/>
                  </a:cubicBezTo>
                  <a:cubicBezTo>
                    <a:pt x="2055" y="720"/>
                    <a:pt x="2056" y="721"/>
                    <a:pt x="2059" y="723"/>
                  </a:cubicBezTo>
                  <a:cubicBezTo>
                    <a:pt x="2061" y="726"/>
                    <a:pt x="2063" y="727"/>
                    <a:pt x="2066" y="730"/>
                  </a:cubicBezTo>
                  <a:cubicBezTo>
                    <a:pt x="2069" y="730"/>
                    <a:pt x="2070" y="731"/>
                    <a:pt x="2073" y="731"/>
                  </a:cubicBezTo>
                  <a:cubicBezTo>
                    <a:pt x="2077" y="724"/>
                    <a:pt x="2079" y="720"/>
                    <a:pt x="2083" y="713"/>
                  </a:cubicBezTo>
                  <a:cubicBezTo>
                    <a:pt x="2083" y="708"/>
                    <a:pt x="2083" y="705"/>
                    <a:pt x="2083" y="700"/>
                  </a:cubicBezTo>
                  <a:cubicBezTo>
                    <a:pt x="2087" y="703"/>
                    <a:pt x="2089" y="704"/>
                    <a:pt x="2092" y="707"/>
                  </a:cubicBezTo>
                  <a:cubicBezTo>
                    <a:pt x="2096" y="701"/>
                    <a:pt x="2097" y="699"/>
                    <a:pt x="2100" y="693"/>
                  </a:cubicBezTo>
                  <a:cubicBezTo>
                    <a:pt x="2100" y="690"/>
                    <a:pt x="2100" y="688"/>
                    <a:pt x="2100" y="684"/>
                  </a:cubicBezTo>
                  <a:cubicBezTo>
                    <a:pt x="2104" y="683"/>
                    <a:pt x="2106" y="683"/>
                    <a:pt x="2110" y="682"/>
                  </a:cubicBezTo>
                  <a:cubicBezTo>
                    <a:pt x="2114" y="687"/>
                    <a:pt x="2117" y="689"/>
                    <a:pt x="2121" y="694"/>
                  </a:cubicBezTo>
                  <a:cubicBezTo>
                    <a:pt x="2122" y="690"/>
                    <a:pt x="2123" y="689"/>
                    <a:pt x="2124" y="685"/>
                  </a:cubicBezTo>
                  <a:cubicBezTo>
                    <a:pt x="2125" y="689"/>
                    <a:pt x="2126" y="691"/>
                    <a:pt x="2127" y="695"/>
                  </a:cubicBezTo>
                  <a:cubicBezTo>
                    <a:pt x="2132" y="696"/>
                    <a:pt x="2134" y="696"/>
                    <a:pt x="2139" y="697"/>
                  </a:cubicBezTo>
                  <a:cubicBezTo>
                    <a:pt x="2143" y="700"/>
                    <a:pt x="2145" y="701"/>
                    <a:pt x="2150" y="704"/>
                  </a:cubicBezTo>
                  <a:cubicBezTo>
                    <a:pt x="2154" y="703"/>
                    <a:pt x="2156" y="703"/>
                    <a:pt x="2160" y="702"/>
                  </a:cubicBezTo>
                  <a:cubicBezTo>
                    <a:pt x="2165" y="701"/>
                    <a:pt x="2167" y="701"/>
                    <a:pt x="2171" y="701"/>
                  </a:cubicBezTo>
                  <a:cubicBezTo>
                    <a:pt x="2167" y="692"/>
                    <a:pt x="2165" y="688"/>
                    <a:pt x="2161" y="680"/>
                  </a:cubicBezTo>
                  <a:cubicBezTo>
                    <a:pt x="2168" y="691"/>
                    <a:pt x="2171" y="696"/>
                    <a:pt x="2177" y="707"/>
                  </a:cubicBezTo>
                  <a:cubicBezTo>
                    <a:pt x="2182" y="710"/>
                    <a:pt x="2184" y="712"/>
                    <a:pt x="2188" y="715"/>
                  </a:cubicBezTo>
                  <a:cubicBezTo>
                    <a:pt x="2191" y="716"/>
                    <a:pt x="2192" y="716"/>
                    <a:pt x="2194" y="717"/>
                  </a:cubicBezTo>
                  <a:cubicBezTo>
                    <a:pt x="2200" y="722"/>
                    <a:pt x="2203" y="724"/>
                    <a:pt x="2209" y="730"/>
                  </a:cubicBezTo>
                  <a:cubicBezTo>
                    <a:pt x="2212" y="732"/>
                    <a:pt x="2214" y="734"/>
                    <a:pt x="2218" y="736"/>
                  </a:cubicBezTo>
                  <a:cubicBezTo>
                    <a:pt x="2221" y="735"/>
                    <a:pt x="2223" y="735"/>
                    <a:pt x="2226" y="734"/>
                  </a:cubicBezTo>
                  <a:cubicBezTo>
                    <a:pt x="2232" y="739"/>
                    <a:pt x="2235" y="742"/>
                    <a:pt x="2241" y="748"/>
                  </a:cubicBezTo>
                  <a:cubicBezTo>
                    <a:pt x="2242" y="749"/>
                    <a:pt x="2242" y="749"/>
                    <a:pt x="2243" y="749"/>
                  </a:cubicBezTo>
                  <a:cubicBezTo>
                    <a:pt x="2254" y="770"/>
                    <a:pt x="2263" y="791"/>
                    <a:pt x="2273" y="812"/>
                  </a:cubicBezTo>
                  <a:cubicBezTo>
                    <a:pt x="2273" y="812"/>
                    <a:pt x="2272" y="812"/>
                    <a:pt x="2272" y="812"/>
                  </a:cubicBezTo>
                  <a:cubicBezTo>
                    <a:pt x="2271" y="811"/>
                    <a:pt x="2271" y="810"/>
                    <a:pt x="2270" y="810"/>
                  </a:cubicBezTo>
                  <a:cubicBezTo>
                    <a:pt x="2270" y="812"/>
                    <a:pt x="2271" y="813"/>
                    <a:pt x="2271" y="816"/>
                  </a:cubicBezTo>
                  <a:cubicBezTo>
                    <a:pt x="2270" y="814"/>
                    <a:pt x="2270" y="812"/>
                    <a:pt x="2268" y="810"/>
                  </a:cubicBezTo>
                  <a:cubicBezTo>
                    <a:pt x="2268" y="811"/>
                    <a:pt x="2267" y="811"/>
                    <a:pt x="2267" y="812"/>
                  </a:cubicBezTo>
                  <a:cubicBezTo>
                    <a:pt x="2266" y="809"/>
                    <a:pt x="2265" y="807"/>
                    <a:pt x="2264" y="804"/>
                  </a:cubicBezTo>
                  <a:cubicBezTo>
                    <a:pt x="2262" y="801"/>
                    <a:pt x="2260" y="800"/>
                    <a:pt x="2258" y="797"/>
                  </a:cubicBezTo>
                  <a:cubicBezTo>
                    <a:pt x="2256" y="794"/>
                    <a:pt x="2255" y="792"/>
                    <a:pt x="2253" y="788"/>
                  </a:cubicBezTo>
                  <a:cubicBezTo>
                    <a:pt x="2249" y="785"/>
                    <a:pt x="2248" y="783"/>
                    <a:pt x="2245" y="780"/>
                  </a:cubicBezTo>
                  <a:cubicBezTo>
                    <a:pt x="2244" y="782"/>
                    <a:pt x="2244" y="782"/>
                    <a:pt x="2243" y="783"/>
                  </a:cubicBezTo>
                  <a:cubicBezTo>
                    <a:pt x="2241" y="784"/>
                    <a:pt x="2240" y="785"/>
                    <a:pt x="2238" y="786"/>
                  </a:cubicBezTo>
                  <a:cubicBezTo>
                    <a:pt x="2243" y="790"/>
                    <a:pt x="2245" y="792"/>
                    <a:pt x="2249" y="796"/>
                  </a:cubicBezTo>
                  <a:cubicBezTo>
                    <a:pt x="2251" y="798"/>
                    <a:pt x="2252" y="798"/>
                    <a:pt x="2254" y="800"/>
                  </a:cubicBezTo>
                  <a:cubicBezTo>
                    <a:pt x="2255" y="802"/>
                    <a:pt x="2256" y="803"/>
                    <a:pt x="2257" y="805"/>
                  </a:cubicBezTo>
                  <a:cubicBezTo>
                    <a:pt x="2253" y="802"/>
                    <a:pt x="2251" y="801"/>
                    <a:pt x="2248" y="798"/>
                  </a:cubicBezTo>
                  <a:cubicBezTo>
                    <a:pt x="2246" y="798"/>
                    <a:pt x="2245" y="797"/>
                    <a:pt x="2244" y="797"/>
                  </a:cubicBezTo>
                  <a:cubicBezTo>
                    <a:pt x="2245" y="799"/>
                    <a:pt x="2246" y="800"/>
                    <a:pt x="2248" y="803"/>
                  </a:cubicBezTo>
                  <a:cubicBezTo>
                    <a:pt x="2252" y="806"/>
                    <a:pt x="2254" y="808"/>
                    <a:pt x="2258" y="811"/>
                  </a:cubicBezTo>
                  <a:cubicBezTo>
                    <a:pt x="2258" y="812"/>
                    <a:pt x="2259" y="813"/>
                    <a:pt x="2259" y="815"/>
                  </a:cubicBezTo>
                  <a:cubicBezTo>
                    <a:pt x="2261" y="817"/>
                    <a:pt x="2262" y="818"/>
                    <a:pt x="2264" y="820"/>
                  </a:cubicBezTo>
                  <a:cubicBezTo>
                    <a:pt x="2261" y="819"/>
                    <a:pt x="2260" y="818"/>
                    <a:pt x="2257" y="816"/>
                  </a:cubicBezTo>
                  <a:cubicBezTo>
                    <a:pt x="2258" y="818"/>
                    <a:pt x="2258" y="819"/>
                    <a:pt x="2259" y="821"/>
                  </a:cubicBezTo>
                  <a:cubicBezTo>
                    <a:pt x="2261" y="824"/>
                    <a:pt x="2263" y="825"/>
                    <a:pt x="2266" y="827"/>
                  </a:cubicBezTo>
                  <a:cubicBezTo>
                    <a:pt x="2268" y="830"/>
                    <a:pt x="2270" y="831"/>
                    <a:pt x="2273" y="833"/>
                  </a:cubicBezTo>
                  <a:cubicBezTo>
                    <a:pt x="2275" y="836"/>
                    <a:pt x="2276" y="838"/>
                    <a:pt x="2278" y="841"/>
                  </a:cubicBezTo>
                  <a:cubicBezTo>
                    <a:pt x="2281" y="845"/>
                    <a:pt x="2283" y="847"/>
                    <a:pt x="2286" y="851"/>
                  </a:cubicBezTo>
                  <a:cubicBezTo>
                    <a:pt x="2287" y="852"/>
                    <a:pt x="2288" y="853"/>
                    <a:pt x="2289" y="853"/>
                  </a:cubicBezTo>
                  <a:cubicBezTo>
                    <a:pt x="2369" y="1063"/>
                    <a:pt x="2383" y="1299"/>
                    <a:pt x="2314" y="1530"/>
                  </a:cubicBezTo>
                  <a:cubicBezTo>
                    <a:pt x="2276" y="1655"/>
                    <a:pt x="2218" y="1769"/>
                    <a:pt x="2142" y="1868"/>
                  </a:cubicBezTo>
                  <a:cubicBezTo>
                    <a:pt x="1932" y="2145"/>
                    <a:pt x="1595" y="2310"/>
                    <a:pt x="1238" y="2304"/>
                  </a:cubicBezTo>
                  <a:close/>
                  <a:moveTo>
                    <a:pt x="1596" y="737"/>
                  </a:moveTo>
                  <a:cubicBezTo>
                    <a:pt x="1601" y="740"/>
                    <a:pt x="1603" y="741"/>
                    <a:pt x="1607" y="744"/>
                  </a:cubicBezTo>
                  <a:cubicBezTo>
                    <a:pt x="1610" y="750"/>
                    <a:pt x="1610" y="754"/>
                    <a:pt x="1612" y="760"/>
                  </a:cubicBezTo>
                  <a:cubicBezTo>
                    <a:pt x="1609" y="762"/>
                    <a:pt x="1608" y="763"/>
                    <a:pt x="1605" y="765"/>
                  </a:cubicBezTo>
                  <a:cubicBezTo>
                    <a:pt x="1600" y="758"/>
                    <a:pt x="1598" y="755"/>
                    <a:pt x="1593" y="748"/>
                  </a:cubicBezTo>
                  <a:cubicBezTo>
                    <a:pt x="1593" y="752"/>
                    <a:pt x="1593" y="754"/>
                    <a:pt x="1594" y="758"/>
                  </a:cubicBezTo>
                  <a:cubicBezTo>
                    <a:pt x="1590" y="759"/>
                    <a:pt x="1588" y="760"/>
                    <a:pt x="1584" y="762"/>
                  </a:cubicBezTo>
                  <a:cubicBezTo>
                    <a:pt x="1583" y="768"/>
                    <a:pt x="1582" y="771"/>
                    <a:pt x="1581" y="777"/>
                  </a:cubicBezTo>
                  <a:cubicBezTo>
                    <a:pt x="1577" y="777"/>
                    <a:pt x="1575" y="778"/>
                    <a:pt x="1571" y="778"/>
                  </a:cubicBezTo>
                  <a:cubicBezTo>
                    <a:pt x="1571" y="778"/>
                    <a:pt x="1580" y="763"/>
                    <a:pt x="1568" y="760"/>
                  </a:cubicBezTo>
                  <a:cubicBezTo>
                    <a:pt x="1556" y="757"/>
                    <a:pt x="1566" y="748"/>
                    <a:pt x="1566" y="748"/>
                  </a:cubicBezTo>
                  <a:cubicBezTo>
                    <a:pt x="1566" y="748"/>
                    <a:pt x="1567" y="731"/>
                    <a:pt x="1559" y="727"/>
                  </a:cubicBezTo>
                  <a:cubicBezTo>
                    <a:pt x="1559" y="727"/>
                    <a:pt x="1571" y="725"/>
                    <a:pt x="1581" y="736"/>
                  </a:cubicBezTo>
                  <a:cubicBezTo>
                    <a:pt x="1591" y="747"/>
                    <a:pt x="1596" y="737"/>
                    <a:pt x="1596" y="737"/>
                  </a:cubicBezTo>
                  <a:close/>
                  <a:moveTo>
                    <a:pt x="1615" y="797"/>
                  </a:moveTo>
                  <a:cubicBezTo>
                    <a:pt x="1607" y="798"/>
                    <a:pt x="1603" y="799"/>
                    <a:pt x="1595" y="800"/>
                  </a:cubicBezTo>
                  <a:cubicBezTo>
                    <a:pt x="1589" y="800"/>
                    <a:pt x="1586" y="800"/>
                    <a:pt x="1579" y="801"/>
                  </a:cubicBezTo>
                  <a:cubicBezTo>
                    <a:pt x="1577" y="803"/>
                    <a:pt x="1575" y="804"/>
                    <a:pt x="1573" y="807"/>
                  </a:cubicBezTo>
                  <a:cubicBezTo>
                    <a:pt x="1567" y="804"/>
                    <a:pt x="1564" y="803"/>
                    <a:pt x="1559" y="800"/>
                  </a:cubicBezTo>
                  <a:cubicBezTo>
                    <a:pt x="1559" y="800"/>
                    <a:pt x="1568" y="792"/>
                    <a:pt x="1574" y="794"/>
                  </a:cubicBezTo>
                  <a:cubicBezTo>
                    <a:pt x="1581" y="796"/>
                    <a:pt x="1581" y="788"/>
                    <a:pt x="1593" y="792"/>
                  </a:cubicBezTo>
                  <a:cubicBezTo>
                    <a:pt x="1605" y="796"/>
                    <a:pt x="1615" y="797"/>
                    <a:pt x="1615" y="797"/>
                  </a:cubicBezTo>
                  <a:close/>
                  <a:moveTo>
                    <a:pt x="1609" y="783"/>
                  </a:moveTo>
                  <a:cubicBezTo>
                    <a:pt x="1609" y="783"/>
                    <a:pt x="1623" y="778"/>
                    <a:pt x="1629" y="782"/>
                  </a:cubicBezTo>
                  <a:cubicBezTo>
                    <a:pt x="1636" y="786"/>
                    <a:pt x="1647" y="793"/>
                    <a:pt x="1647" y="793"/>
                  </a:cubicBezTo>
                  <a:cubicBezTo>
                    <a:pt x="1650" y="791"/>
                    <a:pt x="1651" y="790"/>
                    <a:pt x="1654" y="789"/>
                  </a:cubicBezTo>
                  <a:cubicBezTo>
                    <a:pt x="1655" y="792"/>
                    <a:pt x="1655" y="794"/>
                    <a:pt x="1656" y="797"/>
                  </a:cubicBezTo>
                  <a:cubicBezTo>
                    <a:pt x="1655" y="798"/>
                    <a:pt x="1654" y="800"/>
                    <a:pt x="1653" y="801"/>
                  </a:cubicBezTo>
                  <a:cubicBezTo>
                    <a:pt x="1647" y="800"/>
                    <a:pt x="1644" y="799"/>
                    <a:pt x="1639" y="797"/>
                  </a:cubicBezTo>
                  <a:cubicBezTo>
                    <a:pt x="1635" y="795"/>
                    <a:pt x="1633" y="794"/>
                    <a:pt x="1629" y="791"/>
                  </a:cubicBezTo>
                  <a:cubicBezTo>
                    <a:pt x="1621" y="788"/>
                    <a:pt x="1617" y="786"/>
                    <a:pt x="1609" y="783"/>
                  </a:cubicBezTo>
                  <a:close/>
                  <a:moveTo>
                    <a:pt x="1682" y="1244"/>
                  </a:moveTo>
                  <a:cubicBezTo>
                    <a:pt x="1669" y="1241"/>
                    <a:pt x="1671" y="1251"/>
                    <a:pt x="1671" y="1251"/>
                  </a:cubicBezTo>
                  <a:cubicBezTo>
                    <a:pt x="1681" y="1253"/>
                    <a:pt x="1686" y="1254"/>
                    <a:pt x="1696" y="1256"/>
                  </a:cubicBezTo>
                  <a:cubicBezTo>
                    <a:pt x="1696" y="1256"/>
                    <a:pt x="1695" y="1247"/>
                    <a:pt x="1682" y="1244"/>
                  </a:cubicBezTo>
                  <a:close/>
                  <a:moveTo>
                    <a:pt x="1361" y="176"/>
                  </a:moveTo>
                  <a:cubicBezTo>
                    <a:pt x="1355" y="174"/>
                    <a:pt x="1352" y="173"/>
                    <a:pt x="1346" y="171"/>
                  </a:cubicBezTo>
                  <a:cubicBezTo>
                    <a:pt x="1343" y="171"/>
                    <a:pt x="1341" y="171"/>
                    <a:pt x="1338" y="170"/>
                  </a:cubicBezTo>
                  <a:cubicBezTo>
                    <a:pt x="1339" y="172"/>
                    <a:pt x="1340" y="173"/>
                    <a:pt x="1341" y="174"/>
                  </a:cubicBezTo>
                  <a:cubicBezTo>
                    <a:pt x="1340" y="177"/>
                    <a:pt x="1339" y="178"/>
                    <a:pt x="1338" y="180"/>
                  </a:cubicBezTo>
                  <a:cubicBezTo>
                    <a:pt x="1342" y="180"/>
                    <a:pt x="1344" y="180"/>
                    <a:pt x="1348" y="180"/>
                  </a:cubicBezTo>
                  <a:cubicBezTo>
                    <a:pt x="1351" y="182"/>
                    <a:pt x="1352" y="183"/>
                    <a:pt x="1355" y="184"/>
                  </a:cubicBezTo>
                  <a:cubicBezTo>
                    <a:pt x="1360" y="183"/>
                    <a:pt x="1363" y="183"/>
                    <a:pt x="1368" y="182"/>
                  </a:cubicBezTo>
                  <a:cubicBezTo>
                    <a:pt x="1368" y="182"/>
                    <a:pt x="1376" y="185"/>
                    <a:pt x="1381" y="181"/>
                  </a:cubicBezTo>
                  <a:cubicBezTo>
                    <a:pt x="1385" y="176"/>
                    <a:pt x="1393" y="170"/>
                    <a:pt x="1393" y="170"/>
                  </a:cubicBezTo>
                  <a:cubicBezTo>
                    <a:pt x="1391" y="169"/>
                    <a:pt x="1390" y="169"/>
                    <a:pt x="1388" y="169"/>
                  </a:cubicBezTo>
                  <a:cubicBezTo>
                    <a:pt x="1384" y="167"/>
                    <a:pt x="1382" y="166"/>
                    <a:pt x="1378" y="164"/>
                  </a:cubicBezTo>
                  <a:cubicBezTo>
                    <a:pt x="1374" y="164"/>
                    <a:pt x="1372" y="164"/>
                    <a:pt x="1368" y="164"/>
                  </a:cubicBezTo>
                  <a:cubicBezTo>
                    <a:pt x="1364" y="165"/>
                    <a:pt x="1361" y="165"/>
                    <a:pt x="1357" y="166"/>
                  </a:cubicBezTo>
                  <a:cubicBezTo>
                    <a:pt x="1353" y="165"/>
                    <a:pt x="1351" y="164"/>
                    <a:pt x="1347" y="164"/>
                  </a:cubicBezTo>
                  <a:cubicBezTo>
                    <a:pt x="1345" y="164"/>
                    <a:pt x="1343" y="164"/>
                    <a:pt x="1341" y="165"/>
                  </a:cubicBezTo>
                  <a:cubicBezTo>
                    <a:pt x="1343" y="166"/>
                    <a:pt x="1345" y="167"/>
                    <a:pt x="1347" y="168"/>
                  </a:cubicBezTo>
                  <a:cubicBezTo>
                    <a:pt x="1352" y="171"/>
                    <a:pt x="1355" y="173"/>
                    <a:pt x="1361" y="176"/>
                  </a:cubicBezTo>
                  <a:close/>
                  <a:moveTo>
                    <a:pt x="1332" y="174"/>
                  </a:moveTo>
                  <a:cubicBezTo>
                    <a:pt x="1331" y="171"/>
                    <a:pt x="1331" y="170"/>
                    <a:pt x="1330" y="168"/>
                  </a:cubicBezTo>
                  <a:cubicBezTo>
                    <a:pt x="1326" y="168"/>
                    <a:pt x="1325" y="167"/>
                    <a:pt x="1321" y="167"/>
                  </a:cubicBezTo>
                  <a:cubicBezTo>
                    <a:pt x="1320" y="169"/>
                    <a:pt x="1319" y="169"/>
                    <a:pt x="1318" y="171"/>
                  </a:cubicBezTo>
                  <a:cubicBezTo>
                    <a:pt x="1320" y="173"/>
                    <a:pt x="1322" y="174"/>
                    <a:pt x="1324" y="176"/>
                  </a:cubicBezTo>
                  <a:cubicBezTo>
                    <a:pt x="1327" y="175"/>
                    <a:pt x="1329" y="174"/>
                    <a:pt x="1332" y="174"/>
                  </a:cubicBezTo>
                  <a:close/>
                  <a:moveTo>
                    <a:pt x="1422" y="187"/>
                  </a:moveTo>
                  <a:cubicBezTo>
                    <a:pt x="1422" y="190"/>
                    <a:pt x="1423" y="191"/>
                    <a:pt x="1423" y="193"/>
                  </a:cubicBezTo>
                  <a:cubicBezTo>
                    <a:pt x="1431" y="195"/>
                    <a:pt x="1435" y="197"/>
                    <a:pt x="1443" y="199"/>
                  </a:cubicBezTo>
                  <a:cubicBezTo>
                    <a:pt x="1438" y="195"/>
                    <a:pt x="1436" y="194"/>
                    <a:pt x="1431" y="190"/>
                  </a:cubicBezTo>
                  <a:cubicBezTo>
                    <a:pt x="1428" y="189"/>
                    <a:pt x="1426" y="189"/>
                    <a:pt x="1422" y="187"/>
                  </a:cubicBezTo>
                  <a:close/>
                  <a:moveTo>
                    <a:pt x="1364" y="193"/>
                  </a:moveTo>
                  <a:cubicBezTo>
                    <a:pt x="1362" y="195"/>
                    <a:pt x="1361" y="195"/>
                    <a:pt x="1358" y="197"/>
                  </a:cubicBezTo>
                  <a:cubicBezTo>
                    <a:pt x="1363" y="197"/>
                    <a:pt x="1365" y="197"/>
                    <a:pt x="1370" y="198"/>
                  </a:cubicBezTo>
                  <a:cubicBezTo>
                    <a:pt x="1371" y="200"/>
                    <a:pt x="1371" y="201"/>
                    <a:pt x="1372" y="203"/>
                  </a:cubicBezTo>
                  <a:cubicBezTo>
                    <a:pt x="1368" y="203"/>
                    <a:pt x="1367" y="203"/>
                    <a:pt x="1364" y="203"/>
                  </a:cubicBezTo>
                  <a:cubicBezTo>
                    <a:pt x="1368" y="205"/>
                    <a:pt x="1370" y="206"/>
                    <a:pt x="1374" y="209"/>
                  </a:cubicBezTo>
                  <a:cubicBezTo>
                    <a:pt x="1367" y="208"/>
                    <a:pt x="1364" y="207"/>
                    <a:pt x="1358" y="206"/>
                  </a:cubicBezTo>
                  <a:cubicBezTo>
                    <a:pt x="1355" y="204"/>
                    <a:pt x="1354" y="203"/>
                    <a:pt x="1351" y="201"/>
                  </a:cubicBezTo>
                  <a:cubicBezTo>
                    <a:pt x="1347" y="199"/>
                    <a:pt x="1345" y="198"/>
                    <a:pt x="1341" y="196"/>
                  </a:cubicBezTo>
                  <a:cubicBezTo>
                    <a:pt x="1338" y="194"/>
                    <a:pt x="1337" y="193"/>
                    <a:pt x="1335" y="191"/>
                  </a:cubicBezTo>
                  <a:cubicBezTo>
                    <a:pt x="1330" y="192"/>
                    <a:pt x="1328" y="192"/>
                    <a:pt x="1324" y="193"/>
                  </a:cubicBezTo>
                  <a:cubicBezTo>
                    <a:pt x="1324" y="192"/>
                    <a:pt x="1325" y="191"/>
                    <a:pt x="1325" y="189"/>
                  </a:cubicBezTo>
                  <a:cubicBezTo>
                    <a:pt x="1322" y="189"/>
                    <a:pt x="1321" y="188"/>
                    <a:pt x="1318" y="188"/>
                  </a:cubicBezTo>
                  <a:cubicBezTo>
                    <a:pt x="1324" y="187"/>
                    <a:pt x="1326" y="187"/>
                    <a:pt x="1332" y="187"/>
                  </a:cubicBezTo>
                  <a:cubicBezTo>
                    <a:pt x="1333" y="185"/>
                    <a:pt x="1334" y="184"/>
                    <a:pt x="1335" y="182"/>
                  </a:cubicBezTo>
                  <a:cubicBezTo>
                    <a:pt x="1333" y="181"/>
                    <a:pt x="1332" y="180"/>
                    <a:pt x="1330" y="179"/>
                  </a:cubicBezTo>
                  <a:cubicBezTo>
                    <a:pt x="1328" y="181"/>
                    <a:pt x="1327" y="182"/>
                    <a:pt x="1324" y="184"/>
                  </a:cubicBezTo>
                  <a:cubicBezTo>
                    <a:pt x="1324" y="184"/>
                    <a:pt x="1318" y="180"/>
                    <a:pt x="1314" y="186"/>
                  </a:cubicBezTo>
                  <a:cubicBezTo>
                    <a:pt x="1314" y="186"/>
                    <a:pt x="1304" y="183"/>
                    <a:pt x="1301" y="187"/>
                  </a:cubicBezTo>
                  <a:cubicBezTo>
                    <a:pt x="1297" y="187"/>
                    <a:pt x="1295" y="188"/>
                    <a:pt x="1292" y="188"/>
                  </a:cubicBezTo>
                  <a:cubicBezTo>
                    <a:pt x="1292" y="188"/>
                    <a:pt x="1291" y="195"/>
                    <a:pt x="1283" y="194"/>
                  </a:cubicBezTo>
                  <a:cubicBezTo>
                    <a:pt x="1276" y="193"/>
                    <a:pt x="1274" y="203"/>
                    <a:pt x="1274" y="203"/>
                  </a:cubicBezTo>
                  <a:cubicBezTo>
                    <a:pt x="1280" y="203"/>
                    <a:pt x="1282" y="204"/>
                    <a:pt x="1288" y="205"/>
                  </a:cubicBezTo>
                  <a:cubicBezTo>
                    <a:pt x="1288" y="205"/>
                    <a:pt x="1295" y="210"/>
                    <a:pt x="1299" y="204"/>
                  </a:cubicBezTo>
                  <a:cubicBezTo>
                    <a:pt x="1299" y="204"/>
                    <a:pt x="1298" y="211"/>
                    <a:pt x="1306" y="209"/>
                  </a:cubicBezTo>
                  <a:cubicBezTo>
                    <a:pt x="1314" y="207"/>
                    <a:pt x="1318" y="203"/>
                    <a:pt x="1318" y="203"/>
                  </a:cubicBezTo>
                  <a:cubicBezTo>
                    <a:pt x="1318" y="205"/>
                    <a:pt x="1319" y="206"/>
                    <a:pt x="1319" y="208"/>
                  </a:cubicBezTo>
                  <a:cubicBezTo>
                    <a:pt x="1316" y="209"/>
                    <a:pt x="1314" y="210"/>
                    <a:pt x="1311" y="211"/>
                  </a:cubicBezTo>
                  <a:cubicBezTo>
                    <a:pt x="1310" y="212"/>
                    <a:pt x="1310" y="213"/>
                    <a:pt x="1309" y="215"/>
                  </a:cubicBezTo>
                  <a:cubicBezTo>
                    <a:pt x="1313" y="215"/>
                    <a:pt x="1315" y="215"/>
                    <a:pt x="1319" y="215"/>
                  </a:cubicBezTo>
                  <a:cubicBezTo>
                    <a:pt x="1323" y="217"/>
                    <a:pt x="1326" y="218"/>
                    <a:pt x="1330" y="220"/>
                  </a:cubicBezTo>
                  <a:cubicBezTo>
                    <a:pt x="1335" y="220"/>
                    <a:pt x="1338" y="220"/>
                    <a:pt x="1343" y="220"/>
                  </a:cubicBezTo>
                  <a:cubicBezTo>
                    <a:pt x="1348" y="219"/>
                    <a:pt x="1350" y="219"/>
                    <a:pt x="1355" y="219"/>
                  </a:cubicBezTo>
                  <a:cubicBezTo>
                    <a:pt x="1360" y="218"/>
                    <a:pt x="1363" y="218"/>
                    <a:pt x="1368" y="218"/>
                  </a:cubicBezTo>
                  <a:cubicBezTo>
                    <a:pt x="1379" y="220"/>
                    <a:pt x="1384" y="221"/>
                    <a:pt x="1395" y="223"/>
                  </a:cubicBezTo>
                  <a:cubicBezTo>
                    <a:pt x="1400" y="223"/>
                    <a:pt x="1404" y="223"/>
                    <a:pt x="1409" y="222"/>
                  </a:cubicBezTo>
                  <a:cubicBezTo>
                    <a:pt x="1414" y="220"/>
                    <a:pt x="1417" y="218"/>
                    <a:pt x="1421" y="216"/>
                  </a:cubicBezTo>
                  <a:cubicBezTo>
                    <a:pt x="1419" y="212"/>
                    <a:pt x="1418" y="210"/>
                    <a:pt x="1416" y="207"/>
                  </a:cubicBezTo>
                  <a:cubicBezTo>
                    <a:pt x="1411" y="208"/>
                    <a:pt x="1408" y="208"/>
                    <a:pt x="1403" y="209"/>
                  </a:cubicBezTo>
                  <a:cubicBezTo>
                    <a:pt x="1400" y="208"/>
                    <a:pt x="1399" y="208"/>
                    <a:pt x="1396" y="207"/>
                  </a:cubicBezTo>
                  <a:cubicBezTo>
                    <a:pt x="1394" y="204"/>
                    <a:pt x="1393" y="203"/>
                    <a:pt x="1391" y="200"/>
                  </a:cubicBezTo>
                  <a:cubicBezTo>
                    <a:pt x="1391" y="197"/>
                    <a:pt x="1391" y="195"/>
                    <a:pt x="1391" y="192"/>
                  </a:cubicBezTo>
                  <a:cubicBezTo>
                    <a:pt x="1387" y="192"/>
                    <a:pt x="1385" y="191"/>
                    <a:pt x="1381" y="191"/>
                  </a:cubicBezTo>
                  <a:cubicBezTo>
                    <a:pt x="1379" y="192"/>
                    <a:pt x="1378" y="192"/>
                    <a:pt x="1375" y="193"/>
                  </a:cubicBezTo>
                  <a:cubicBezTo>
                    <a:pt x="1371" y="193"/>
                    <a:pt x="1369" y="193"/>
                    <a:pt x="1364" y="193"/>
                  </a:cubicBezTo>
                  <a:close/>
                  <a:moveTo>
                    <a:pt x="497" y="453"/>
                  </a:moveTo>
                  <a:cubicBezTo>
                    <a:pt x="495" y="456"/>
                    <a:pt x="494" y="458"/>
                    <a:pt x="492" y="461"/>
                  </a:cubicBezTo>
                  <a:cubicBezTo>
                    <a:pt x="496" y="460"/>
                    <a:pt x="497" y="459"/>
                    <a:pt x="501" y="457"/>
                  </a:cubicBezTo>
                  <a:cubicBezTo>
                    <a:pt x="502" y="455"/>
                    <a:pt x="503" y="454"/>
                    <a:pt x="504" y="452"/>
                  </a:cubicBezTo>
                  <a:cubicBezTo>
                    <a:pt x="501" y="452"/>
                    <a:pt x="500" y="453"/>
                    <a:pt x="497" y="453"/>
                  </a:cubicBezTo>
                  <a:close/>
                  <a:moveTo>
                    <a:pt x="1232" y="187"/>
                  </a:moveTo>
                  <a:cubicBezTo>
                    <a:pt x="1235" y="188"/>
                    <a:pt x="1236" y="188"/>
                    <a:pt x="1239" y="189"/>
                  </a:cubicBezTo>
                  <a:cubicBezTo>
                    <a:pt x="1241" y="189"/>
                    <a:pt x="1242" y="188"/>
                    <a:pt x="1244" y="188"/>
                  </a:cubicBezTo>
                  <a:cubicBezTo>
                    <a:pt x="1248" y="189"/>
                    <a:pt x="1250" y="189"/>
                    <a:pt x="1254" y="190"/>
                  </a:cubicBezTo>
                  <a:cubicBezTo>
                    <a:pt x="1257" y="189"/>
                    <a:pt x="1258" y="189"/>
                    <a:pt x="1262" y="188"/>
                  </a:cubicBezTo>
                  <a:cubicBezTo>
                    <a:pt x="1265" y="188"/>
                    <a:pt x="1267" y="188"/>
                    <a:pt x="1271" y="187"/>
                  </a:cubicBezTo>
                  <a:cubicBezTo>
                    <a:pt x="1273" y="185"/>
                    <a:pt x="1274" y="183"/>
                    <a:pt x="1276" y="181"/>
                  </a:cubicBezTo>
                  <a:cubicBezTo>
                    <a:pt x="1276" y="183"/>
                    <a:pt x="1276" y="184"/>
                    <a:pt x="1277" y="186"/>
                  </a:cubicBezTo>
                  <a:cubicBezTo>
                    <a:pt x="1279" y="186"/>
                    <a:pt x="1281" y="185"/>
                    <a:pt x="1284" y="185"/>
                  </a:cubicBezTo>
                  <a:cubicBezTo>
                    <a:pt x="1284" y="186"/>
                    <a:pt x="1284" y="187"/>
                    <a:pt x="1284" y="188"/>
                  </a:cubicBezTo>
                  <a:cubicBezTo>
                    <a:pt x="1287" y="186"/>
                    <a:pt x="1288" y="185"/>
                    <a:pt x="1291" y="184"/>
                  </a:cubicBezTo>
                  <a:cubicBezTo>
                    <a:pt x="1294" y="184"/>
                    <a:pt x="1296" y="184"/>
                    <a:pt x="1299" y="184"/>
                  </a:cubicBezTo>
                  <a:cubicBezTo>
                    <a:pt x="1303" y="183"/>
                    <a:pt x="1304" y="182"/>
                    <a:pt x="1307" y="181"/>
                  </a:cubicBezTo>
                  <a:cubicBezTo>
                    <a:pt x="1305" y="180"/>
                    <a:pt x="1304" y="179"/>
                    <a:pt x="1302" y="178"/>
                  </a:cubicBezTo>
                  <a:cubicBezTo>
                    <a:pt x="1306" y="177"/>
                    <a:pt x="1308" y="177"/>
                    <a:pt x="1312" y="177"/>
                  </a:cubicBezTo>
                  <a:cubicBezTo>
                    <a:pt x="1309" y="175"/>
                    <a:pt x="1308" y="174"/>
                    <a:pt x="1305" y="173"/>
                  </a:cubicBezTo>
                  <a:cubicBezTo>
                    <a:pt x="1303" y="171"/>
                    <a:pt x="1302" y="171"/>
                    <a:pt x="1299" y="169"/>
                  </a:cubicBezTo>
                  <a:cubicBezTo>
                    <a:pt x="1296" y="171"/>
                    <a:pt x="1295" y="171"/>
                    <a:pt x="1292" y="173"/>
                  </a:cubicBezTo>
                  <a:cubicBezTo>
                    <a:pt x="1289" y="172"/>
                    <a:pt x="1288" y="172"/>
                    <a:pt x="1286" y="171"/>
                  </a:cubicBezTo>
                  <a:cubicBezTo>
                    <a:pt x="1281" y="171"/>
                    <a:pt x="1279" y="171"/>
                    <a:pt x="1274" y="171"/>
                  </a:cubicBezTo>
                  <a:cubicBezTo>
                    <a:pt x="1272" y="170"/>
                    <a:pt x="1271" y="170"/>
                    <a:pt x="1269" y="170"/>
                  </a:cubicBezTo>
                  <a:cubicBezTo>
                    <a:pt x="1266" y="172"/>
                    <a:pt x="1265" y="172"/>
                    <a:pt x="1263" y="174"/>
                  </a:cubicBezTo>
                  <a:cubicBezTo>
                    <a:pt x="1259" y="174"/>
                    <a:pt x="1257" y="175"/>
                    <a:pt x="1253" y="175"/>
                  </a:cubicBezTo>
                  <a:cubicBezTo>
                    <a:pt x="1247" y="176"/>
                    <a:pt x="1244" y="177"/>
                    <a:pt x="1238" y="178"/>
                  </a:cubicBezTo>
                  <a:cubicBezTo>
                    <a:pt x="1232" y="179"/>
                    <a:pt x="1230" y="179"/>
                    <a:pt x="1224" y="179"/>
                  </a:cubicBezTo>
                  <a:cubicBezTo>
                    <a:pt x="1222" y="180"/>
                    <a:pt x="1221" y="181"/>
                    <a:pt x="1219" y="182"/>
                  </a:cubicBezTo>
                  <a:cubicBezTo>
                    <a:pt x="1220" y="184"/>
                    <a:pt x="1220" y="185"/>
                    <a:pt x="1221" y="188"/>
                  </a:cubicBezTo>
                  <a:cubicBezTo>
                    <a:pt x="1225" y="187"/>
                    <a:pt x="1227" y="187"/>
                    <a:pt x="1232" y="187"/>
                  </a:cubicBezTo>
                  <a:close/>
                  <a:moveTo>
                    <a:pt x="549" y="440"/>
                  </a:moveTo>
                  <a:cubicBezTo>
                    <a:pt x="543" y="442"/>
                    <a:pt x="541" y="443"/>
                    <a:pt x="535" y="444"/>
                  </a:cubicBezTo>
                  <a:cubicBezTo>
                    <a:pt x="534" y="445"/>
                    <a:pt x="533" y="446"/>
                    <a:pt x="532" y="448"/>
                  </a:cubicBezTo>
                  <a:cubicBezTo>
                    <a:pt x="528" y="448"/>
                    <a:pt x="526" y="447"/>
                    <a:pt x="522" y="447"/>
                  </a:cubicBezTo>
                  <a:cubicBezTo>
                    <a:pt x="518" y="449"/>
                    <a:pt x="516" y="450"/>
                    <a:pt x="511" y="452"/>
                  </a:cubicBezTo>
                  <a:cubicBezTo>
                    <a:pt x="510" y="454"/>
                    <a:pt x="510" y="455"/>
                    <a:pt x="509" y="457"/>
                  </a:cubicBezTo>
                  <a:cubicBezTo>
                    <a:pt x="509" y="457"/>
                    <a:pt x="522" y="447"/>
                    <a:pt x="529" y="452"/>
                  </a:cubicBezTo>
                  <a:cubicBezTo>
                    <a:pt x="536" y="456"/>
                    <a:pt x="542" y="446"/>
                    <a:pt x="542" y="446"/>
                  </a:cubicBezTo>
                  <a:cubicBezTo>
                    <a:pt x="547" y="445"/>
                    <a:pt x="550" y="444"/>
                    <a:pt x="555" y="443"/>
                  </a:cubicBezTo>
                  <a:cubicBezTo>
                    <a:pt x="553" y="442"/>
                    <a:pt x="552" y="441"/>
                    <a:pt x="549" y="440"/>
                  </a:cubicBezTo>
                  <a:close/>
                  <a:moveTo>
                    <a:pt x="1516" y="205"/>
                  </a:moveTo>
                  <a:cubicBezTo>
                    <a:pt x="1518" y="206"/>
                    <a:pt x="1519" y="207"/>
                    <a:pt x="1521" y="209"/>
                  </a:cubicBezTo>
                  <a:cubicBezTo>
                    <a:pt x="1524" y="211"/>
                    <a:pt x="1526" y="212"/>
                    <a:pt x="1528" y="214"/>
                  </a:cubicBezTo>
                  <a:cubicBezTo>
                    <a:pt x="1533" y="217"/>
                    <a:pt x="1535" y="219"/>
                    <a:pt x="1539" y="222"/>
                  </a:cubicBezTo>
                  <a:cubicBezTo>
                    <a:pt x="1542" y="222"/>
                    <a:pt x="1543" y="222"/>
                    <a:pt x="1546" y="222"/>
                  </a:cubicBezTo>
                  <a:cubicBezTo>
                    <a:pt x="1551" y="225"/>
                    <a:pt x="1554" y="225"/>
                    <a:pt x="1559" y="228"/>
                  </a:cubicBezTo>
                  <a:cubicBezTo>
                    <a:pt x="1561" y="227"/>
                    <a:pt x="1562" y="227"/>
                    <a:pt x="1564" y="226"/>
                  </a:cubicBezTo>
                  <a:cubicBezTo>
                    <a:pt x="1567" y="225"/>
                    <a:pt x="1569" y="225"/>
                    <a:pt x="1572" y="225"/>
                  </a:cubicBezTo>
                  <a:cubicBezTo>
                    <a:pt x="1569" y="223"/>
                    <a:pt x="1567" y="223"/>
                    <a:pt x="1564" y="222"/>
                  </a:cubicBezTo>
                  <a:cubicBezTo>
                    <a:pt x="1563" y="219"/>
                    <a:pt x="1562" y="218"/>
                    <a:pt x="1560" y="216"/>
                  </a:cubicBezTo>
                  <a:cubicBezTo>
                    <a:pt x="1560" y="214"/>
                    <a:pt x="1560" y="214"/>
                    <a:pt x="1560" y="212"/>
                  </a:cubicBezTo>
                  <a:cubicBezTo>
                    <a:pt x="1558" y="211"/>
                    <a:pt x="1557" y="211"/>
                    <a:pt x="1556" y="210"/>
                  </a:cubicBezTo>
                  <a:cubicBezTo>
                    <a:pt x="1554" y="208"/>
                    <a:pt x="1554" y="208"/>
                    <a:pt x="1553" y="206"/>
                  </a:cubicBezTo>
                  <a:cubicBezTo>
                    <a:pt x="1549" y="205"/>
                    <a:pt x="1547" y="205"/>
                    <a:pt x="1542" y="205"/>
                  </a:cubicBezTo>
                  <a:cubicBezTo>
                    <a:pt x="1539" y="203"/>
                    <a:pt x="1538" y="203"/>
                    <a:pt x="1534" y="201"/>
                  </a:cubicBezTo>
                  <a:cubicBezTo>
                    <a:pt x="1531" y="199"/>
                    <a:pt x="1530" y="198"/>
                    <a:pt x="1527" y="196"/>
                  </a:cubicBezTo>
                  <a:cubicBezTo>
                    <a:pt x="1525" y="194"/>
                    <a:pt x="1524" y="193"/>
                    <a:pt x="1521" y="191"/>
                  </a:cubicBezTo>
                  <a:cubicBezTo>
                    <a:pt x="1517" y="193"/>
                    <a:pt x="1515" y="194"/>
                    <a:pt x="1511" y="197"/>
                  </a:cubicBezTo>
                  <a:cubicBezTo>
                    <a:pt x="1511" y="198"/>
                    <a:pt x="1511" y="199"/>
                    <a:pt x="1510" y="201"/>
                  </a:cubicBezTo>
                  <a:cubicBezTo>
                    <a:pt x="1513" y="202"/>
                    <a:pt x="1514" y="203"/>
                    <a:pt x="1516" y="205"/>
                  </a:cubicBezTo>
                  <a:close/>
                  <a:moveTo>
                    <a:pt x="593" y="379"/>
                  </a:moveTo>
                  <a:cubicBezTo>
                    <a:pt x="590" y="380"/>
                    <a:pt x="589" y="381"/>
                    <a:pt x="586" y="383"/>
                  </a:cubicBezTo>
                  <a:cubicBezTo>
                    <a:pt x="586" y="384"/>
                    <a:pt x="586" y="385"/>
                    <a:pt x="586" y="386"/>
                  </a:cubicBezTo>
                  <a:cubicBezTo>
                    <a:pt x="589" y="386"/>
                    <a:pt x="591" y="386"/>
                    <a:pt x="594" y="385"/>
                  </a:cubicBezTo>
                  <a:cubicBezTo>
                    <a:pt x="598" y="384"/>
                    <a:pt x="601" y="383"/>
                    <a:pt x="605" y="381"/>
                  </a:cubicBezTo>
                  <a:cubicBezTo>
                    <a:pt x="605" y="380"/>
                    <a:pt x="605" y="379"/>
                    <a:pt x="605" y="377"/>
                  </a:cubicBezTo>
                  <a:cubicBezTo>
                    <a:pt x="600" y="378"/>
                    <a:pt x="598" y="378"/>
                    <a:pt x="593" y="379"/>
                  </a:cubicBezTo>
                  <a:close/>
                  <a:moveTo>
                    <a:pt x="741" y="389"/>
                  </a:moveTo>
                  <a:cubicBezTo>
                    <a:pt x="736" y="390"/>
                    <a:pt x="734" y="391"/>
                    <a:pt x="729" y="393"/>
                  </a:cubicBezTo>
                  <a:cubicBezTo>
                    <a:pt x="727" y="395"/>
                    <a:pt x="726" y="396"/>
                    <a:pt x="723" y="398"/>
                  </a:cubicBezTo>
                  <a:cubicBezTo>
                    <a:pt x="720" y="398"/>
                    <a:pt x="718" y="398"/>
                    <a:pt x="714" y="398"/>
                  </a:cubicBezTo>
                  <a:cubicBezTo>
                    <a:pt x="711" y="401"/>
                    <a:pt x="709" y="402"/>
                    <a:pt x="706" y="405"/>
                  </a:cubicBezTo>
                  <a:cubicBezTo>
                    <a:pt x="708" y="405"/>
                    <a:pt x="709" y="406"/>
                    <a:pt x="712" y="406"/>
                  </a:cubicBezTo>
                  <a:cubicBezTo>
                    <a:pt x="707" y="409"/>
                    <a:pt x="705" y="410"/>
                    <a:pt x="701" y="412"/>
                  </a:cubicBezTo>
                  <a:cubicBezTo>
                    <a:pt x="704" y="412"/>
                    <a:pt x="706" y="412"/>
                    <a:pt x="709" y="411"/>
                  </a:cubicBezTo>
                  <a:cubicBezTo>
                    <a:pt x="712" y="410"/>
                    <a:pt x="714" y="409"/>
                    <a:pt x="717" y="408"/>
                  </a:cubicBezTo>
                  <a:cubicBezTo>
                    <a:pt x="721" y="406"/>
                    <a:pt x="723" y="405"/>
                    <a:pt x="727" y="403"/>
                  </a:cubicBezTo>
                  <a:cubicBezTo>
                    <a:pt x="731" y="402"/>
                    <a:pt x="733" y="401"/>
                    <a:pt x="737" y="400"/>
                  </a:cubicBezTo>
                  <a:cubicBezTo>
                    <a:pt x="738" y="397"/>
                    <a:pt x="739" y="396"/>
                    <a:pt x="740" y="394"/>
                  </a:cubicBezTo>
                  <a:cubicBezTo>
                    <a:pt x="741" y="392"/>
                    <a:pt x="741" y="391"/>
                    <a:pt x="741" y="389"/>
                  </a:cubicBezTo>
                  <a:close/>
                  <a:moveTo>
                    <a:pt x="1436" y="174"/>
                  </a:moveTo>
                  <a:cubicBezTo>
                    <a:pt x="1441" y="177"/>
                    <a:pt x="1444" y="178"/>
                    <a:pt x="1450" y="180"/>
                  </a:cubicBezTo>
                  <a:cubicBezTo>
                    <a:pt x="1444" y="179"/>
                    <a:pt x="1441" y="179"/>
                    <a:pt x="1435" y="178"/>
                  </a:cubicBezTo>
                  <a:cubicBezTo>
                    <a:pt x="1436" y="180"/>
                    <a:pt x="1436" y="181"/>
                    <a:pt x="1437" y="182"/>
                  </a:cubicBezTo>
                  <a:cubicBezTo>
                    <a:pt x="1439" y="184"/>
                    <a:pt x="1440" y="185"/>
                    <a:pt x="1442" y="187"/>
                  </a:cubicBezTo>
                  <a:cubicBezTo>
                    <a:pt x="1445" y="186"/>
                    <a:pt x="1447" y="186"/>
                    <a:pt x="1450" y="185"/>
                  </a:cubicBezTo>
                  <a:cubicBezTo>
                    <a:pt x="1453" y="187"/>
                    <a:pt x="1454" y="189"/>
                    <a:pt x="1456" y="191"/>
                  </a:cubicBezTo>
                  <a:cubicBezTo>
                    <a:pt x="1461" y="190"/>
                    <a:pt x="1463" y="190"/>
                    <a:pt x="1468" y="189"/>
                  </a:cubicBezTo>
                  <a:cubicBezTo>
                    <a:pt x="1470" y="192"/>
                    <a:pt x="1471" y="193"/>
                    <a:pt x="1473" y="195"/>
                  </a:cubicBezTo>
                  <a:cubicBezTo>
                    <a:pt x="1476" y="195"/>
                    <a:pt x="1478" y="195"/>
                    <a:pt x="1482" y="196"/>
                  </a:cubicBezTo>
                  <a:cubicBezTo>
                    <a:pt x="1485" y="198"/>
                    <a:pt x="1487" y="199"/>
                    <a:pt x="1490" y="202"/>
                  </a:cubicBezTo>
                  <a:cubicBezTo>
                    <a:pt x="1496" y="203"/>
                    <a:pt x="1498" y="204"/>
                    <a:pt x="1504" y="206"/>
                  </a:cubicBezTo>
                  <a:cubicBezTo>
                    <a:pt x="1505" y="205"/>
                    <a:pt x="1505" y="204"/>
                    <a:pt x="1506" y="203"/>
                  </a:cubicBezTo>
                  <a:cubicBezTo>
                    <a:pt x="1504" y="201"/>
                    <a:pt x="1504" y="201"/>
                    <a:pt x="1503" y="199"/>
                  </a:cubicBezTo>
                  <a:cubicBezTo>
                    <a:pt x="1502" y="197"/>
                    <a:pt x="1502" y="197"/>
                    <a:pt x="1501" y="195"/>
                  </a:cubicBezTo>
                  <a:cubicBezTo>
                    <a:pt x="1500" y="192"/>
                    <a:pt x="1499" y="191"/>
                    <a:pt x="1497" y="189"/>
                  </a:cubicBezTo>
                  <a:cubicBezTo>
                    <a:pt x="1495" y="188"/>
                    <a:pt x="1493" y="188"/>
                    <a:pt x="1490" y="187"/>
                  </a:cubicBezTo>
                  <a:cubicBezTo>
                    <a:pt x="1488" y="185"/>
                    <a:pt x="1487" y="185"/>
                    <a:pt x="1485" y="183"/>
                  </a:cubicBezTo>
                  <a:cubicBezTo>
                    <a:pt x="1482" y="182"/>
                    <a:pt x="1480" y="182"/>
                    <a:pt x="1477" y="181"/>
                  </a:cubicBezTo>
                  <a:cubicBezTo>
                    <a:pt x="1474" y="181"/>
                    <a:pt x="1473" y="180"/>
                    <a:pt x="1471" y="180"/>
                  </a:cubicBezTo>
                  <a:cubicBezTo>
                    <a:pt x="1469" y="177"/>
                    <a:pt x="1468" y="176"/>
                    <a:pt x="1466" y="173"/>
                  </a:cubicBezTo>
                  <a:cubicBezTo>
                    <a:pt x="1459" y="172"/>
                    <a:pt x="1455" y="171"/>
                    <a:pt x="1448" y="169"/>
                  </a:cubicBezTo>
                  <a:cubicBezTo>
                    <a:pt x="1444" y="169"/>
                    <a:pt x="1442" y="169"/>
                    <a:pt x="1437" y="169"/>
                  </a:cubicBezTo>
                  <a:cubicBezTo>
                    <a:pt x="1435" y="169"/>
                    <a:pt x="1434" y="169"/>
                    <a:pt x="1432" y="168"/>
                  </a:cubicBezTo>
                  <a:cubicBezTo>
                    <a:pt x="1432" y="170"/>
                    <a:pt x="1432" y="171"/>
                    <a:pt x="1431" y="173"/>
                  </a:cubicBezTo>
                  <a:cubicBezTo>
                    <a:pt x="1433" y="173"/>
                    <a:pt x="1434" y="174"/>
                    <a:pt x="1436" y="174"/>
                  </a:cubicBezTo>
                  <a:close/>
                  <a:moveTo>
                    <a:pt x="1802" y="579"/>
                  </a:moveTo>
                  <a:cubicBezTo>
                    <a:pt x="1803" y="581"/>
                    <a:pt x="1804" y="582"/>
                    <a:pt x="1805" y="583"/>
                  </a:cubicBezTo>
                  <a:cubicBezTo>
                    <a:pt x="1808" y="583"/>
                    <a:pt x="1810" y="583"/>
                    <a:pt x="1813" y="583"/>
                  </a:cubicBezTo>
                  <a:cubicBezTo>
                    <a:pt x="1811" y="580"/>
                    <a:pt x="1811" y="579"/>
                    <a:pt x="1810" y="577"/>
                  </a:cubicBezTo>
                  <a:cubicBezTo>
                    <a:pt x="1807" y="578"/>
                    <a:pt x="1805" y="578"/>
                    <a:pt x="1802" y="579"/>
                  </a:cubicBezTo>
                  <a:close/>
                  <a:moveTo>
                    <a:pt x="1840" y="577"/>
                  </a:moveTo>
                  <a:cubicBezTo>
                    <a:pt x="1841" y="580"/>
                    <a:pt x="1841" y="582"/>
                    <a:pt x="1842" y="585"/>
                  </a:cubicBezTo>
                  <a:cubicBezTo>
                    <a:pt x="1844" y="583"/>
                    <a:pt x="1846" y="583"/>
                    <a:pt x="1848" y="581"/>
                  </a:cubicBezTo>
                  <a:cubicBezTo>
                    <a:pt x="1846" y="577"/>
                    <a:pt x="1845" y="575"/>
                    <a:pt x="1843" y="571"/>
                  </a:cubicBezTo>
                  <a:cubicBezTo>
                    <a:pt x="1841" y="574"/>
                    <a:pt x="1841" y="575"/>
                    <a:pt x="1840" y="577"/>
                  </a:cubicBezTo>
                  <a:close/>
                  <a:moveTo>
                    <a:pt x="1530" y="1200"/>
                  </a:moveTo>
                  <a:cubicBezTo>
                    <a:pt x="1513" y="1195"/>
                    <a:pt x="1513" y="1204"/>
                    <a:pt x="1527" y="1215"/>
                  </a:cubicBezTo>
                  <a:cubicBezTo>
                    <a:pt x="1541" y="1227"/>
                    <a:pt x="1546" y="1214"/>
                    <a:pt x="1546" y="1214"/>
                  </a:cubicBezTo>
                  <a:cubicBezTo>
                    <a:pt x="1546" y="1214"/>
                    <a:pt x="1548" y="1204"/>
                    <a:pt x="1530" y="1200"/>
                  </a:cubicBezTo>
                  <a:close/>
                  <a:moveTo>
                    <a:pt x="1668" y="495"/>
                  </a:moveTo>
                  <a:cubicBezTo>
                    <a:pt x="1666" y="499"/>
                    <a:pt x="1671" y="505"/>
                    <a:pt x="1671" y="505"/>
                  </a:cubicBezTo>
                  <a:cubicBezTo>
                    <a:pt x="1671" y="505"/>
                    <a:pt x="1682" y="511"/>
                    <a:pt x="1681" y="499"/>
                  </a:cubicBezTo>
                  <a:cubicBezTo>
                    <a:pt x="1680" y="488"/>
                    <a:pt x="1670" y="491"/>
                    <a:pt x="1668" y="495"/>
                  </a:cubicBezTo>
                  <a:close/>
                  <a:moveTo>
                    <a:pt x="1649" y="594"/>
                  </a:moveTo>
                  <a:cubicBezTo>
                    <a:pt x="1649" y="594"/>
                    <a:pt x="1661" y="592"/>
                    <a:pt x="1667" y="594"/>
                  </a:cubicBezTo>
                  <a:cubicBezTo>
                    <a:pt x="1673" y="596"/>
                    <a:pt x="1675" y="584"/>
                    <a:pt x="1665" y="581"/>
                  </a:cubicBezTo>
                  <a:cubicBezTo>
                    <a:pt x="1656" y="577"/>
                    <a:pt x="1652" y="585"/>
                    <a:pt x="1652" y="585"/>
                  </a:cubicBezTo>
                  <a:cubicBezTo>
                    <a:pt x="1651" y="589"/>
                    <a:pt x="1650" y="591"/>
                    <a:pt x="1649" y="594"/>
                  </a:cubicBezTo>
                  <a:close/>
                  <a:moveTo>
                    <a:pt x="1959" y="852"/>
                  </a:moveTo>
                  <a:cubicBezTo>
                    <a:pt x="1957" y="846"/>
                    <a:pt x="1955" y="842"/>
                    <a:pt x="1953" y="836"/>
                  </a:cubicBezTo>
                  <a:cubicBezTo>
                    <a:pt x="1954" y="831"/>
                    <a:pt x="1954" y="828"/>
                    <a:pt x="1955" y="823"/>
                  </a:cubicBezTo>
                  <a:cubicBezTo>
                    <a:pt x="1950" y="822"/>
                    <a:pt x="1948" y="821"/>
                    <a:pt x="1943" y="820"/>
                  </a:cubicBezTo>
                  <a:cubicBezTo>
                    <a:pt x="1937" y="817"/>
                    <a:pt x="1935" y="816"/>
                    <a:pt x="1929" y="813"/>
                  </a:cubicBezTo>
                  <a:cubicBezTo>
                    <a:pt x="1930" y="807"/>
                    <a:pt x="1931" y="804"/>
                    <a:pt x="1932" y="798"/>
                  </a:cubicBezTo>
                  <a:cubicBezTo>
                    <a:pt x="1926" y="798"/>
                    <a:pt x="1923" y="799"/>
                    <a:pt x="1916" y="799"/>
                  </a:cubicBezTo>
                  <a:cubicBezTo>
                    <a:pt x="1925" y="794"/>
                    <a:pt x="1929" y="792"/>
                    <a:pt x="1936" y="788"/>
                  </a:cubicBezTo>
                  <a:cubicBezTo>
                    <a:pt x="1934" y="782"/>
                    <a:pt x="1932" y="778"/>
                    <a:pt x="1930" y="772"/>
                  </a:cubicBezTo>
                  <a:cubicBezTo>
                    <a:pt x="1920" y="777"/>
                    <a:pt x="1916" y="780"/>
                    <a:pt x="1906" y="785"/>
                  </a:cubicBezTo>
                  <a:cubicBezTo>
                    <a:pt x="1902" y="793"/>
                    <a:pt x="1899" y="797"/>
                    <a:pt x="1894" y="805"/>
                  </a:cubicBezTo>
                  <a:cubicBezTo>
                    <a:pt x="1888" y="805"/>
                    <a:pt x="1884" y="805"/>
                    <a:pt x="1878" y="804"/>
                  </a:cubicBezTo>
                  <a:cubicBezTo>
                    <a:pt x="1882" y="806"/>
                    <a:pt x="1885" y="808"/>
                    <a:pt x="1889" y="810"/>
                  </a:cubicBezTo>
                  <a:cubicBezTo>
                    <a:pt x="1885" y="816"/>
                    <a:pt x="1883" y="820"/>
                    <a:pt x="1879" y="826"/>
                  </a:cubicBezTo>
                  <a:cubicBezTo>
                    <a:pt x="1886" y="827"/>
                    <a:pt x="1890" y="827"/>
                    <a:pt x="1897" y="827"/>
                  </a:cubicBezTo>
                  <a:cubicBezTo>
                    <a:pt x="1903" y="831"/>
                    <a:pt x="1907" y="833"/>
                    <a:pt x="1913" y="837"/>
                  </a:cubicBezTo>
                  <a:cubicBezTo>
                    <a:pt x="1920" y="840"/>
                    <a:pt x="1923" y="841"/>
                    <a:pt x="1929" y="843"/>
                  </a:cubicBezTo>
                  <a:cubicBezTo>
                    <a:pt x="1921" y="844"/>
                    <a:pt x="1917" y="844"/>
                    <a:pt x="1909" y="845"/>
                  </a:cubicBezTo>
                  <a:cubicBezTo>
                    <a:pt x="1916" y="848"/>
                    <a:pt x="1920" y="850"/>
                    <a:pt x="1927" y="853"/>
                  </a:cubicBezTo>
                  <a:cubicBezTo>
                    <a:pt x="1933" y="853"/>
                    <a:pt x="1936" y="852"/>
                    <a:pt x="1942" y="852"/>
                  </a:cubicBezTo>
                  <a:cubicBezTo>
                    <a:pt x="1942" y="856"/>
                    <a:pt x="1942" y="857"/>
                    <a:pt x="1941" y="861"/>
                  </a:cubicBezTo>
                  <a:cubicBezTo>
                    <a:pt x="1946" y="863"/>
                    <a:pt x="1949" y="864"/>
                    <a:pt x="1954" y="867"/>
                  </a:cubicBezTo>
                  <a:cubicBezTo>
                    <a:pt x="1954" y="864"/>
                    <a:pt x="1954" y="862"/>
                    <a:pt x="1954" y="858"/>
                  </a:cubicBezTo>
                  <a:cubicBezTo>
                    <a:pt x="1956" y="856"/>
                    <a:pt x="1957" y="855"/>
                    <a:pt x="1959" y="852"/>
                  </a:cubicBezTo>
                  <a:close/>
                  <a:moveTo>
                    <a:pt x="1648" y="1223"/>
                  </a:moveTo>
                  <a:cubicBezTo>
                    <a:pt x="1648" y="1223"/>
                    <a:pt x="1647" y="1213"/>
                    <a:pt x="1632" y="1207"/>
                  </a:cubicBezTo>
                  <a:cubicBezTo>
                    <a:pt x="1618" y="1201"/>
                    <a:pt x="1612" y="1207"/>
                    <a:pt x="1609" y="1198"/>
                  </a:cubicBezTo>
                  <a:cubicBezTo>
                    <a:pt x="1606" y="1189"/>
                    <a:pt x="1595" y="1199"/>
                    <a:pt x="1595" y="1199"/>
                  </a:cubicBezTo>
                  <a:cubicBezTo>
                    <a:pt x="1595" y="1199"/>
                    <a:pt x="1611" y="1205"/>
                    <a:pt x="1599" y="1209"/>
                  </a:cubicBezTo>
                  <a:cubicBezTo>
                    <a:pt x="1587" y="1214"/>
                    <a:pt x="1602" y="1219"/>
                    <a:pt x="1602" y="1219"/>
                  </a:cubicBezTo>
                  <a:cubicBezTo>
                    <a:pt x="1602" y="1219"/>
                    <a:pt x="1598" y="1225"/>
                    <a:pt x="1592" y="1218"/>
                  </a:cubicBezTo>
                  <a:cubicBezTo>
                    <a:pt x="1585" y="1211"/>
                    <a:pt x="1572" y="1207"/>
                    <a:pt x="1574" y="1216"/>
                  </a:cubicBezTo>
                  <a:cubicBezTo>
                    <a:pt x="1576" y="1224"/>
                    <a:pt x="1588" y="1224"/>
                    <a:pt x="1588" y="1224"/>
                  </a:cubicBezTo>
                  <a:cubicBezTo>
                    <a:pt x="1595" y="1225"/>
                    <a:pt x="1599" y="1226"/>
                    <a:pt x="1605" y="1228"/>
                  </a:cubicBezTo>
                  <a:cubicBezTo>
                    <a:pt x="1605" y="1228"/>
                    <a:pt x="1605" y="1239"/>
                    <a:pt x="1613" y="1241"/>
                  </a:cubicBezTo>
                  <a:cubicBezTo>
                    <a:pt x="1621" y="1244"/>
                    <a:pt x="1623" y="1232"/>
                    <a:pt x="1623" y="1232"/>
                  </a:cubicBezTo>
                  <a:cubicBezTo>
                    <a:pt x="1628" y="1239"/>
                    <a:pt x="1637" y="1235"/>
                    <a:pt x="1637" y="1235"/>
                  </a:cubicBezTo>
                  <a:cubicBezTo>
                    <a:pt x="1637" y="1235"/>
                    <a:pt x="1658" y="1247"/>
                    <a:pt x="1660" y="1237"/>
                  </a:cubicBezTo>
                  <a:cubicBezTo>
                    <a:pt x="1663" y="1227"/>
                    <a:pt x="1648" y="1223"/>
                    <a:pt x="1648" y="1223"/>
                  </a:cubicBezTo>
                  <a:close/>
                  <a:moveTo>
                    <a:pt x="1583" y="1180"/>
                  </a:moveTo>
                  <a:cubicBezTo>
                    <a:pt x="1584" y="1174"/>
                    <a:pt x="1571" y="1169"/>
                    <a:pt x="1571" y="1169"/>
                  </a:cubicBezTo>
                  <a:cubicBezTo>
                    <a:pt x="1564" y="1163"/>
                    <a:pt x="1561" y="1160"/>
                    <a:pt x="1554" y="1155"/>
                  </a:cubicBezTo>
                  <a:cubicBezTo>
                    <a:pt x="1550" y="1146"/>
                    <a:pt x="1548" y="1142"/>
                    <a:pt x="1544" y="1134"/>
                  </a:cubicBezTo>
                  <a:cubicBezTo>
                    <a:pt x="1538" y="1132"/>
                    <a:pt x="1535" y="1131"/>
                    <a:pt x="1529" y="1129"/>
                  </a:cubicBezTo>
                  <a:cubicBezTo>
                    <a:pt x="1529" y="1129"/>
                    <a:pt x="1528" y="1118"/>
                    <a:pt x="1504" y="1107"/>
                  </a:cubicBezTo>
                  <a:cubicBezTo>
                    <a:pt x="1480" y="1096"/>
                    <a:pt x="1449" y="1105"/>
                    <a:pt x="1449" y="1105"/>
                  </a:cubicBezTo>
                  <a:cubicBezTo>
                    <a:pt x="1449" y="1105"/>
                    <a:pt x="1446" y="1113"/>
                    <a:pt x="1454" y="1116"/>
                  </a:cubicBezTo>
                  <a:cubicBezTo>
                    <a:pt x="1463" y="1118"/>
                    <a:pt x="1473" y="1111"/>
                    <a:pt x="1481" y="1113"/>
                  </a:cubicBezTo>
                  <a:cubicBezTo>
                    <a:pt x="1490" y="1116"/>
                    <a:pt x="1490" y="1127"/>
                    <a:pt x="1490" y="1127"/>
                  </a:cubicBezTo>
                  <a:cubicBezTo>
                    <a:pt x="1490" y="1127"/>
                    <a:pt x="1502" y="1127"/>
                    <a:pt x="1506" y="1135"/>
                  </a:cubicBezTo>
                  <a:cubicBezTo>
                    <a:pt x="1511" y="1143"/>
                    <a:pt x="1525" y="1145"/>
                    <a:pt x="1525" y="1145"/>
                  </a:cubicBezTo>
                  <a:cubicBezTo>
                    <a:pt x="1525" y="1145"/>
                    <a:pt x="1529" y="1160"/>
                    <a:pt x="1536" y="1162"/>
                  </a:cubicBezTo>
                  <a:cubicBezTo>
                    <a:pt x="1542" y="1164"/>
                    <a:pt x="1542" y="1171"/>
                    <a:pt x="1542" y="1171"/>
                  </a:cubicBezTo>
                  <a:cubicBezTo>
                    <a:pt x="1540" y="1171"/>
                    <a:pt x="1539" y="1171"/>
                    <a:pt x="1538" y="1171"/>
                  </a:cubicBezTo>
                  <a:cubicBezTo>
                    <a:pt x="1536" y="1173"/>
                    <a:pt x="1535" y="1174"/>
                    <a:pt x="1533" y="1177"/>
                  </a:cubicBezTo>
                  <a:cubicBezTo>
                    <a:pt x="1543" y="1180"/>
                    <a:pt x="1548" y="1182"/>
                    <a:pt x="1559" y="1186"/>
                  </a:cubicBezTo>
                  <a:cubicBezTo>
                    <a:pt x="1559" y="1186"/>
                    <a:pt x="1584" y="1193"/>
                    <a:pt x="1586" y="1189"/>
                  </a:cubicBezTo>
                  <a:cubicBezTo>
                    <a:pt x="1588" y="1185"/>
                    <a:pt x="1583" y="1186"/>
                    <a:pt x="1583" y="1180"/>
                  </a:cubicBezTo>
                  <a:close/>
                  <a:moveTo>
                    <a:pt x="1548" y="246"/>
                  </a:moveTo>
                  <a:cubicBezTo>
                    <a:pt x="1548" y="246"/>
                    <a:pt x="1542" y="249"/>
                    <a:pt x="1536" y="245"/>
                  </a:cubicBezTo>
                  <a:cubicBezTo>
                    <a:pt x="1530" y="241"/>
                    <a:pt x="1528" y="246"/>
                    <a:pt x="1528" y="246"/>
                  </a:cubicBezTo>
                  <a:cubicBezTo>
                    <a:pt x="1526" y="243"/>
                    <a:pt x="1526" y="241"/>
                    <a:pt x="1524" y="238"/>
                  </a:cubicBezTo>
                  <a:cubicBezTo>
                    <a:pt x="1520" y="238"/>
                    <a:pt x="1519" y="238"/>
                    <a:pt x="1516" y="239"/>
                  </a:cubicBezTo>
                  <a:cubicBezTo>
                    <a:pt x="1514" y="237"/>
                    <a:pt x="1513" y="236"/>
                    <a:pt x="1512" y="234"/>
                  </a:cubicBezTo>
                  <a:cubicBezTo>
                    <a:pt x="1512" y="232"/>
                    <a:pt x="1513" y="230"/>
                    <a:pt x="1514" y="228"/>
                  </a:cubicBezTo>
                  <a:cubicBezTo>
                    <a:pt x="1511" y="225"/>
                    <a:pt x="1510" y="224"/>
                    <a:pt x="1507" y="221"/>
                  </a:cubicBezTo>
                  <a:cubicBezTo>
                    <a:pt x="1504" y="220"/>
                    <a:pt x="1503" y="220"/>
                    <a:pt x="1499" y="219"/>
                  </a:cubicBezTo>
                  <a:cubicBezTo>
                    <a:pt x="1499" y="220"/>
                    <a:pt x="1498" y="220"/>
                    <a:pt x="1497" y="221"/>
                  </a:cubicBezTo>
                  <a:cubicBezTo>
                    <a:pt x="1496" y="220"/>
                    <a:pt x="1495" y="219"/>
                    <a:pt x="1494" y="218"/>
                  </a:cubicBezTo>
                  <a:cubicBezTo>
                    <a:pt x="1489" y="217"/>
                    <a:pt x="1486" y="216"/>
                    <a:pt x="1482" y="215"/>
                  </a:cubicBezTo>
                  <a:cubicBezTo>
                    <a:pt x="1478" y="214"/>
                    <a:pt x="1476" y="213"/>
                    <a:pt x="1473" y="213"/>
                  </a:cubicBezTo>
                  <a:cubicBezTo>
                    <a:pt x="1473" y="213"/>
                    <a:pt x="1482" y="222"/>
                    <a:pt x="1481" y="225"/>
                  </a:cubicBezTo>
                  <a:cubicBezTo>
                    <a:pt x="1478" y="222"/>
                    <a:pt x="1476" y="220"/>
                    <a:pt x="1473" y="217"/>
                  </a:cubicBezTo>
                  <a:cubicBezTo>
                    <a:pt x="1470" y="215"/>
                    <a:pt x="1469" y="214"/>
                    <a:pt x="1466" y="211"/>
                  </a:cubicBezTo>
                  <a:cubicBezTo>
                    <a:pt x="1464" y="213"/>
                    <a:pt x="1463" y="214"/>
                    <a:pt x="1461" y="215"/>
                  </a:cubicBezTo>
                  <a:cubicBezTo>
                    <a:pt x="1461" y="217"/>
                    <a:pt x="1461" y="217"/>
                    <a:pt x="1460" y="219"/>
                  </a:cubicBezTo>
                  <a:cubicBezTo>
                    <a:pt x="1458" y="217"/>
                    <a:pt x="1457" y="217"/>
                    <a:pt x="1456" y="215"/>
                  </a:cubicBezTo>
                  <a:cubicBezTo>
                    <a:pt x="1454" y="213"/>
                    <a:pt x="1453" y="212"/>
                    <a:pt x="1451" y="209"/>
                  </a:cubicBezTo>
                  <a:cubicBezTo>
                    <a:pt x="1449" y="209"/>
                    <a:pt x="1448" y="209"/>
                    <a:pt x="1445" y="208"/>
                  </a:cubicBezTo>
                  <a:cubicBezTo>
                    <a:pt x="1443" y="207"/>
                    <a:pt x="1441" y="206"/>
                    <a:pt x="1439" y="205"/>
                  </a:cubicBezTo>
                  <a:cubicBezTo>
                    <a:pt x="1437" y="204"/>
                    <a:pt x="1436" y="204"/>
                    <a:pt x="1434" y="204"/>
                  </a:cubicBezTo>
                  <a:cubicBezTo>
                    <a:pt x="1432" y="205"/>
                    <a:pt x="1431" y="206"/>
                    <a:pt x="1430" y="207"/>
                  </a:cubicBezTo>
                  <a:cubicBezTo>
                    <a:pt x="1432" y="208"/>
                    <a:pt x="1433" y="209"/>
                    <a:pt x="1435" y="210"/>
                  </a:cubicBezTo>
                  <a:cubicBezTo>
                    <a:pt x="1435" y="212"/>
                    <a:pt x="1434" y="213"/>
                    <a:pt x="1434" y="216"/>
                  </a:cubicBezTo>
                  <a:cubicBezTo>
                    <a:pt x="1436" y="216"/>
                    <a:pt x="1437" y="217"/>
                    <a:pt x="1439" y="218"/>
                  </a:cubicBezTo>
                  <a:cubicBezTo>
                    <a:pt x="1440" y="219"/>
                    <a:pt x="1441" y="220"/>
                    <a:pt x="1442" y="222"/>
                  </a:cubicBezTo>
                  <a:cubicBezTo>
                    <a:pt x="1445" y="223"/>
                    <a:pt x="1447" y="224"/>
                    <a:pt x="1450" y="226"/>
                  </a:cubicBezTo>
                  <a:cubicBezTo>
                    <a:pt x="1454" y="226"/>
                    <a:pt x="1455" y="226"/>
                    <a:pt x="1459" y="226"/>
                  </a:cubicBezTo>
                  <a:cubicBezTo>
                    <a:pt x="1464" y="229"/>
                    <a:pt x="1466" y="230"/>
                    <a:pt x="1471" y="232"/>
                  </a:cubicBezTo>
                  <a:cubicBezTo>
                    <a:pt x="1473" y="234"/>
                    <a:pt x="1473" y="235"/>
                    <a:pt x="1475" y="238"/>
                  </a:cubicBezTo>
                  <a:cubicBezTo>
                    <a:pt x="1476" y="239"/>
                    <a:pt x="1477" y="240"/>
                    <a:pt x="1479" y="241"/>
                  </a:cubicBezTo>
                  <a:cubicBezTo>
                    <a:pt x="1485" y="242"/>
                    <a:pt x="1489" y="243"/>
                    <a:pt x="1495" y="245"/>
                  </a:cubicBezTo>
                  <a:cubicBezTo>
                    <a:pt x="1498" y="246"/>
                    <a:pt x="1500" y="246"/>
                    <a:pt x="1503" y="247"/>
                  </a:cubicBezTo>
                  <a:cubicBezTo>
                    <a:pt x="1506" y="246"/>
                    <a:pt x="1507" y="246"/>
                    <a:pt x="1510" y="245"/>
                  </a:cubicBezTo>
                  <a:cubicBezTo>
                    <a:pt x="1511" y="244"/>
                    <a:pt x="1511" y="243"/>
                    <a:pt x="1512" y="242"/>
                  </a:cubicBezTo>
                  <a:cubicBezTo>
                    <a:pt x="1514" y="242"/>
                    <a:pt x="1514" y="242"/>
                    <a:pt x="1516" y="241"/>
                  </a:cubicBezTo>
                  <a:cubicBezTo>
                    <a:pt x="1517" y="243"/>
                    <a:pt x="1518" y="244"/>
                    <a:pt x="1518" y="246"/>
                  </a:cubicBezTo>
                  <a:cubicBezTo>
                    <a:pt x="1520" y="246"/>
                    <a:pt x="1520" y="246"/>
                    <a:pt x="1521" y="247"/>
                  </a:cubicBezTo>
                  <a:cubicBezTo>
                    <a:pt x="1521" y="249"/>
                    <a:pt x="1520" y="251"/>
                    <a:pt x="1519" y="253"/>
                  </a:cubicBezTo>
                  <a:cubicBezTo>
                    <a:pt x="1522" y="255"/>
                    <a:pt x="1523" y="256"/>
                    <a:pt x="1525" y="258"/>
                  </a:cubicBezTo>
                  <a:cubicBezTo>
                    <a:pt x="1527" y="259"/>
                    <a:pt x="1529" y="259"/>
                    <a:pt x="1531" y="260"/>
                  </a:cubicBezTo>
                  <a:cubicBezTo>
                    <a:pt x="1533" y="261"/>
                    <a:pt x="1534" y="261"/>
                    <a:pt x="1537" y="262"/>
                  </a:cubicBezTo>
                  <a:cubicBezTo>
                    <a:pt x="1543" y="263"/>
                    <a:pt x="1546" y="263"/>
                    <a:pt x="1552" y="264"/>
                  </a:cubicBezTo>
                  <a:cubicBezTo>
                    <a:pt x="1552" y="264"/>
                    <a:pt x="1557" y="263"/>
                    <a:pt x="1556" y="255"/>
                  </a:cubicBezTo>
                  <a:cubicBezTo>
                    <a:pt x="1555" y="248"/>
                    <a:pt x="1548" y="246"/>
                    <a:pt x="1548" y="246"/>
                  </a:cubicBezTo>
                  <a:close/>
                  <a:moveTo>
                    <a:pt x="1729" y="444"/>
                  </a:moveTo>
                  <a:cubicBezTo>
                    <a:pt x="1735" y="444"/>
                    <a:pt x="1737" y="445"/>
                    <a:pt x="1743" y="446"/>
                  </a:cubicBezTo>
                  <a:cubicBezTo>
                    <a:pt x="1744" y="441"/>
                    <a:pt x="1744" y="439"/>
                    <a:pt x="1745" y="434"/>
                  </a:cubicBezTo>
                  <a:cubicBezTo>
                    <a:pt x="1740" y="431"/>
                    <a:pt x="1737" y="429"/>
                    <a:pt x="1732" y="426"/>
                  </a:cubicBezTo>
                  <a:cubicBezTo>
                    <a:pt x="1727" y="425"/>
                    <a:pt x="1724" y="424"/>
                    <a:pt x="1719" y="423"/>
                  </a:cubicBezTo>
                  <a:cubicBezTo>
                    <a:pt x="1718" y="427"/>
                    <a:pt x="1718" y="429"/>
                    <a:pt x="1717" y="434"/>
                  </a:cubicBezTo>
                  <a:cubicBezTo>
                    <a:pt x="1721" y="438"/>
                    <a:pt x="1724" y="440"/>
                    <a:pt x="1729" y="444"/>
                  </a:cubicBezTo>
                  <a:close/>
                  <a:moveTo>
                    <a:pt x="1454" y="301"/>
                  </a:moveTo>
                  <a:cubicBezTo>
                    <a:pt x="1456" y="300"/>
                    <a:pt x="1457" y="300"/>
                    <a:pt x="1459" y="299"/>
                  </a:cubicBezTo>
                  <a:cubicBezTo>
                    <a:pt x="1458" y="298"/>
                    <a:pt x="1457" y="297"/>
                    <a:pt x="1457" y="295"/>
                  </a:cubicBezTo>
                  <a:cubicBezTo>
                    <a:pt x="1454" y="294"/>
                    <a:pt x="1453" y="293"/>
                    <a:pt x="1451" y="292"/>
                  </a:cubicBezTo>
                  <a:cubicBezTo>
                    <a:pt x="1450" y="294"/>
                    <a:pt x="1450" y="295"/>
                    <a:pt x="1449" y="297"/>
                  </a:cubicBezTo>
                  <a:cubicBezTo>
                    <a:pt x="1451" y="298"/>
                    <a:pt x="1452" y="299"/>
                    <a:pt x="1454" y="301"/>
                  </a:cubicBezTo>
                  <a:close/>
                  <a:moveTo>
                    <a:pt x="1439" y="227"/>
                  </a:moveTo>
                  <a:cubicBezTo>
                    <a:pt x="1443" y="219"/>
                    <a:pt x="1429" y="221"/>
                    <a:pt x="1429" y="221"/>
                  </a:cubicBezTo>
                  <a:cubicBezTo>
                    <a:pt x="1426" y="221"/>
                    <a:pt x="1425" y="221"/>
                    <a:pt x="1422" y="222"/>
                  </a:cubicBezTo>
                  <a:cubicBezTo>
                    <a:pt x="1423" y="224"/>
                    <a:pt x="1423" y="226"/>
                    <a:pt x="1424" y="228"/>
                  </a:cubicBezTo>
                  <a:cubicBezTo>
                    <a:pt x="1424" y="228"/>
                    <a:pt x="1436" y="235"/>
                    <a:pt x="1439" y="227"/>
                  </a:cubicBezTo>
                  <a:close/>
                  <a:moveTo>
                    <a:pt x="1412" y="267"/>
                  </a:moveTo>
                  <a:cubicBezTo>
                    <a:pt x="1410" y="265"/>
                    <a:pt x="1410" y="265"/>
                    <a:pt x="1408" y="263"/>
                  </a:cubicBezTo>
                  <a:cubicBezTo>
                    <a:pt x="1409" y="259"/>
                    <a:pt x="1409" y="257"/>
                    <a:pt x="1410" y="253"/>
                  </a:cubicBezTo>
                  <a:cubicBezTo>
                    <a:pt x="1414" y="253"/>
                    <a:pt x="1416" y="252"/>
                    <a:pt x="1419" y="252"/>
                  </a:cubicBezTo>
                  <a:cubicBezTo>
                    <a:pt x="1418" y="247"/>
                    <a:pt x="1418" y="245"/>
                    <a:pt x="1417" y="241"/>
                  </a:cubicBezTo>
                  <a:cubicBezTo>
                    <a:pt x="1413" y="241"/>
                    <a:pt x="1411" y="241"/>
                    <a:pt x="1407" y="241"/>
                  </a:cubicBezTo>
                  <a:cubicBezTo>
                    <a:pt x="1402" y="239"/>
                    <a:pt x="1399" y="239"/>
                    <a:pt x="1394" y="238"/>
                  </a:cubicBezTo>
                  <a:cubicBezTo>
                    <a:pt x="1393" y="240"/>
                    <a:pt x="1392" y="241"/>
                    <a:pt x="1390" y="243"/>
                  </a:cubicBezTo>
                  <a:cubicBezTo>
                    <a:pt x="1387" y="243"/>
                    <a:pt x="1385" y="243"/>
                    <a:pt x="1381" y="243"/>
                  </a:cubicBezTo>
                  <a:cubicBezTo>
                    <a:pt x="1381" y="243"/>
                    <a:pt x="1377" y="235"/>
                    <a:pt x="1374" y="242"/>
                  </a:cubicBezTo>
                  <a:cubicBezTo>
                    <a:pt x="1371" y="249"/>
                    <a:pt x="1374" y="263"/>
                    <a:pt x="1374" y="263"/>
                  </a:cubicBezTo>
                  <a:cubicBezTo>
                    <a:pt x="1372" y="262"/>
                    <a:pt x="1371" y="262"/>
                    <a:pt x="1368" y="261"/>
                  </a:cubicBezTo>
                  <a:cubicBezTo>
                    <a:pt x="1369" y="260"/>
                    <a:pt x="1369" y="260"/>
                    <a:pt x="1370" y="259"/>
                  </a:cubicBezTo>
                  <a:cubicBezTo>
                    <a:pt x="1368" y="258"/>
                    <a:pt x="1368" y="257"/>
                    <a:pt x="1366" y="256"/>
                  </a:cubicBezTo>
                  <a:cubicBezTo>
                    <a:pt x="1365" y="254"/>
                    <a:pt x="1365" y="254"/>
                    <a:pt x="1364" y="252"/>
                  </a:cubicBezTo>
                  <a:cubicBezTo>
                    <a:pt x="1366" y="252"/>
                    <a:pt x="1367" y="252"/>
                    <a:pt x="1369" y="251"/>
                  </a:cubicBezTo>
                  <a:cubicBezTo>
                    <a:pt x="1367" y="250"/>
                    <a:pt x="1367" y="249"/>
                    <a:pt x="1365" y="248"/>
                  </a:cubicBezTo>
                  <a:cubicBezTo>
                    <a:pt x="1363" y="247"/>
                    <a:pt x="1361" y="247"/>
                    <a:pt x="1359" y="246"/>
                  </a:cubicBezTo>
                  <a:cubicBezTo>
                    <a:pt x="1358" y="245"/>
                    <a:pt x="1358" y="244"/>
                    <a:pt x="1357" y="242"/>
                  </a:cubicBezTo>
                  <a:cubicBezTo>
                    <a:pt x="1355" y="241"/>
                    <a:pt x="1354" y="240"/>
                    <a:pt x="1352" y="239"/>
                  </a:cubicBezTo>
                  <a:cubicBezTo>
                    <a:pt x="1348" y="239"/>
                    <a:pt x="1346" y="239"/>
                    <a:pt x="1341" y="239"/>
                  </a:cubicBezTo>
                  <a:cubicBezTo>
                    <a:pt x="1342" y="241"/>
                    <a:pt x="1343" y="242"/>
                    <a:pt x="1344" y="244"/>
                  </a:cubicBezTo>
                  <a:cubicBezTo>
                    <a:pt x="1342" y="244"/>
                    <a:pt x="1341" y="245"/>
                    <a:pt x="1340" y="245"/>
                  </a:cubicBezTo>
                  <a:cubicBezTo>
                    <a:pt x="1336" y="242"/>
                    <a:pt x="1334" y="241"/>
                    <a:pt x="1331" y="237"/>
                  </a:cubicBezTo>
                  <a:cubicBezTo>
                    <a:pt x="1327" y="237"/>
                    <a:pt x="1325" y="238"/>
                    <a:pt x="1321" y="238"/>
                  </a:cubicBezTo>
                  <a:cubicBezTo>
                    <a:pt x="1317" y="236"/>
                    <a:pt x="1315" y="235"/>
                    <a:pt x="1311" y="234"/>
                  </a:cubicBezTo>
                  <a:cubicBezTo>
                    <a:pt x="1309" y="235"/>
                    <a:pt x="1307" y="236"/>
                    <a:pt x="1305" y="238"/>
                  </a:cubicBezTo>
                  <a:cubicBezTo>
                    <a:pt x="1306" y="234"/>
                    <a:pt x="1306" y="232"/>
                    <a:pt x="1307" y="229"/>
                  </a:cubicBezTo>
                  <a:cubicBezTo>
                    <a:pt x="1304" y="228"/>
                    <a:pt x="1302" y="227"/>
                    <a:pt x="1299" y="226"/>
                  </a:cubicBezTo>
                  <a:cubicBezTo>
                    <a:pt x="1296" y="227"/>
                    <a:pt x="1295" y="227"/>
                    <a:pt x="1292" y="228"/>
                  </a:cubicBezTo>
                  <a:cubicBezTo>
                    <a:pt x="1290" y="225"/>
                    <a:pt x="1289" y="224"/>
                    <a:pt x="1288" y="221"/>
                  </a:cubicBezTo>
                  <a:cubicBezTo>
                    <a:pt x="1286" y="218"/>
                    <a:pt x="1284" y="217"/>
                    <a:pt x="1282" y="215"/>
                  </a:cubicBezTo>
                  <a:cubicBezTo>
                    <a:pt x="1276" y="214"/>
                    <a:pt x="1273" y="213"/>
                    <a:pt x="1267" y="213"/>
                  </a:cubicBezTo>
                  <a:cubicBezTo>
                    <a:pt x="1261" y="211"/>
                    <a:pt x="1258" y="210"/>
                    <a:pt x="1252" y="209"/>
                  </a:cubicBezTo>
                  <a:cubicBezTo>
                    <a:pt x="1243" y="207"/>
                    <a:pt x="1239" y="207"/>
                    <a:pt x="1230" y="205"/>
                  </a:cubicBezTo>
                  <a:cubicBezTo>
                    <a:pt x="1220" y="205"/>
                    <a:pt x="1215" y="205"/>
                    <a:pt x="1205" y="204"/>
                  </a:cubicBezTo>
                  <a:cubicBezTo>
                    <a:pt x="1197" y="203"/>
                    <a:pt x="1194" y="203"/>
                    <a:pt x="1187" y="203"/>
                  </a:cubicBezTo>
                  <a:cubicBezTo>
                    <a:pt x="1187" y="205"/>
                    <a:pt x="1187" y="206"/>
                    <a:pt x="1187" y="209"/>
                  </a:cubicBezTo>
                  <a:cubicBezTo>
                    <a:pt x="1189" y="211"/>
                    <a:pt x="1190" y="212"/>
                    <a:pt x="1192" y="214"/>
                  </a:cubicBezTo>
                  <a:cubicBezTo>
                    <a:pt x="1189" y="214"/>
                    <a:pt x="1187" y="214"/>
                    <a:pt x="1184" y="214"/>
                  </a:cubicBezTo>
                  <a:cubicBezTo>
                    <a:pt x="1182" y="216"/>
                    <a:pt x="1181" y="217"/>
                    <a:pt x="1179" y="218"/>
                  </a:cubicBezTo>
                  <a:cubicBezTo>
                    <a:pt x="1176" y="220"/>
                    <a:pt x="1174" y="221"/>
                    <a:pt x="1171" y="224"/>
                  </a:cubicBezTo>
                  <a:cubicBezTo>
                    <a:pt x="1166" y="227"/>
                    <a:pt x="1163" y="228"/>
                    <a:pt x="1158" y="231"/>
                  </a:cubicBezTo>
                  <a:cubicBezTo>
                    <a:pt x="1165" y="233"/>
                    <a:pt x="1168" y="234"/>
                    <a:pt x="1174" y="236"/>
                  </a:cubicBezTo>
                  <a:cubicBezTo>
                    <a:pt x="1177" y="238"/>
                    <a:pt x="1178" y="239"/>
                    <a:pt x="1180" y="240"/>
                  </a:cubicBezTo>
                  <a:cubicBezTo>
                    <a:pt x="1181" y="242"/>
                    <a:pt x="1181" y="243"/>
                    <a:pt x="1182" y="245"/>
                  </a:cubicBezTo>
                  <a:cubicBezTo>
                    <a:pt x="1185" y="246"/>
                    <a:pt x="1186" y="247"/>
                    <a:pt x="1189" y="248"/>
                  </a:cubicBezTo>
                  <a:cubicBezTo>
                    <a:pt x="1194" y="246"/>
                    <a:pt x="1196" y="245"/>
                    <a:pt x="1201" y="243"/>
                  </a:cubicBezTo>
                  <a:cubicBezTo>
                    <a:pt x="1205" y="243"/>
                    <a:pt x="1207" y="243"/>
                    <a:pt x="1212" y="244"/>
                  </a:cubicBezTo>
                  <a:cubicBezTo>
                    <a:pt x="1214" y="244"/>
                    <a:pt x="1215" y="244"/>
                    <a:pt x="1218" y="245"/>
                  </a:cubicBezTo>
                  <a:cubicBezTo>
                    <a:pt x="1221" y="242"/>
                    <a:pt x="1223" y="240"/>
                    <a:pt x="1226" y="237"/>
                  </a:cubicBezTo>
                  <a:cubicBezTo>
                    <a:pt x="1230" y="236"/>
                    <a:pt x="1232" y="236"/>
                    <a:pt x="1235" y="234"/>
                  </a:cubicBezTo>
                  <a:cubicBezTo>
                    <a:pt x="1241" y="232"/>
                    <a:pt x="1244" y="230"/>
                    <a:pt x="1250" y="228"/>
                  </a:cubicBezTo>
                  <a:cubicBezTo>
                    <a:pt x="1259" y="228"/>
                    <a:pt x="1264" y="228"/>
                    <a:pt x="1273" y="228"/>
                  </a:cubicBezTo>
                  <a:cubicBezTo>
                    <a:pt x="1265" y="230"/>
                    <a:pt x="1261" y="230"/>
                    <a:pt x="1253" y="232"/>
                  </a:cubicBezTo>
                  <a:cubicBezTo>
                    <a:pt x="1249" y="234"/>
                    <a:pt x="1247" y="235"/>
                    <a:pt x="1242" y="237"/>
                  </a:cubicBezTo>
                  <a:cubicBezTo>
                    <a:pt x="1239" y="239"/>
                    <a:pt x="1238" y="241"/>
                    <a:pt x="1235" y="243"/>
                  </a:cubicBezTo>
                  <a:cubicBezTo>
                    <a:pt x="1238" y="245"/>
                    <a:pt x="1240" y="246"/>
                    <a:pt x="1243" y="248"/>
                  </a:cubicBezTo>
                  <a:cubicBezTo>
                    <a:pt x="1247" y="249"/>
                    <a:pt x="1249" y="250"/>
                    <a:pt x="1254" y="251"/>
                  </a:cubicBezTo>
                  <a:cubicBezTo>
                    <a:pt x="1248" y="252"/>
                    <a:pt x="1246" y="252"/>
                    <a:pt x="1241" y="253"/>
                  </a:cubicBezTo>
                  <a:cubicBezTo>
                    <a:pt x="1245" y="255"/>
                    <a:pt x="1248" y="256"/>
                    <a:pt x="1253" y="258"/>
                  </a:cubicBezTo>
                  <a:cubicBezTo>
                    <a:pt x="1276" y="263"/>
                    <a:pt x="1288" y="265"/>
                    <a:pt x="1311" y="271"/>
                  </a:cubicBezTo>
                  <a:cubicBezTo>
                    <a:pt x="1289" y="268"/>
                    <a:pt x="1278" y="267"/>
                    <a:pt x="1256" y="265"/>
                  </a:cubicBezTo>
                  <a:cubicBezTo>
                    <a:pt x="1251" y="266"/>
                    <a:pt x="1249" y="267"/>
                    <a:pt x="1243" y="268"/>
                  </a:cubicBezTo>
                  <a:cubicBezTo>
                    <a:pt x="1243" y="268"/>
                    <a:pt x="1249" y="271"/>
                    <a:pt x="1251" y="275"/>
                  </a:cubicBezTo>
                  <a:cubicBezTo>
                    <a:pt x="1253" y="280"/>
                    <a:pt x="1263" y="278"/>
                    <a:pt x="1263" y="278"/>
                  </a:cubicBezTo>
                  <a:cubicBezTo>
                    <a:pt x="1263" y="278"/>
                    <a:pt x="1284" y="281"/>
                    <a:pt x="1283" y="285"/>
                  </a:cubicBezTo>
                  <a:cubicBezTo>
                    <a:pt x="1283" y="289"/>
                    <a:pt x="1291" y="294"/>
                    <a:pt x="1291" y="294"/>
                  </a:cubicBezTo>
                  <a:cubicBezTo>
                    <a:pt x="1302" y="296"/>
                    <a:pt x="1307" y="297"/>
                    <a:pt x="1318" y="300"/>
                  </a:cubicBezTo>
                  <a:cubicBezTo>
                    <a:pt x="1326" y="300"/>
                    <a:pt x="1330" y="301"/>
                    <a:pt x="1337" y="301"/>
                  </a:cubicBezTo>
                  <a:cubicBezTo>
                    <a:pt x="1340" y="300"/>
                    <a:pt x="1342" y="300"/>
                    <a:pt x="1345" y="299"/>
                  </a:cubicBezTo>
                  <a:cubicBezTo>
                    <a:pt x="1351" y="300"/>
                    <a:pt x="1353" y="300"/>
                    <a:pt x="1359" y="300"/>
                  </a:cubicBezTo>
                  <a:cubicBezTo>
                    <a:pt x="1365" y="299"/>
                    <a:pt x="1368" y="298"/>
                    <a:pt x="1373" y="297"/>
                  </a:cubicBezTo>
                  <a:cubicBezTo>
                    <a:pt x="1378" y="299"/>
                    <a:pt x="1381" y="301"/>
                    <a:pt x="1386" y="304"/>
                  </a:cubicBezTo>
                  <a:cubicBezTo>
                    <a:pt x="1390" y="306"/>
                    <a:pt x="1393" y="307"/>
                    <a:pt x="1397" y="309"/>
                  </a:cubicBezTo>
                  <a:cubicBezTo>
                    <a:pt x="1400" y="311"/>
                    <a:pt x="1401" y="312"/>
                    <a:pt x="1404" y="314"/>
                  </a:cubicBezTo>
                  <a:cubicBezTo>
                    <a:pt x="1411" y="314"/>
                    <a:pt x="1414" y="315"/>
                    <a:pt x="1421" y="316"/>
                  </a:cubicBezTo>
                  <a:cubicBezTo>
                    <a:pt x="1425" y="319"/>
                    <a:pt x="1426" y="321"/>
                    <a:pt x="1429" y="324"/>
                  </a:cubicBezTo>
                  <a:cubicBezTo>
                    <a:pt x="1433" y="320"/>
                    <a:pt x="1435" y="318"/>
                    <a:pt x="1438" y="314"/>
                  </a:cubicBezTo>
                  <a:cubicBezTo>
                    <a:pt x="1441" y="313"/>
                    <a:pt x="1443" y="313"/>
                    <a:pt x="1446" y="312"/>
                  </a:cubicBezTo>
                  <a:cubicBezTo>
                    <a:pt x="1445" y="308"/>
                    <a:pt x="1445" y="305"/>
                    <a:pt x="1445" y="301"/>
                  </a:cubicBezTo>
                  <a:cubicBezTo>
                    <a:pt x="1440" y="299"/>
                    <a:pt x="1437" y="299"/>
                    <a:pt x="1433" y="297"/>
                  </a:cubicBezTo>
                  <a:cubicBezTo>
                    <a:pt x="1431" y="294"/>
                    <a:pt x="1430" y="292"/>
                    <a:pt x="1428" y="288"/>
                  </a:cubicBezTo>
                  <a:cubicBezTo>
                    <a:pt x="1424" y="287"/>
                    <a:pt x="1422" y="286"/>
                    <a:pt x="1419" y="285"/>
                  </a:cubicBezTo>
                  <a:cubicBezTo>
                    <a:pt x="1416" y="284"/>
                    <a:pt x="1414" y="283"/>
                    <a:pt x="1411" y="281"/>
                  </a:cubicBezTo>
                  <a:cubicBezTo>
                    <a:pt x="1412" y="276"/>
                    <a:pt x="1412" y="273"/>
                    <a:pt x="1412" y="267"/>
                  </a:cubicBezTo>
                  <a:close/>
                  <a:moveTo>
                    <a:pt x="1633" y="470"/>
                  </a:moveTo>
                  <a:cubicBezTo>
                    <a:pt x="1625" y="469"/>
                    <a:pt x="1624" y="478"/>
                    <a:pt x="1624" y="478"/>
                  </a:cubicBezTo>
                  <a:cubicBezTo>
                    <a:pt x="1628" y="491"/>
                    <a:pt x="1639" y="485"/>
                    <a:pt x="1639" y="485"/>
                  </a:cubicBezTo>
                  <a:cubicBezTo>
                    <a:pt x="1643" y="484"/>
                    <a:pt x="1646" y="483"/>
                    <a:pt x="1650" y="482"/>
                  </a:cubicBezTo>
                  <a:cubicBezTo>
                    <a:pt x="1650" y="482"/>
                    <a:pt x="1641" y="471"/>
                    <a:pt x="1633" y="470"/>
                  </a:cubicBezTo>
                  <a:close/>
                  <a:moveTo>
                    <a:pt x="1697" y="401"/>
                  </a:moveTo>
                  <a:cubicBezTo>
                    <a:pt x="1697" y="404"/>
                    <a:pt x="1697" y="406"/>
                    <a:pt x="1697" y="410"/>
                  </a:cubicBezTo>
                  <a:cubicBezTo>
                    <a:pt x="1699" y="412"/>
                    <a:pt x="1700" y="414"/>
                    <a:pt x="1702" y="416"/>
                  </a:cubicBezTo>
                  <a:cubicBezTo>
                    <a:pt x="1704" y="411"/>
                    <a:pt x="1705" y="409"/>
                    <a:pt x="1707" y="403"/>
                  </a:cubicBezTo>
                  <a:cubicBezTo>
                    <a:pt x="1712" y="401"/>
                    <a:pt x="1714" y="400"/>
                    <a:pt x="1719" y="398"/>
                  </a:cubicBezTo>
                  <a:cubicBezTo>
                    <a:pt x="1714" y="397"/>
                    <a:pt x="1712" y="396"/>
                    <a:pt x="1706" y="394"/>
                  </a:cubicBezTo>
                  <a:cubicBezTo>
                    <a:pt x="1702" y="397"/>
                    <a:pt x="1701" y="398"/>
                    <a:pt x="1697" y="401"/>
                  </a:cubicBezTo>
                  <a:close/>
                  <a:moveTo>
                    <a:pt x="1440" y="320"/>
                  </a:moveTo>
                  <a:cubicBezTo>
                    <a:pt x="1439" y="322"/>
                    <a:pt x="1439" y="324"/>
                    <a:pt x="1438" y="326"/>
                  </a:cubicBezTo>
                  <a:cubicBezTo>
                    <a:pt x="1439" y="327"/>
                    <a:pt x="1440" y="327"/>
                    <a:pt x="1441" y="327"/>
                  </a:cubicBezTo>
                  <a:cubicBezTo>
                    <a:pt x="1444" y="326"/>
                    <a:pt x="1445" y="326"/>
                    <a:pt x="1448" y="325"/>
                  </a:cubicBezTo>
                  <a:cubicBezTo>
                    <a:pt x="1451" y="324"/>
                    <a:pt x="1452" y="324"/>
                    <a:pt x="1455" y="323"/>
                  </a:cubicBezTo>
                  <a:cubicBezTo>
                    <a:pt x="1455" y="323"/>
                    <a:pt x="1459" y="313"/>
                    <a:pt x="1450" y="315"/>
                  </a:cubicBezTo>
                  <a:cubicBezTo>
                    <a:pt x="1440" y="317"/>
                    <a:pt x="1440" y="320"/>
                    <a:pt x="1440" y="320"/>
                  </a:cubicBezTo>
                  <a:close/>
                </a:path>
              </a:pathLst>
            </a:custGeom>
            <a:solidFill>
              <a:sysClr val="window" lastClr="FFFFFF"/>
            </a:solidFill>
            <a:ln w="38100" cap="flat" cmpd="sng" algn="ctr">
              <a:noFill/>
              <a:prstDash val="solid"/>
              <a:miter lim="800000"/>
            </a:ln>
            <a:effectLst/>
          </p:spPr>
          <p:txBody>
            <a:bodyPr lIns="0" rIns="0"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印品黑体" panose="020F0502020204030204"/>
                <a:ea typeface="微软雅黑" panose="020B050302020402020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b="1" dirty="0">
                <a:cs typeface="+mn-ea"/>
                <a:sym typeface="+mn-lt"/>
              </a:rPr>
              <a:t>微服务架构</a:t>
            </a:r>
            <a:r>
              <a:rPr lang="en-US" altLang="zh-CN" b="1" dirty="0">
                <a:cs typeface="+mn-ea"/>
                <a:sym typeface="+mn-lt"/>
              </a:rPr>
              <a:t> · </a:t>
            </a:r>
            <a:r>
              <a:rPr lang="zh-CN" altLang="en-US" b="1" dirty="0">
                <a:cs typeface="+mn-ea"/>
                <a:sym typeface="+mn-lt"/>
              </a:rPr>
              <a:t>基础服务</a:t>
            </a:r>
            <a:r>
              <a:rPr lang="zh-CN" altLang="en-US" b="1" dirty="0">
                <a:cs typeface="+mn-ea"/>
                <a:sym typeface="+mn-lt"/>
              </a:rPr>
              <a:t>层</a:t>
            </a:r>
            <a:endParaRPr lang="zh-CN" altLang="en-US" b="1" dirty="0">
              <a:cs typeface="+mn-ea"/>
              <a:sym typeface="+mn-lt"/>
            </a:endParaRPr>
          </a:p>
        </p:txBody>
      </p:sp>
      <p:pic>
        <p:nvPicPr>
          <p:cNvPr id="17" name="图片 16"/>
          <p:cNvPicPr>
            <a:picLocks noChangeAspect="1"/>
          </p:cNvPicPr>
          <p:nvPr/>
        </p:nvPicPr>
        <p:blipFill>
          <a:blip r:embed="rId1" cstate="print">
            <a:alphaModFix amt="10000"/>
            <a:extLst>
              <a:ext uri="{28A0092B-C50C-407E-A947-70E740481C1C}">
                <a14:useLocalDpi xmlns:a14="http://schemas.microsoft.com/office/drawing/2010/main" val="0"/>
              </a:ext>
            </a:extLst>
          </a:blip>
          <a:stretch>
            <a:fillRect/>
          </a:stretch>
        </p:blipFill>
        <p:spPr>
          <a:xfrm>
            <a:off x="10083800" y="4798695"/>
            <a:ext cx="1703705" cy="1811020"/>
          </a:xfrm>
          <a:prstGeom prst="rect">
            <a:avLst/>
          </a:prstGeom>
        </p:spPr>
      </p:pic>
      <p:sp>
        <p:nvSpPr>
          <p:cNvPr id="3" name="isḻïde"/>
          <p:cNvSpPr/>
          <p:nvPr/>
        </p:nvSpPr>
        <p:spPr bwMode="auto">
          <a:xfrm>
            <a:off x="8027094" y="1377099"/>
            <a:ext cx="1570730" cy="380596"/>
          </a:xfrm>
          <a:prstGeom prst="roundRect">
            <a:avLst>
              <a:gd name="adj" fmla="val 50000"/>
            </a:avLst>
          </a:prstGeom>
          <a:solidFill>
            <a:srgbClr val="426AAC"/>
          </a:solidFill>
          <a:ln w="38100">
            <a:noFill/>
          </a:ln>
        </p:spPr>
        <p:style>
          <a:lnRef idx="2">
            <a:schemeClr val="dk1"/>
          </a:lnRef>
          <a:fillRef idx="1">
            <a:schemeClr val="lt1"/>
          </a:fillRef>
          <a:effectRef idx="0">
            <a:schemeClr val="dk1"/>
          </a:effectRef>
          <a:fontRef idx="minor">
            <a:schemeClr val="dk1"/>
          </a:fontRef>
        </p:style>
        <p:txBody>
          <a:bodyPr wrap="square" lIns="91428" tIns="45714" rIns="91428" bIns="45714" rtlCol="0" anchor="ctr">
            <a:normAutofit fontScale="85000" lnSpcReduction="20000"/>
          </a:bodyPr>
          <a:lstStyle/>
          <a:p>
            <a:pPr defTabSz="457200"/>
            <a:endParaRPr lang="en-US" altLang="zh-CN" sz="1600" b="1" dirty="0">
              <a:solidFill>
                <a:prstClr val="white"/>
              </a:solidFill>
              <a:latin typeface="Arial" panose="020B0604020202020204"/>
              <a:ea typeface="微软雅黑" panose="020B0503020204020204" charset="-122"/>
            </a:endParaRPr>
          </a:p>
        </p:txBody>
      </p:sp>
      <p:sp>
        <p:nvSpPr>
          <p:cNvPr id="4" name="iṥļîḑê"/>
          <p:cNvSpPr/>
          <p:nvPr/>
        </p:nvSpPr>
        <p:spPr bwMode="auto">
          <a:xfrm>
            <a:off x="8027094" y="2927016"/>
            <a:ext cx="1570730" cy="380596"/>
          </a:xfrm>
          <a:prstGeom prst="roundRect">
            <a:avLst>
              <a:gd name="adj" fmla="val 50000"/>
            </a:avLst>
          </a:prstGeom>
          <a:solidFill>
            <a:schemeClr val="accent4"/>
          </a:solidFill>
          <a:ln w="38100">
            <a:noFill/>
          </a:ln>
        </p:spPr>
        <p:style>
          <a:lnRef idx="2">
            <a:schemeClr val="dk1"/>
          </a:lnRef>
          <a:fillRef idx="1">
            <a:schemeClr val="lt1"/>
          </a:fillRef>
          <a:effectRef idx="0">
            <a:schemeClr val="dk1"/>
          </a:effectRef>
          <a:fontRef idx="minor">
            <a:schemeClr val="dk1"/>
          </a:fontRef>
        </p:style>
        <p:txBody>
          <a:bodyPr wrap="square" lIns="91428" tIns="45714" rIns="91428" bIns="45714" rtlCol="0" anchor="ctr">
            <a:normAutofit fontScale="85000" lnSpcReduction="20000"/>
          </a:bodyPr>
          <a:lstStyle/>
          <a:p>
            <a:pPr defTabSz="457200"/>
            <a:endParaRPr lang="en-US" altLang="zh-CN" sz="1600" b="1" dirty="0">
              <a:solidFill>
                <a:prstClr val="white"/>
              </a:solidFill>
              <a:latin typeface="Arial" panose="020B0604020202020204"/>
              <a:ea typeface="微软雅黑" panose="020B0503020204020204" charset="-122"/>
            </a:endParaRPr>
          </a:p>
        </p:txBody>
      </p:sp>
      <p:sp>
        <p:nvSpPr>
          <p:cNvPr id="5" name="iS1ïḑê"/>
          <p:cNvSpPr/>
          <p:nvPr/>
        </p:nvSpPr>
        <p:spPr bwMode="auto">
          <a:xfrm>
            <a:off x="8027094" y="4476931"/>
            <a:ext cx="1570730" cy="380596"/>
          </a:xfrm>
          <a:prstGeom prst="roundRect">
            <a:avLst>
              <a:gd name="adj" fmla="val 50000"/>
            </a:avLst>
          </a:prstGeom>
          <a:solidFill>
            <a:schemeClr val="accent6"/>
          </a:solidFill>
          <a:ln w="38100">
            <a:noFill/>
          </a:ln>
        </p:spPr>
        <p:style>
          <a:lnRef idx="2">
            <a:schemeClr val="dk1"/>
          </a:lnRef>
          <a:fillRef idx="1">
            <a:schemeClr val="lt1"/>
          </a:fillRef>
          <a:effectRef idx="0">
            <a:schemeClr val="dk1"/>
          </a:effectRef>
          <a:fontRef idx="minor">
            <a:schemeClr val="dk1"/>
          </a:fontRef>
        </p:style>
        <p:txBody>
          <a:bodyPr wrap="square" lIns="91428" tIns="45714" rIns="91428" bIns="45714" rtlCol="0" anchor="ctr">
            <a:normAutofit fontScale="85000" lnSpcReduction="20000"/>
          </a:bodyPr>
          <a:lstStyle/>
          <a:p>
            <a:pPr defTabSz="457200"/>
            <a:endParaRPr lang="en-US" altLang="zh-CN" sz="1600" b="1" dirty="0">
              <a:solidFill>
                <a:prstClr val="white"/>
              </a:solidFill>
              <a:latin typeface="Arial" panose="020B0604020202020204"/>
              <a:ea typeface="微软雅黑" panose="020B0503020204020204" charset="-122"/>
            </a:endParaRPr>
          </a:p>
        </p:txBody>
      </p:sp>
      <p:cxnSp>
        <p:nvCxnSpPr>
          <p:cNvPr id="6" name="直接连接符 5"/>
          <p:cNvCxnSpPr/>
          <p:nvPr/>
        </p:nvCxnSpPr>
        <p:spPr>
          <a:xfrm>
            <a:off x="8027093" y="2681567"/>
            <a:ext cx="2591663"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027093" y="4231484"/>
            <a:ext cx="2591663"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878360" y="2187279"/>
            <a:ext cx="2800427" cy="2800558"/>
            <a:chOff x="5441044" y="2186323"/>
            <a:chExt cx="2800792" cy="2800923"/>
          </a:xfrm>
        </p:grpSpPr>
        <p:sp>
          <p:nvSpPr>
            <p:cNvPr id="9" name="iSľíďè"/>
            <p:cNvSpPr/>
            <p:nvPr/>
          </p:nvSpPr>
          <p:spPr>
            <a:xfrm>
              <a:off x="5774636" y="2186323"/>
              <a:ext cx="2365764" cy="1384745"/>
            </a:xfrm>
            <a:custGeom>
              <a:avLst/>
              <a:gdLst/>
              <a:ahLst/>
              <a:cxnLst>
                <a:cxn ang="0">
                  <a:pos x="wd2" y="hd2"/>
                </a:cxn>
                <a:cxn ang="5400000">
                  <a:pos x="wd2" y="hd2"/>
                </a:cxn>
                <a:cxn ang="10800000">
                  <a:pos x="wd2" y="hd2"/>
                </a:cxn>
                <a:cxn ang="16200000">
                  <a:pos x="wd2" y="hd2"/>
                </a:cxn>
              </a:cxnLst>
              <a:rect l="0" t="0" r="r" b="b"/>
              <a:pathLst>
                <a:path w="21600" h="20670" extrusionOk="0">
                  <a:moveTo>
                    <a:pt x="0" y="7364"/>
                  </a:moveTo>
                  <a:lnTo>
                    <a:pt x="4221" y="20670"/>
                  </a:lnTo>
                  <a:cubicBezTo>
                    <a:pt x="4281" y="18027"/>
                    <a:pt x="5038" y="15556"/>
                    <a:pt x="6297" y="13894"/>
                  </a:cubicBezTo>
                  <a:cubicBezTo>
                    <a:pt x="7479" y="12333"/>
                    <a:pt x="9001" y="11630"/>
                    <a:pt x="10508" y="11947"/>
                  </a:cubicBezTo>
                  <a:lnTo>
                    <a:pt x="21600" y="12861"/>
                  </a:lnTo>
                  <a:cubicBezTo>
                    <a:pt x="19899" y="6224"/>
                    <a:pt x="16234" y="1478"/>
                    <a:pt x="11893" y="289"/>
                  </a:cubicBezTo>
                  <a:cubicBezTo>
                    <a:pt x="7444" y="-930"/>
                    <a:pt x="2930" y="1756"/>
                    <a:pt x="0" y="7364"/>
                  </a:cubicBezTo>
                  <a:close/>
                </a:path>
              </a:pathLst>
            </a:custGeom>
            <a:solidFill>
              <a:srgbClr val="426AAC"/>
            </a:solidFill>
            <a:ln w="12700">
              <a:miter lim="400000"/>
            </a:ln>
          </p:spPr>
          <p:txBody>
            <a:bodyPr wrap="square" lIns="91428" tIns="45714" rIns="91428" bIns="45714" anchor="ctr">
              <a:normAutofit/>
            </a:bodyPr>
            <a:lstStyle/>
            <a:p>
              <a:pPr algn="ctr" defTabSz="457200"/>
              <a:endParaRPr sz="1800" dirty="0">
                <a:solidFill>
                  <a:prstClr val="black"/>
                </a:solidFill>
                <a:latin typeface="Arial" panose="020B0604020202020204"/>
                <a:ea typeface="微软雅黑" panose="020B0503020204020204" charset="-122"/>
              </a:endParaRPr>
            </a:p>
          </p:txBody>
        </p:sp>
        <p:sp>
          <p:nvSpPr>
            <p:cNvPr id="10" name="ï$ḷîḍé"/>
            <p:cNvSpPr/>
            <p:nvPr/>
          </p:nvSpPr>
          <p:spPr>
            <a:xfrm>
              <a:off x="5441044" y="2743734"/>
              <a:ext cx="1721192" cy="2223074"/>
            </a:xfrm>
            <a:custGeom>
              <a:avLst/>
              <a:gdLst/>
              <a:ahLst/>
              <a:cxnLst>
                <a:cxn ang="0">
                  <a:pos x="wd2" y="hd2"/>
                </a:cxn>
                <a:cxn ang="5400000">
                  <a:pos x="wd2" y="hd2"/>
                </a:cxn>
                <a:cxn ang="10800000">
                  <a:pos x="wd2" y="hd2"/>
                </a:cxn>
                <a:cxn ang="16200000">
                  <a:pos x="wd2" y="hd2"/>
                </a:cxn>
              </a:cxnLst>
              <a:rect l="0" t="0" r="r" b="b"/>
              <a:pathLst>
                <a:path w="20956" h="21600" extrusionOk="0">
                  <a:moveTo>
                    <a:pt x="3509" y="0"/>
                  </a:moveTo>
                  <a:lnTo>
                    <a:pt x="10247" y="10469"/>
                  </a:lnTo>
                  <a:cubicBezTo>
                    <a:pt x="11074" y="12007"/>
                    <a:pt x="12677" y="13195"/>
                    <a:pt x="14660" y="13739"/>
                  </a:cubicBezTo>
                  <a:cubicBezTo>
                    <a:pt x="16756" y="14314"/>
                    <a:pt x="19063" y="14114"/>
                    <a:pt x="20956" y="13194"/>
                  </a:cubicBezTo>
                  <a:lnTo>
                    <a:pt x="14097" y="21600"/>
                  </a:lnTo>
                  <a:cubicBezTo>
                    <a:pt x="7204" y="20596"/>
                    <a:pt x="1765" y="16355"/>
                    <a:pt x="346" y="10880"/>
                  </a:cubicBezTo>
                  <a:cubicBezTo>
                    <a:pt x="-644" y="7059"/>
                    <a:pt x="512" y="3083"/>
                    <a:pt x="3509" y="0"/>
                  </a:cubicBezTo>
                  <a:close/>
                </a:path>
              </a:pathLst>
            </a:custGeom>
            <a:solidFill>
              <a:schemeClr val="accent4"/>
            </a:solidFill>
            <a:ln w="12700">
              <a:miter lim="400000"/>
            </a:ln>
          </p:spPr>
          <p:txBody>
            <a:bodyPr wrap="square" lIns="91428" tIns="45714" rIns="91428" bIns="45714" anchor="ctr">
              <a:normAutofit/>
            </a:bodyPr>
            <a:lstStyle/>
            <a:p>
              <a:pPr algn="ctr" defTabSz="457200"/>
              <a:endParaRPr sz="1800">
                <a:solidFill>
                  <a:prstClr val="black"/>
                </a:solidFill>
                <a:latin typeface="Arial" panose="020B0604020202020204"/>
                <a:ea typeface="微软雅黑" panose="020B0503020204020204" charset="-122"/>
              </a:endParaRPr>
            </a:p>
          </p:txBody>
        </p:sp>
        <p:sp>
          <p:nvSpPr>
            <p:cNvPr id="11" name="iŝľiďé"/>
            <p:cNvSpPr/>
            <p:nvPr/>
          </p:nvSpPr>
          <p:spPr>
            <a:xfrm>
              <a:off x="6670901" y="3056482"/>
              <a:ext cx="1570935" cy="1930764"/>
            </a:xfrm>
            <a:custGeom>
              <a:avLst/>
              <a:gdLst/>
              <a:ahLst/>
              <a:cxnLst>
                <a:cxn ang="0">
                  <a:pos x="wd2" y="hd2"/>
                </a:cxn>
                <a:cxn ang="5400000">
                  <a:pos x="wd2" y="hd2"/>
                </a:cxn>
                <a:cxn ang="10800000">
                  <a:pos x="wd2" y="hd2"/>
                </a:cxn>
                <a:cxn ang="16200000">
                  <a:pos x="wd2" y="hd2"/>
                </a:cxn>
              </a:cxnLst>
              <a:rect l="0" t="0" r="r" b="b"/>
              <a:pathLst>
                <a:path w="20531" h="21052" extrusionOk="0">
                  <a:moveTo>
                    <a:pt x="19386" y="520"/>
                  </a:moveTo>
                  <a:lnTo>
                    <a:pt x="5965" y="0"/>
                  </a:lnTo>
                  <a:cubicBezTo>
                    <a:pt x="8250" y="1033"/>
                    <a:pt x="9788" y="2931"/>
                    <a:pt x="10086" y="5085"/>
                  </a:cubicBezTo>
                  <a:cubicBezTo>
                    <a:pt x="10308" y="6692"/>
                    <a:pt x="9809" y="8309"/>
                    <a:pt x="8686" y="9627"/>
                  </a:cubicBezTo>
                  <a:lnTo>
                    <a:pt x="0" y="20932"/>
                  </a:lnTo>
                  <a:cubicBezTo>
                    <a:pt x="6366" y="21600"/>
                    <a:pt x="12685" y="19431"/>
                    <a:pt x="16644" y="15219"/>
                  </a:cubicBezTo>
                  <a:cubicBezTo>
                    <a:pt x="20562" y="11051"/>
                    <a:pt x="21600" y="5484"/>
                    <a:pt x="19386" y="520"/>
                  </a:cubicBezTo>
                  <a:close/>
                </a:path>
              </a:pathLst>
            </a:custGeom>
            <a:solidFill>
              <a:schemeClr val="accent6"/>
            </a:solidFill>
            <a:ln w="12700">
              <a:miter lim="400000"/>
            </a:ln>
          </p:spPr>
          <p:txBody>
            <a:bodyPr wrap="square" lIns="91428" tIns="45714" rIns="91428" bIns="45714" anchor="ctr">
              <a:normAutofit/>
            </a:bodyPr>
            <a:lstStyle/>
            <a:p>
              <a:pPr algn="ctr" defTabSz="457200"/>
              <a:endParaRPr sz="1800">
                <a:solidFill>
                  <a:prstClr val="black"/>
                </a:solidFill>
                <a:latin typeface="Arial" panose="020B0604020202020204"/>
                <a:ea typeface="微软雅黑" panose="020B0503020204020204" charset="-122"/>
              </a:endParaRPr>
            </a:p>
          </p:txBody>
        </p:sp>
        <p:sp>
          <p:nvSpPr>
            <p:cNvPr id="12" name="iṡḻîḋè"/>
            <p:cNvSpPr/>
            <p:nvPr/>
          </p:nvSpPr>
          <p:spPr>
            <a:xfrm>
              <a:off x="6403711" y="2397715"/>
              <a:ext cx="520201" cy="669948"/>
            </a:xfrm>
            <a:prstGeom prst="rect">
              <a:avLst/>
            </a:prstGeom>
            <a:ln w="12700">
              <a:miter lim="400000"/>
            </a:ln>
          </p:spPr>
          <p:txBody>
            <a:bodyPr wrap="square" lIns="91428" tIns="45714" rIns="91428" bIns="45714" anchor="ctr">
              <a:normAutofit/>
            </a:bodyPr>
            <a:lstStyle/>
            <a:p>
              <a:pPr algn="ctr" defTabSz="457200"/>
              <a:r>
                <a:rPr lang="en-US" altLang="zh-CN" sz="2400" dirty="0">
                  <a:solidFill>
                    <a:srgbClr val="FFFFFF"/>
                  </a:solidFill>
                  <a:latin typeface="Impact" panose="020B0806030902050204" pitchFamily="34" charset="0"/>
                  <a:ea typeface="微软雅黑" panose="020B0503020204020204" charset="-122"/>
                </a:rPr>
                <a:t>01</a:t>
              </a:r>
              <a:endParaRPr sz="2400" dirty="0">
                <a:solidFill>
                  <a:srgbClr val="FFFFFF"/>
                </a:solidFill>
                <a:latin typeface="Impact" panose="020B0806030902050204" pitchFamily="34" charset="0"/>
                <a:ea typeface="微软雅黑" panose="020B0503020204020204" charset="-122"/>
              </a:endParaRPr>
            </a:p>
          </p:txBody>
        </p:sp>
        <p:sp>
          <p:nvSpPr>
            <p:cNvPr id="13" name="ïšlîḋé"/>
            <p:cNvSpPr/>
            <p:nvPr/>
          </p:nvSpPr>
          <p:spPr>
            <a:xfrm>
              <a:off x="7498893" y="3604701"/>
              <a:ext cx="570904" cy="429070"/>
            </a:xfrm>
            <a:prstGeom prst="rect">
              <a:avLst/>
            </a:prstGeom>
            <a:ln w="12700">
              <a:miter lim="400000"/>
            </a:ln>
          </p:spPr>
          <p:txBody>
            <a:bodyPr wrap="square" lIns="91428" tIns="45714" rIns="91428" bIns="45714" anchor="ctr">
              <a:noAutofit/>
            </a:bodyPr>
            <a:lstStyle/>
            <a:p>
              <a:pPr algn="ctr" defTabSz="457200"/>
              <a:r>
                <a:rPr lang="en-US" altLang="zh-CN" sz="2400" dirty="0">
                  <a:solidFill>
                    <a:srgbClr val="FFFFFF"/>
                  </a:solidFill>
                  <a:latin typeface="Impact" panose="020B0806030902050204" pitchFamily="34" charset="0"/>
                  <a:ea typeface="微软雅黑" panose="020B0503020204020204" charset="-122"/>
                </a:rPr>
                <a:t>03</a:t>
              </a:r>
              <a:endParaRPr sz="2400" dirty="0">
                <a:solidFill>
                  <a:srgbClr val="FFFFFF"/>
                </a:solidFill>
                <a:latin typeface="Impact" panose="020B0806030902050204" pitchFamily="34" charset="0"/>
                <a:ea typeface="微软雅黑" panose="020B0503020204020204" charset="-122"/>
              </a:endParaRPr>
            </a:p>
          </p:txBody>
        </p:sp>
        <p:sp>
          <p:nvSpPr>
            <p:cNvPr id="14" name="íṣlíďé"/>
            <p:cNvSpPr/>
            <p:nvPr/>
          </p:nvSpPr>
          <p:spPr>
            <a:xfrm>
              <a:off x="5823912" y="4034215"/>
              <a:ext cx="570904" cy="429070"/>
            </a:xfrm>
            <a:prstGeom prst="rect">
              <a:avLst/>
            </a:prstGeom>
            <a:ln w="12700">
              <a:miter lim="400000"/>
            </a:ln>
          </p:spPr>
          <p:txBody>
            <a:bodyPr wrap="square" lIns="91428" tIns="45714" rIns="91428" bIns="45714" anchor="ctr">
              <a:noAutofit/>
            </a:bodyPr>
            <a:lstStyle/>
            <a:p>
              <a:pPr algn="ctr" defTabSz="457200"/>
              <a:r>
                <a:rPr lang="en-US" altLang="zh-CN" sz="2400" dirty="0">
                  <a:solidFill>
                    <a:srgbClr val="FFFFFF"/>
                  </a:solidFill>
                  <a:latin typeface="Impact" panose="020B0806030902050204" pitchFamily="34" charset="0"/>
                  <a:ea typeface="微软雅黑" panose="020B0503020204020204" charset="-122"/>
                </a:rPr>
                <a:t>02</a:t>
              </a:r>
              <a:endParaRPr sz="2400" dirty="0">
                <a:solidFill>
                  <a:srgbClr val="FFFFFF"/>
                </a:solidFill>
                <a:latin typeface="Impact" panose="020B0806030902050204" pitchFamily="34" charset="0"/>
                <a:ea typeface="微软雅黑" panose="020B0503020204020204" charset="-122"/>
              </a:endParaRPr>
            </a:p>
          </p:txBody>
        </p:sp>
      </p:grpSp>
      <p:grpSp>
        <p:nvGrpSpPr>
          <p:cNvPr id="16" name="组合 15"/>
          <p:cNvGrpSpPr/>
          <p:nvPr/>
        </p:nvGrpSpPr>
        <p:grpSpPr>
          <a:xfrm>
            <a:off x="933972" y="2001882"/>
            <a:ext cx="3894781" cy="1896183"/>
            <a:chOff x="956111" y="416822"/>
            <a:chExt cx="3895288" cy="1896429"/>
          </a:xfrm>
        </p:grpSpPr>
        <p:sp>
          <p:nvSpPr>
            <p:cNvPr id="18" name="文本框 17"/>
            <p:cNvSpPr txBox="1"/>
            <p:nvPr/>
          </p:nvSpPr>
          <p:spPr>
            <a:xfrm>
              <a:off x="956111" y="1114215"/>
              <a:ext cx="3895288" cy="1199036"/>
            </a:xfrm>
            <a:prstGeom prst="rect">
              <a:avLst/>
            </a:prstGeom>
            <a:noFill/>
          </p:spPr>
          <p:txBody>
            <a:bodyPr wrap="square" rtlCol="0">
              <a:spAutoFit/>
              <a:scene3d>
                <a:camera prst="orthographicFront"/>
                <a:lightRig rig="threePt" dir="t"/>
              </a:scene3d>
              <a:sp3d contourW="12700"/>
            </a:bodyPr>
            <a:lstStyle/>
            <a:p>
              <a:pPr defTabSz="457200">
                <a:lnSpc>
                  <a:spcPct val="150000"/>
                </a:lnSpc>
              </a:pPr>
              <a:r>
                <a:rPr lang="zh-CN" altLang="en-US" sz="1600" dirty="0">
                  <a:solidFill>
                    <a:schemeClr val="tx1">
                      <a:lumMod val="75000"/>
                      <a:lumOff val="25000"/>
                    </a:schemeClr>
                  </a:solidFill>
                  <a:latin typeface="Century Gothic" panose="020B0502020202020204" pitchFamily="34" charset="0"/>
                  <a:ea typeface="微软雅黑" panose="020B0503020204020204" charset="-122"/>
                </a:rPr>
                <a:t>提供一些公共基础服务，如</a:t>
              </a:r>
              <a:r>
                <a:rPr lang="en-US" altLang="zh-CN" sz="1600" dirty="0">
                  <a:solidFill>
                    <a:schemeClr val="tx1">
                      <a:lumMod val="75000"/>
                      <a:lumOff val="25000"/>
                    </a:schemeClr>
                  </a:solidFill>
                  <a:latin typeface="Century Gothic" panose="020B0502020202020204" pitchFamily="34" charset="0"/>
                  <a:ea typeface="微软雅黑" panose="020B0503020204020204" charset="-122"/>
                </a:rPr>
                <a:t>Web</a:t>
              </a:r>
              <a:r>
                <a:rPr lang="zh-CN" altLang="en-US" sz="1600" dirty="0">
                  <a:solidFill>
                    <a:schemeClr val="tx1">
                      <a:lumMod val="75000"/>
                      <a:lumOff val="25000"/>
                    </a:schemeClr>
                  </a:solidFill>
                  <a:latin typeface="Century Gothic" panose="020B0502020202020204" pitchFamily="34" charset="0"/>
                  <a:ea typeface="微软雅黑" panose="020B0503020204020204" charset="-122"/>
                </a:rPr>
                <a:t>应用服务器，全文检索服务器，消息中间件等。为应用层做好基础支撑。</a:t>
              </a:r>
              <a:endParaRPr lang="zh-CN" altLang="en-US" sz="1600" dirty="0">
                <a:solidFill>
                  <a:schemeClr val="tx1">
                    <a:lumMod val="75000"/>
                    <a:lumOff val="25000"/>
                  </a:schemeClr>
                </a:solidFill>
                <a:latin typeface="Century Gothic" panose="020B0502020202020204" pitchFamily="34" charset="0"/>
                <a:ea typeface="微软雅黑" panose="020B0503020204020204" charset="-122"/>
              </a:endParaRPr>
            </a:p>
          </p:txBody>
        </p:sp>
        <p:sp>
          <p:nvSpPr>
            <p:cNvPr id="19" name="文本框 18"/>
            <p:cNvSpPr txBox="1"/>
            <p:nvPr/>
          </p:nvSpPr>
          <p:spPr>
            <a:xfrm>
              <a:off x="956111" y="416822"/>
              <a:ext cx="2055849" cy="522038"/>
            </a:xfrm>
            <a:prstGeom prst="rect">
              <a:avLst/>
            </a:prstGeom>
            <a:noFill/>
          </p:spPr>
          <p:txBody>
            <a:bodyPr wrap="square" rtlCol="0">
              <a:spAutoFit/>
              <a:scene3d>
                <a:camera prst="orthographicFront"/>
                <a:lightRig rig="threePt" dir="t"/>
              </a:scene3d>
              <a:sp3d contourW="12700"/>
            </a:bodyPr>
            <a:lstStyle/>
            <a:p>
              <a:pPr algn="dist" defTabSz="457200"/>
              <a:r>
                <a:rPr lang="zh-CN" altLang="en-US" sz="2800" b="1" dirty="0">
                  <a:solidFill>
                    <a:srgbClr val="426AAC"/>
                  </a:solidFill>
                  <a:latin typeface="Arial" panose="020B0604020202020204"/>
                  <a:ea typeface="微软雅黑" panose="020B0503020204020204" charset="-122"/>
                </a:rPr>
                <a:t>基础服务层</a:t>
              </a:r>
              <a:endParaRPr lang="en-US" altLang="zh-CN" sz="2800" b="1" dirty="0">
                <a:solidFill>
                  <a:srgbClr val="426AAC"/>
                </a:solidFill>
                <a:latin typeface="Arial" panose="020B0604020202020204"/>
                <a:ea typeface="微软雅黑" panose="020B0503020204020204" charset="-122"/>
              </a:endParaRPr>
            </a:p>
          </p:txBody>
        </p:sp>
      </p:grpSp>
      <p:grpSp>
        <p:nvGrpSpPr>
          <p:cNvPr id="21" name="组合 20"/>
          <p:cNvGrpSpPr/>
          <p:nvPr/>
        </p:nvGrpSpPr>
        <p:grpSpPr>
          <a:xfrm>
            <a:off x="8102108" y="1363167"/>
            <a:ext cx="2950210" cy="1222375"/>
            <a:chOff x="845176" y="5049489"/>
            <a:chExt cx="2950594" cy="1222534"/>
          </a:xfrm>
        </p:grpSpPr>
        <p:sp>
          <p:nvSpPr>
            <p:cNvPr id="22" name="矩形 21"/>
            <p:cNvSpPr/>
            <p:nvPr/>
          </p:nvSpPr>
          <p:spPr bwMode="auto">
            <a:xfrm>
              <a:off x="845176" y="5516910"/>
              <a:ext cx="2950594" cy="755113"/>
            </a:xfrm>
            <a:prstGeom prst="rect">
              <a:avLst/>
            </a:prstGeom>
          </p:spPr>
          <p:txBody>
            <a:bodyPr wrap="square">
              <a:spAutoFit/>
              <a:scene3d>
                <a:camera prst="orthographicFront"/>
                <a:lightRig rig="threePt" dir="t"/>
              </a:scene3d>
              <a:sp3d contourW="12700"/>
            </a:bodyPr>
            <a:lstStyle/>
            <a:p>
              <a:pPr marL="171450" indent="-171450" defTabSz="457200">
                <a:lnSpc>
                  <a:spcPct val="120000"/>
                </a:lnSpc>
                <a:buFont typeface="Arial" panose="020B0604020202020204" pitchFamily="34" charset="0"/>
                <a:buChar char="•"/>
                <a:defRPr/>
              </a:pPr>
              <a:r>
                <a:rPr lang="en-US" altLang="zh-CN" sz="1200" dirty="0">
                  <a:solidFill>
                    <a:schemeClr val="tx1">
                      <a:lumMod val="75000"/>
                      <a:lumOff val="25000"/>
                    </a:schemeClr>
                  </a:solidFill>
                  <a:latin typeface="Century Gothic" panose="020B0502020202020204" pitchFamily="34" charset="0"/>
                </a:rPr>
                <a:t>Tomcat</a:t>
              </a:r>
              <a:r>
                <a:rPr lang="zh-CN" altLang="en-US" sz="1200" dirty="0">
                  <a:solidFill>
                    <a:schemeClr val="tx1">
                      <a:lumMod val="75000"/>
                      <a:lumOff val="25000"/>
                    </a:schemeClr>
                  </a:solidFill>
                  <a:latin typeface="Century Gothic" panose="020B0502020202020204" pitchFamily="34" charset="0"/>
                </a:rPr>
                <a:t>，</a:t>
              </a:r>
              <a:r>
                <a:rPr lang="en-US" altLang="zh-CN" sz="1200" dirty="0">
                  <a:solidFill>
                    <a:schemeClr val="tx1">
                      <a:lumMod val="75000"/>
                      <a:lumOff val="25000"/>
                    </a:schemeClr>
                  </a:solidFill>
                  <a:latin typeface="Century Gothic" panose="020B0502020202020204" pitchFamily="34" charset="0"/>
                  <a:ea typeface="微软雅黑" panose="020B0503020204020204" charset="-122"/>
                  <a:sym typeface="+mn-ea"/>
                </a:rPr>
                <a:t>Weblogic</a:t>
              </a:r>
              <a:r>
                <a:rPr lang="zh-CN" altLang="en-US" sz="1200" dirty="0">
                  <a:solidFill>
                    <a:schemeClr val="tx1">
                      <a:lumMod val="75000"/>
                      <a:lumOff val="25000"/>
                    </a:schemeClr>
                  </a:solidFill>
                  <a:latin typeface="Century Gothic" panose="020B0502020202020204" pitchFamily="34" charset="0"/>
                  <a:ea typeface="微软雅黑" panose="020B0503020204020204" charset="-122"/>
                  <a:sym typeface="+mn-ea"/>
                </a:rPr>
                <a:t>，</a:t>
              </a:r>
              <a:r>
                <a:rPr lang="en-US" altLang="zh-CN" sz="1200" dirty="0">
                  <a:solidFill>
                    <a:schemeClr val="tx1">
                      <a:lumMod val="75000"/>
                      <a:lumOff val="25000"/>
                    </a:schemeClr>
                  </a:solidFill>
                  <a:latin typeface="Century Gothic" panose="020B0502020202020204" pitchFamily="34" charset="0"/>
                  <a:ea typeface="微软雅黑" panose="020B0503020204020204" charset="-122"/>
                  <a:sym typeface="+mn-ea"/>
                </a:rPr>
                <a:t>Websphere</a:t>
              </a:r>
              <a:endParaRPr lang="en-US" altLang="zh-CN" sz="1200" dirty="0">
                <a:solidFill>
                  <a:schemeClr val="tx1">
                    <a:lumMod val="75000"/>
                    <a:lumOff val="25000"/>
                  </a:schemeClr>
                </a:solidFill>
                <a:latin typeface="Century Gothic" panose="020B0502020202020204" pitchFamily="34" charset="0"/>
                <a:ea typeface="微软雅黑" panose="020B0503020204020204" charset="-122"/>
              </a:endParaRPr>
            </a:p>
            <a:p>
              <a:pPr marL="171450" indent="-171450" defTabSz="457200">
                <a:lnSpc>
                  <a:spcPct val="120000"/>
                </a:lnSpc>
                <a:buFont typeface="Arial" panose="020B0604020202020204" pitchFamily="34" charset="0"/>
                <a:buChar char="•"/>
                <a:defRPr/>
              </a:pPr>
              <a:r>
                <a:rPr lang="en-US" altLang="zh-CN" sz="1200" dirty="0">
                  <a:solidFill>
                    <a:schemeClr val="tx1">
                      <a:lumMod val="75000"/>
                      <a:lumOff val="25000"/>
                    </a:schemeClr>
                  </a:solidFill>
                  <a:latin typeface="Century Gothic" panose="020B0502020202020204" pitchFamily="34" charset="0"/>
                  <a:ea typeface="微软雅黑" panose="020B0503020204020204" charset="-122"/>
                </a:rPr>
                <a:t>Jetty</a:t>
              </a:r>
              <a:endParaRPr lang="en-US" altLang="zh-CN" sz="1200" dirty="0">
                <a:solidFill>
                  <a:schemeClr val="tx1">
                    <a:lumMod val="75000"/>
                    <a:lumOff val="25000"/>
                  </a:schemeClr>
                </a:solidFill>
                <a:latin typeface="Century Gothic" panose="020B0502020202020204" pitchFamily="34" charset="0"/>
                <a:ea typeface="微软雅黑" panose="020B0503020204020204" charset="-122"/>
              </a:endParaRPr>
            </a:p>
            <a:p>
              <a:pPr marL="171450" indent="-171450" defTabSz="457200">
                <a:lnSpc>
                  <a:spcPct val="120000"/>
                </a:lnSpc>
                <a:buFont typeface="Arial" panose="020B0604020202020204" pitchFamily="34" charset="0"/>
                <a:buChar char="•"/>
                <a:defRPr/>
              </a:pPr>
              <a:r>
                <a:rPr lang="en-US" altLang="zh-CN" sz="1200" dirty="0">
                  <a:solidFill>
                    <a:schemeClr val="tx1">
                      <a:lumMod val="75000"/>
                      <a:lumOff val="25000"/>
                    </a:schemeClr>
                  </a:solidFill>
                  <a:latin typeface="Century Gothic" panose="020B0502020202020204" pitchFamily="34" charset="0"/>
                  <a:ea typeface="微软雅黑" panose="020B0503020204020204" charset="-122"/>
                </a:rPr>
                <a:t>Apusic</a:t>
              </a:r>
              <a:r>
                <a:rPr lang="zh-CN" altLang="en-US" sz="1200" dirty="0">
                  <a:solidFill>
                    <a:schemeClr val="tx1">
                      <a:lumMod val="75000"/>
                      <a:lumOff val="25000"/>
                    </a:schemeClr>
                  </a:solidFill>
                  <a:latin typeface="Century Gothic" panose="020B0502020202020204" pitchFamily="34" charset="0"/>
                  <a:ea typeface="微软雅黑" panose="020B0503020204020204" charset="-122"/>
                </a:rPr>
                <a:t>，东方通</a:t>
              </a:r>
              <a:endParaRPr lang="zh-CN" altLang="en-US" sz="1200" dirty="0">
                <a:solidFill>
                  <a:schemeClr val="tx1">
                    <a:lumMod val="75000"/>
                    <a:lumOff val="25000"/>
                  </a:schemeClr>
                </a:solidFill>
                <a:latin typeface="Century Gothic" panose="020B0502020202020204" pitchFamily="34" charset="0"/>
                <a:ea typeface="微软雅黑" panose="020B0503020204020204" charset="-122"/>
              </a:endParaRPr>
            </a:p>
          </p:txBody>
        </p:sp>
        <p:sp>
          <p:nvSpPr>
            <p:cNvPr id="23" name="文本框 22"/>
            <p:cNvSpPr txBox="1"/>
            <p:nvPr/>
          </p:nvSpPr>
          <p:spPr>
            <a:xfrm>
              <a:off x="845176" y="5049489"/>
              <a:ext cx="1401196" cy="398832"/>
            </a:xfrm>
            <a:prstGeom prst="rect">
              <a:avLst/>
            </a:prstGeom>
            <a:noFill/>
          </p:spPr>
          <p:txBody>
            <a:bodyPr wrap="square" rtlCol="0">
              <a:spAutoFit/>
              <a:scene3d>
                <a:camera prst="orthographicFront"/>
                <a:lightRig rig="threePt" dir="t"/>
              </a:scene3d>
              <a:sp3d contourW="12700"/>
            </a:bodyPr>
            <a:lstStyle/>
            <a:p>
              <a:pPr algn="dist" defTabSz="457200"/>
              <a:r>
                <a:rPr lang="zh-CN" altLang="en-US" sz="2000" b="1" dirty="0">
                  <a:solidFill>
                    <a:prstClr val="white"/>
                  </a:solidFill>
                  <a:latin typeface="Arial" panose="020B0604020202020204"/>
                  <a:ea typeface="微软雅黑" panose="020B0503020204020204" charset="-122"/>
                </a:rPr>
                <a:t>应用服务</a:t>
              </a:r>
              <a:endParaRPr lang="zh-CN" altLang="en-US" sz="2000" b="1" dirty="0">
                <a:solidFill>
                  <a:prstClr val="white"/>
                </a:solidFill>
                <a:latin typeface="Arial" panose="020B0604020202020204"/>
                <a:ea typeface="微软雅黑" panose="020B0503020204020204" charset="-122"/>
              </a:endParaRPr>
            </a:p>
          </p:txBody>
        </p:sp>
      </p:grpSp>
      <p:grpSp>
        <p:nvGrpSpPr>
          <p:cNvPr id="24" name="组合 23"/>
          <p:cNvGrpSpPr/>
          <p:nvPr/>
        </p:nvGrpSpPr>
        <p:grpSpPr>
          <a:xfrm>
            <a:off x="8102108" y="2915216"/>
            <a:ext cx="2950845" cy="1028701"/>
            <a:chOff x="845176" y="5059015"/>
            <a:chExt cx="2951229" cy="1028835"/>
          </a:xfrm>
        </p:grpSpPr>
        <p:sp>
          <p:nvSpPr>
            <p:cNvPr id="25" name="矩形 24"/>
            <p:cNvSpPr/>
            <p:nvPr/>
          </p:nvSpPr>
          <p:spPr bwMode="auto">
            <a:xfrm>
              <a:off x="845176" y="5516910"/>
              <a:ext cx="2951229" cy="570940"/>
            </a:xfrm>
            <a:prstGeom prst="rect">
              <a:avLst/>
            </a:prstGeom>
          </p:spPr>
          <p:txBody>
            <a:bodyPr wrap="square">
              <a:spAutoFit/>
              <a:scene3d>
                <a:camera prst="orthographicFront"/>
                <a:lightRig rig="threePt" dir="t"/>
              </a:scene3d>
              <a:sp3d contourW="12700"/>
            </a:bodyPr>
            <a:lstStyle/>
            <a:p>
              <a:pPr marL="171450" indent="-171450" algn="just" fontAlgn="auto">
                <a:lnSpc>
                  <a:spcPct val="130000"/>
                </a:lnSpc>
                <a:spcBef>
                  <a:spcPts val="0"/>
                </a:spcBef>
                <a:spcAft>
                  <a:spcPts val="0"/>
                </a:spcAft>
                <a:buFont typeface="Arial" panose="020B0604020202020204" pitchFamily="34" charset="0"/>
                <a:buChar char="•"/>
              </a:pPr>
              <a:r>
                <a:rPr lang="zh-CN" altLang="en-US" sz="1200" dirty="0">
                  <a:solidFill>
                    <a:schemeClr val="tx1">
                      <a:lumMod val="75000"/>
                      <a:lumOff val="25000"/>
                    </a:schemeClr>
                  </a:solidFill>
                  <a:latin typeface="印品黑体" panose="020F0502020204030204"/>
                  <a:ea typeface="微软雅黑" panose="020B0503020204020204" charset="-122"/>
                  <a:cs typeface="+mn-ea"/>
                  <a:sym typeface="+mn-lt"/>
                </a:rPr>
                <a:t>ElasticSearch</a:t>
              </a:r>
              <a:endParaRPr lang="zh-CN" altLang="en-US" sz="12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en-US" altLang="zh-CN" sz="1200" dirty="0">
                  <a:solidFill>
                    <a:schemeClr val="tx1">
                      <a:lumMod val="75000"/>
                      <a:lumOff val="25000"/>
                    </a:schemeClr>
                  </a:solidFill>
                  <a:latin typeface="印品黑体" panose="020F0502020204030204"/>
                  <a:ea typeface="微软雅黑" panose="020B0503020204020204" charset="-122"/>
                  <a:cs typeface="+mn-ea"/>
                  <a:sym typeface="+mn-lt"/>
                </a:rPr>
                <a:t>Solr</a:t>
              </a:r>
              <a:endParaRPr lang="en-US" altLang="zh-CN" sz="1200" dirty="0">
                <a:solidFill>
                  <a:schemeClr val="tx1">
                    <a:lumMod val="75000"/>
                    <a:lumOff val="25000"/>
                  </a:schemeClr>
                </a:solidFill>
                <a:latin typeface="印品黑体" panose="020F0502020204030204"/>
                <a:ea typeface="微软雅黑" panose="020B0503020204020204" charset="-122"/>
                <a:cs typeface="+mn-ea"/>
                <a:sym typeface="+mn-lt"/>
              </a:endParaRPr>
            </a:p>
          </p:txBody>
        </p:sp>
        <p:sp>
          <p:nvSpPr>
            <p:cNvPr id="26" name="文本框 25"/>
            <p:cNvSpPr txBox="1"/>
            <p:nvPr/>
          </p:nvSpPr>
          <p:spPr>
            <a:xfrm>
              <a:off x="845176" y="5059015"/>
              <a:ext cx="1401196" cy="398832"/>
            </a:xfrm>
            <a:prstGeom prst="rect">
              <a:avLst/>
            </a:prstGeom>
            <a:noFill/>
          </p:spPr>
          <p:txBody>
            <a:bodyPr wrap="square" rtlCol="0">
              <a:spAutoFit/>
              <a:scene3d>
                <a:camera prst="orthographicFront"/>
                <a:lightRig rig="threePt" dir="t"/>
              </a:scene3d>
              <a:sp3d contourW="12700"/>
            </a:bodyPr>
            <a:lstStyle/>
            <a:p>
              <a:pPr algn="dist" defTabSz="457200"/>
              <a:r>
                <a:rPr lang="zh-CN" altLang="en-US" sz="2000" b="1" dirty="0">
                  <a:solidFill>
                    <a:prstClr val="white"/>
                  </a:solidFill>
                  <a:latin typeface="Arial" panose="020B0604020202020204"/>
                  <a:ea typeface="微软雅黑" panose="020B0503020204020204" charset="-122"/>
                </a:rPr>
                <a:t>检索服务</a:t>
              </a:r>
              <a:endParaRPr lang="zh-CN" altLang="en-US" sz="2000" b="1" dirty="0">
                <a:solidFill>
                  <a:prstClr val="white"/>
                </a:solidFill>
                <a:latin typeface="Arial" panose="020B0604020202020204"/>
                <a:ea typeface="微软雅黑" panose="020B0503020204020204" charset="-122"/>
              </a:endParaRPr>
            </a:p>
          </p:txBody>
        </p:sp>
      </p:grpSp>
      <p:grpSp>
        <p:nvGrpSpPr>
          <p:cNvPr id="27" name="组合 26"/>
          <p:cNvGrpSpPr/>
          <p:nvPr/>
        </p:nvGrpSpPr>
        <p:grpSpPr>
          <a:xfrm>
            <a:off x="8102108" y="4467403"/>
            <a:ext cx="2950845" cy="1876425"/>
            <a:chOff x="845176" y="5059015"/>
            <a:chExt cx="2951229" cy="1876670"/>
          </a:xfrm>
        </p:grpSpPr>
        <p:sp>
          <p:nvSpPr>
            <p:cNvPr id="28" name="矩形 27"/>
            <p:cNvSpPr/>
            <p:nvPr/>
          </p:nvSpPr>
          <p:spPr bwMode="auto">
            <a:xfrm>
              <a:off x="845176" y="5516910"/>
              <a:ext cx="2951229" cy="1418775"/>
            </a:xfrm>
            <a:prstGeom prst="rect">
              <a:avLst/>
            </a:prstGeom>
          </p:spPr>
          <p:txBody>
            <a:bodyPr wrap="square">
              <a:spAutoFit/>
              <a:scene3d>
                <a:camera prst="orthographicFront"/>
                <a:lightRig rig="threePt" dir="t"/>
              </a:scene3d>
              <a:sp3d contourW="12700"/>
            </a:bodyPr>
            <a:lstStyle/>
            <a:p>
              <a:pPr indent="0" defTabSz="457200">
                <a:lnSpc>
                  <a:spcPct val="120000"/>
                </a:lnSpc>
                <a:buFont typeface="Arial" panose="020B0604020202020204" pitchFamily="34" charset="0"/>
                <a:buNone/>
                <a:defRPr/>
              </a:pPr>
              <a:r>
                <a:rPr lang="zh-CN" altLang="en-US" sz="1200">
                  <a:solidFill>
                    <a:schemeClr val="tx1">
                      <a:lumMod val="75000"/>
                      <a:lumOff val="25000"/>
                    </a:schemeClr>
                  </a:solidFill>
                  <a:sym typeface="+mn-ea"/>
                </a:rPr>
                <a:t>消息队列有三个作用，分别是削峰、解耦和异步。</a:t>
              </a:r>
              <a:endParaRPr lang="zh-CN" altLang="en-US" sz="1200" dirty="0">
                <a:solidFill>
                  <a:schemeClr val="tx1">
                    <a:lumMod val="75000"/>
                    <a:lumOff val="25000"/>
                  </a:schemeClr>
                </a:solidFill>
                <a:latin typeface="Century Gothic" panose="020B0502020202020204" pitchFamily="34" charset="0"/>
              </a:endParaRPr>
            </a:p>
            <a:p>
              <a:pPr marL="171450" indent="-171450" defTabSz="457200">
                <a:lnSpc>
                  <a:spcPct val="120000"/>
                </a:lnSpc>
                <a:buFont typeface="Arial" panose="020B0604020202020204" pitchFamily="34" charset="0"/>
                <a:buChar char="•"/>
                <a:defRPr/>
              </a:pPr>
              <a:r>
                <a:rPr lang="zh-CN" altLang="en-US" sz="1200" dirty="0">
                  <a:solidFill>
                    <a:schemeClr val="tx1">
                      <a:lumMod val="75000"/>
                      <a:lumOff val="25000"/>
                    </a:schemeClr>
                  </a:solidFill>
                  <a:latin typeface="Century Gothic" panose="020B0502020202020204" pitchFamily="34" charset="0"/>
                </a:rPr>
                <a:t>Kafka</a:t>
              </a:r>
              <a:endParaRPr lang="zh-CN" altLang="en-US" sz="1200" dirty="0">
                <a:solidFill>
                  <a:schemeClr val="tx1">
                    <a:lumMod val="75000"/>
                    <a:lumOff val="25000"/>
                  </a:schemeClr>
                </a:solidFill>
                <a:latin typeface="Century Gothic" panose="020B0502020202020204" pitchFamily="34" charset="0"/>
              </a:endParaRPr>
            </a:p>
            <a:p>
              <a:pPr marL="171450" indent="-171450" defTabSz="457200">
                <a:lnSpc>
                  <a:spcPct val="120000"/>
                </a:lnSpc>
                <a:buFont typeface="Arial" panose="020B0604020202020204" pitchFamily="34" charset="0"/>
                <a:buChar char="•"/>
                <a:defRPr/>
              </a:pPr>
              <a:r>
                <a:rPr lang="zh-CN" altLang="en-US" sz="1200" dirty="0">
                  <a:solidFill>
                    <a:schemeClr val="tx1">
                      <a:lumMod val="75000"/>
                      <a:lumOff val="25000"/>
                    </a:schemeClr>
                  </a:solidFill>
                  <a:latin typeface="Century Gothic" panose="020B0502020202020204" pitchFamily="34" charset="0"/>
                </a:rPr>
                <a:t>ActiveMQ</a:t>
              </a:r>
              <a:endParaRPr lang="zh-CN" altLang="en-US" sz="1200" dirty="0">
                <a:solidFill>
                  <a:schemeClr val="tx1">
                    <a:lumMod val="75000"/>
                    <a:lumOff val="25000"/>
                  </a:schemeClr>
                </a:solidFill>
                <a:latin typeface="Century Gothic" panose="020B0502020202020204" pitchFamily="34" charset="0"/>
              </a:endParaRPr>
            </a:p>
            <a:p>
              <a:pPr marL="171450" indent="-171450" defTabSz="457200">
                <a:lnSpc>
                  <a:spcPct val="120000"/>
                </a:lnSpc>
                <a:buFont typeface="Arial" panose="020B0604020202020204" pitchFamily="34" charset="0"/>
                <a:buChar char="•"/>
                <a:defRPr/>
              </a:pPr>
              <a:r>
                <a:rPr lang="zh-CN" altLang="en-US" sz="1200" dirty="0">
                  <a:solidFill>
                    <a:schemeClr val="tx1">
                      <a:lumMod val="75000"/>
                      <a:lumOff val="25000"/>
                    </a:schemeClr>
                  </a:solidFill>
                  <a:latin typeface="Century Gothic" panose="020B0502020202020204" pitchFamily="34" charset="0"/>
                </a:rPr>
                <a:t>RabbitMQ</a:t>
              </a:r>
              <a:endParaRPr lang="zh-CN" altLang="en-US" sz="1200" dirty="0">
                <a:solidFill>
                  <a:schemeClr val="tx1">
                    <a:lumMod val="75000"/>
                    <a:lumOff val="25000"/>
                  </a:schemeClr>
                </a:solidFill>
                <a:latin typeface="Century Gothic" panose="020B0502020202020204" pitchFamily="34" charset="0"/>
              </a:endParaRPr>
            </a:p>
            <a:p>
              <a:pPr marL="171450" indent="-171450" defTabSz="457200">
                <a:lnSpc>
                  <a:spcPct val="120000"/>
                </a:lnSpc>
                <a:buFont typeface="Arial" panose="020B0604020202020204" pitchFamily="34" charset="0"/>
                <a:buChar char="•"/>
                <a:defRPr/>
              </a:pPr>
              <a:r>
                <a:rPr lang="zh-CN" altLang="en-US" sz="1200" dirty="0">
                  <a:solidFill>
                    <a:schemeClr val="tx1">
                      <a:lumMod val="75000"/>
                      <a:lumOff val="25000"/>
                    </a:schemeClr>
                  </a:solidFill>
                  <a:latin typeface="Century Gothic" panose="020B0502020202020204" pitchFamily="34" charset="0"/>
                </a:rPr>
                <a:t>RocketMQ</a:t>
              </a:r>
              <a:endParaRPr lang="zh-CN" altLang="en-US" sz="1200" dirty="0">
                <a:solidFill>
                  <a:schemeClr val="tx1">
                    <a:lumMod val="75000"/>
                    <a:lumOff val="25000"/>
                  </a:schemeClr>
                </a:solidFill>
                <a:latin typeface="Century Gothic" panose="020B0502020202020204" pitchFamily="34" charset="0"/>
              </a:endParaRPr>
            </a:p>
          </p:txBody>
        </p:sp>
        <p:sp>
          <p:nvSpPr>
            <p:cNvPr id="29" name="文本框 28"/>
            <p:cNvSpPr txBox="1"/>
            <p:nvPr/>
          </p:nvSpPr>
          <p:spPr>
            <a:xfrm>
              <a:off x="845176" y="5059015"/>
              <a:ext cx="1401196" cy="398832"/>
            </a:xfrm>
            <a:prstGeom prst="rect">
              <a:avLst/>
            </a:prstGeom>
            <a:noFill/>
          </p:spPr>
          <p:txBody>
            <a:bodyPr wrap="square" rtlCol="0">
              <a:spAutoFit/>
              <a:scene3d>
                <a:camera prst="orthographicFront"/>
                <a:lightRig rig="threePt" dir="t"/>
              </a:scene3d>
              <a:sp3d contourW="12700"/>
            </a:bodyPr>
            <a:lstStyle/>
            <a:p>
              <a:pPr algn="dist" defTabSz="457200"/>
              <a:r>
                <a:rPr lang="zh-CN" altLang="en-US" sz="2000" b="1" dirty="0">
                  <a:solidFill>
                    <a:prstClr val="white"/>
                  </a:solidFill>
                  <a:latin typeface="Arial" panose="020B0604020202020204"/>
                  <a:ea typeface="微软雅黑" panose="020B0503020204020204" charset="-122"/>
                </a:rPr>
                <a:t>消息队列</a:t>
              </a:r>
              <a:endParaRPr lang="zh-CN" altLang="en-US" sz="2000" b="1" dirty="0">
                <a:solidFill>
                  <a:prstClr val="white"/>
                </a:solidFill>
                <a:latin typeface="Arial" panose="020B0604020202020204"/>
                <a:ea typeface="微软雅黑" panose="020B0503020204020204" charset="-122"/>
              </a:endParaRPr>
            </a:p>
          </p:txBody>
        </p:sp>
      </p:grpSp>
    </p:spTree>
  </p:cSld>
  <p:clrMapOvr>
    <a:masterClrMapping/>
  </p:clrMapOvr>
  <p:transition/>
  <p:timing>
    <p:tnLst>
      <p:par>
        <p:cTn id="1" dur="indefinite" restart="never" nodeType="tmRoot"/>
      </p:par>
    </p:tnLst>
    <p:bldLst>
      <p:bldP spid="3" grpId="0" bldLvl="0" animBg="1"/>
      <p:bldP spid="4" grpId="0" bldLvl="0" animBg="1"/>
      <p:bldP spid="5"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b="1" dirty="0">
                <a:cs typeface="+mn-ea"/>
                <a:sym typeface="+mn-lt"/>
              </a:rPr>
              <a:t>微服务架构</a:t>
            </a:r>
            <a:r>
              <a:rPr lang="en-US" altLang="zh-CN" b="1" dirty="0">
                <a:cs typeface="+mn-ea"/>
                <a:sym typeface="+mn-lt"/>
              </a:rPr>
              <a:t> · </a:t>
            </a:r>
            <a:r>
              <a:rPr lang="zh-CN" altLang="en-US" b="1" dirty="0">
                <a:cs typeface="+mn-ea"/>
                <a:sym typeface="+mn-lt"/>
              </a:rPr>
              <a:t>数据层</a:t>
            </a:r>
            <a:endParaRPr lang="zh-CN" altLang="en-US" b="1" dirty="0">
              <a:cs typeface="+mn-ea"/>
              <a:sym typeface="+mn-lt"/>
            </a:endParaRPr>
          </a:p>
        </p:txBody>
      </p:sp>
      <p:pic>
        <p:nvPicPr>
          <p:cNvPr id="17" name="图片 16"/>
          <p:cNvPicPr>
            <a:picLocks noChangeAspect="1"/>
          </p:cNvPicPr>
          <p:nvPr/>
        </p:nvPicPr>
        <p:blipFill>
          <a:blip r:embed="rId1" cstate="print">
            <a:alphaModFix amt="10000"/>
            <a:extLst>
              <a:ext uri="{28A0092B-C50C-407E-A947-70E740481C1C}">
                <a14:useLocalDpi xmlns:a14="http://schemas.microsoft.com/office/drawing/2010/main" val="0"/>
              </a:ext>
            </a:extLst>
          </a:blip>
          <a:stretch>
            <a:fillRect/>
          </a:stretch>
        </p:blipFill>
        <p:spPr>
          <a:xfrm>
            <a:off x="10083800" y="4798695"/>
            <a:ext cx="1703705" cy="1811020"/>
          </a:xfrm>
          <a:prstGeom prst="rect">
            <a:avLst/>
          </a:prstGeom>
        </p:spPr>
      </p:pic>
      <p:sp>
        <p:nvSpPr>
          <p:cNvPr id="3" name="Freeform 1"/>
          <p:cNvSpPr/>
          <p:nvPr/>
        </p:nvSpPr>
        <p:spPr bwMode="auto">
          <a:xfrm>
            <a:off x="9657736" y="2659296"/>
            <a:ext cx="1575644" cy="1773976"/>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flip="none" rotWithShape="1">
            <a:gsLst>
              <a:gs pos="0">
                <a:srgbClr val="84B3FF"/>
              </a:gs>
              <a:gs pos="45000">
                <a:srgbClr val="4A72B1"/>
              </a:gs>
              <a:gs pos="100000">
                <a:srgbClr val="2C4F88"/>
              </a:gs>
            </a:gsLst>
            <a:lin ang="13500000" scaled="1"/>
            <a:tileRect/>
          </a:gradFill>
          <a:ln w="19050" cap="flat" cmpd="sng" algn="ctr">
            <a:noFill/>
            <a:prstDash val="solid"/>
            <a:miter lim="800000"/>
          </a:ln>
          <a:effectLst>
            <a:outerShdw blurRad="419100" dist="5715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b="1" kern="0" dirty="0">
                <a:solidFill>
                  <a:prstClr val="white"/>
                </a:solidFill>
                <a:latin typeface="印品黑体" panose="020F0502020204030204"/>
                <a:ea typeface="微软雅黑" panose="020B0503020204020204" charset="-122"/>
                <a:cs typeface="+mn-ea"/>
                <a:sym typeface="+mn-lt"/>
              </a:rPr>
              <a:t>全文检索数据库</a:t>
            </a:r>
            <a:endParaRPr lang="zh-CN" altLang="en-US" sz="2400" b="1" kern="0" dirty="0">
              <a:solidFill>
                <a:prstClr val="white"/>
              </a:solidFill>
              <a:latin typeface="印品黑体" panose="020F0502020204030204"/>
              <a:ea typeface="微软雅黑" panose="020B0503020204020204" charset="-122"/>
              <a:cs typeface="+mn-ea"/>
              <a:sym typeface="+mn-lt"/>
            </a:endParaRPr>
          </a:p>
        </p:txBody>
      </p:sp>
      <p:sp>
        <p:nvSpPr>
          <p:cNvPr id="4" name="Freeform 2"/>
          <p:cNvSpPr/>
          <p:nvPr/>
        </p:nvSpPr>
        <p:spPr bwMode="auto">
          <a:xfrm>
            <a:off x="10722060" y="2603696"/>
            <a:ext cx="574456" cy="646764"/>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flip="none" rotWithShape="1">
            <a:gsLst>
              <a:gs pos="0">
                <a:sysClr val="window" lastClr="FFFFFF"/>
              </a:gs>
              <a:gs pos="36000">
                <a:sysClr val="window" lastClr="FFFFFF"/>
              </a:gs>
              <a:gs pos="100000">
                <a:srgbClr val="C7C7C7"/>
              </a:gs>
            </a:gsLst>
            <a:lin ang="13500000" scaled="1"/>
            <a:tileRect/>
          </a:gradFill>
          <a:ln w="19050" cap="flat" cmpd="sng" algn="ctr">
            <a:solidFill>
              <a:sysClr val="window" lastClr="FFFFFF"/>
            </a:solidFill>
            <a:prstDash val="solid"/>
            <a:miter lim="800000"/>
          </a:ln>
          <a:effectLst>
            <a:outerShdw blurRad="419100" dist="838200" dir="2700000" sx="90000" sy="90000" algn="tl" rotWithShape="0">
              <a:sysClr val="windowText" lastClr="000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印品黑体" panose="020F0502020204030204"/>
              <a:ea typeface="微软雅黑" panose="020B0503020204020204" charset="-122"/>
              <a:cs typeface="+mn-ea"/>
              <a:sym typeface="+mn-lt"/>
            </a:endParaRPr>
          </a:p>
        </p:txBody>
      </p:sp>
      <p:sp>
        <p:nvSpPr>
          <p:cNvPr id="5" name="Freeform 1"/>
          <p:cNvSpPr/>
          <p:nvPr/>
        </p:nvSpPr>
        <p:spPr bwMode="auto">
          <a:xfrm>
            <a:off x="7582486" y="1676244"/>
            <a:ext cx="1575644" cy="1773976"/>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flip="none" rotWithShape="1">
            <a:gsLst>
              <a:gs pos="0">
                <a:schemeClr val="accent6">
                  <a:lumMod val="40000"/>
                  <a:lumOff val="60000"/>
                </a:schemeClr>
              </a:gs>
              <a:gs pos="45000">
                <a:schemeClr val="accent6">
                  <a:lumMod val="60000"/>
                  <a:lumOff val="40000"/>
                </a:schemeClr>
              </a:gs>
              <a:gs pos="100000">
                <a:schemeClr val="accent6">
                  <a:lumMod val="75000"/>
                </a:schemeClr>
              </a:gs>
            </a:gsLst>
            <a:lin ang="13500000" scaled="1"/>
            <a:tileRect/>
          </a:gradFill>
          <a:ln w="19050" cap="flat" cmpd="sng" algn="ctr">
            <a:noFill/>
            <a:prstDash val="solid"/>
            <a:miter lim="800000"/>
          </a:ln>
          <a:effectLst>
            <a:outerShdw blurRad="419100" dist="5715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b="1" kern="0" dirty="0">
                <a:solidFill>
                  <a:prstClr val="white"/>
                </a:solidFill>
                <a:latin typeface="印品黑体" panose="020F0502020204030204"/>
                <a:ea typeface="微软雅黑" panose="020B0503020204020204" charset="-122"/>
                <a:cs typeface="+mn-ea"/>
                <a:sym typeface="+mn-lt"/>
              </a:rPr>
              <a:t>文件</a:t>
            </a:r>
            <a:endParaRPr lang="zh-CN" altLang="en-US" sz="2400" b="1" kern="0" dirty="0">
              <a:solidFill>
                <a:prstClr val="white"/>
              </a:solidFill>
              <a:latin typeface="印品黑体" panose="020F0502020204030204"/>
              <a:ea typeface="微软雅黑" panose="020B0503020204020204" charset="-122"/>
              <a:cs typeface="+mn-ea"/>
              <a:sym typeface="+mn-lt"/>
            </a:endParaRPr>
          </a:p>
          <a:p>
            <a:pPr algn="ctr"/>
            <a:r>
              <a:rPr lang="zh-CN" altLang="en-US" sz="2400" b="1" kern="0" dirty="0">
                <a:solidFill>
                  <a:prstClr val="white"/>
                </a:solidFill>
                <a:latin typeface="印品黑体" panose="020F0502020204030204"/>
                <a:ea typeface="微软雅黑" panose="020B0503020204020204" charset="-122"/>
                <a:cs typeface="+mn-ea"/>
                <a:sym typeface="+mn-lt"/>
              </a:rPr>
              <a:t>数据库</a:t>
            </a:r>
            <a:endParaRPr lang="zh-CN" altLang="en-US" sz="2400" b="1" kern="0" dirty="0">
              <a:solidFill>
                <a:prstClr val="white"/>
              </a:solidFill>
              <a:latin typeface="印品黑体" panose="020F0502020204030204"/>
              <a:ea typeface="微软雅黑" panose="020B0503020204020204" charset="-122"/>
              <a:cs typeface="+mn-ea"/>
              <a:sym typeface="+mn-lt"/>
            </a:endParaRPr>
          </a:p>
        </p:txBody>
      </p:sp>
      <p:sp>
        <p:nvSpPr>
          <p:cNvPr id="6" name="Freeform 2"/>
          <p:cNvSpPr/>
          <p:nvPr/>
        </p:nvSpPr>
        <p:spPr bwMode="auto">
          <a:xfrm>
            <a:off x="8646810" y="1620644"/>
            <a:ext cx="574456" cy="646764"/>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flip="none" rotWithShape="1">
            <a:gsLst>
              <a:gs pos="0">
                <a:sysClr val="window" lastClr="FFFFFF"/>
              </a:gs>
              <a:gs pos="36000">
                <a:sysClr val="window" lastClr="FFFFFF"/>
              </a:gs>
              <a:gs pos="100000">
                <a:srgbClr val="C7C7C7"/>
              </a:gs>
            </a:gsLst>
            <a:lin ang="13500000" scaled="1"/>
            <a:tileRect/>
          </a:gradFill>
          <a:ln w="19050" cap="flat" cmpd="sng" algn="ctr">
            <a:solidFill>
              <a:sysClr val="window" lastClr="FFFFFF"/>
            </a:solidFill>
            <a:prstDash val="solid"/>
            <a:miter lim="800000"/>
          </a:ln>
          <a:effectLst>
            <a:outerShdw blurRad="419100" dist="838200" dir="2700000" sx="90000" sy="90000" algn="tl" rotWithShape="0">
              <a:sysClr val="windowText" lastClr="000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印品黑体" panose="020F0502020204030204"/>
              <a:ea typeface="微软雅黑" panose="020B0503020204020204" charset="-122"/>
              <a:cs typeface="+mn-ea"/>
              <a:sym typeface="+mn-lt"/>
            </a:endParaRPr>
          </a:p>
        </p:txBody>
      </p:sp>
      <p:sp>
        <p:nvSpPr>
          <p:cNvPr id="7" name="Freeform 1"/>
          <p:cNvSpPr/>
          <p:nvPr/>
        </p:nvSpPr>
        <p:spPr bwMode="auto">
          <a:xfrm>
            <a:off x="5327400" y="2120235"/>
            <a:ext cx="1575644" cy="1773976"/>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flip="none" rotWithShape="1">
            <a:gsLst>
              <a:gs pos="0">
                <a:srgbClr val="84B3FF"/>
              </a:gs>
              <a:gs pos="45000">
                <a:srgbClr val="4A72B1"/>
              </a:gs>
              <a:gs pos="100000">
                <a:srgbClr val="2C4F88"/>
              </a:gs>
            </a:gsLst>
            <a:lin ang="13500000" scaled="1"/>
            <a:tileRect/>
          </a:gradFill>
          <a:ln w="19050" cap="flat" cmpd="sng" algn="ctr">
            <a:noFill/>
            <a:prstDash val="solid"/>
            <a:miter lim="800000"/>
          </a:ln>
          <a:effectLst>
            <a:outerShdw blurRad="419100" dist="5715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kern="0" dirty="0">
                <a:solidFill>
                  <a:prstClr val="white"/>
                </a:solidFill>
                <a:latin typeface="印品黑体" panose="020F0502020204030204"/>
                <a:ea typeface="微软雅黑" panose="020B0503020204020204" charset="-122"/>
                <a:cs typeface="+mn-ea"/>
                <a:sym typeface="+mn-lt"/>
              </a:rPr>
              <a:t>NoSQL</a:t>
            </a:r>
            <a:endParaRPr lang="en-US" altLang="zh-CN" sz="2400" b="1" kern="0" dirty="0">
              <a:solidFill>
                <a:prstClr val="white"/>
              </a:solidFill>
              <a:latin typeface="印品黑体" panose="020F0502020204030204"/>
              <a:ea typeface="微软雅黑" panose="020B0503020204020204" charset="-122"/>
              <a:cs typeface="+mn-ea"/>
              <a:sym typeface="+mn-lt"/>
            </a:endParaRPr>
          </a:p>
          <a:p>
            <a:pPr algn="ctr"/>
            <a:r>
              <a:rPr lang="zh-CN" altLang="en-US" sz="2400" b="1" kern="0" dirty="0">
                <a:solidFill>
                  <a:prstClr val="white"/>
                </a:solidFill>
                <a:latin typeface="印品黑体" panose="020F0502020204030204"/>
                <a:ea typeface="微软雅黑" panose="020B0503020204020204" charset="-122"/>
                <a:cs typeface="+mn-ea"/>
                <a:sym typeface="+mn-lt"/>
              </a:rPr>
              <a:t>数据库</a:t>
            </a:r>
            <a:endParaRPr lang="zh-CN" altLang="en-US" sz="2400" b="1" kern="0" dirty="0">
              <a:solidFill>
                <a:prstClr val="white"/>
              </a:solidFill>
              <a:latin typeface="印品黑体" panose="020F0502020204030204"/>
              <a:ea typeface="微软雅黑" panose="020B0503020204020204" charset="-122"/>
              <a:cs typeface="+mn-ea"/>
              <a:sym typeface="+mn-lt"/>
            </a:endParaRPr>
          </a:p>
        </p:txBody>
      </p:sp>
      <p:sp>
        <p:nvSpPr>
          <p:cNvPr id="8" name="Freeform 2"/>
          <p:cNvSpPr/>
          <p:nvPr/>
        </p:nvSpPr>
        <p:spPr bwMode="auto">
          <a:xfrm>
            <a:off x="6391724" y="2064635"/>
            <a:ext cx="574456" cy="646764"/>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flip="none" rotWithShape="1">
            <a:gsLst>
              <a:gs pos="0">
                <a:sysClr val="window" lastClr="FFFFFF"/>
              </a:gs>
              <a:gs pos="36000">
                <a:sysClr val="window" lastClr="FFFFFF"/>
              </a:gs>
              <a:gs pos="100000">
                <a:srgbClr val="C7C7C7"/>
              </a:gs>
            </a:gsLst>
            <a:lin ang="13500000" scaled="1"/>
            <a:tileRect/>
          </a:gradFill>
          <a:ln w="19050" cap="flat" cmpd="sng" algn="ctr">
            <a:solidFill>
              <a:sysClr val="window" lastClr="FFFFFF"/>
            </a:solidFill>
            <a:prstDash val="solid"/>
            <a:miter lim="800000"/>
          </a:ln>
          <a:effectLst>
            <a:outerShdw blurRad="419100" dist="838200" dir="2700000" sx="90000" sy="90000" algn="tl" rotWithShape="0">
              <a:sysClr val="windowText" lastClr="000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印品黑体" panose="020F0502020204030204"/>
              <a:ea typeface="微软雅黑" panose="020B0503020204020204" charset="-122"/>
              <a:cs typeface="+mn-ea"/>
              <a:sym typeface="+mn-lt"/>
            </a:endParaRPr>
          </a:p>
        </p:txBody>
      </p:sp>
      <p:sp>
        <p:nvSpPr>
          <p:cNvPr id="9" name="Freeform 1"/>
          <p:cNvSpPr/>
          <p:nvPr/>
        </p:nvSpPr>
        <p:spPr bwMode="auto">
          <a:xfrm>
            <a:off x="2985042" y="2706765"/>
            <a:ext cx="1575644" cy="1773976"/>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flip="none" rotWithShape="1">
            <a:gsLst>
              <a:gs pos="0">
                <a:schemeClr val="accent4">
                  <a:lumMod val="40000"/>
                  <a:lumOff val="60000"/>
                </a:schemeClr>
              </a:gs>
              <a:gs pos="45000">
                <a:schemeClr val="accent4">
                  <a:lumMod val="60000"/>
                  <a:lumOff val="40000"/>
                </a:schemeClr>
              </a:gs>
              <a:gs pos="100000">
                <a:schemeClr val="accent4">
                  <a:lumMod val="75000"/>
                </a:schemeClr>
              </a:gs>
            </a:gsLst>
            <a:lin ang="13500000" scaled="1"/>
            <a:tileRect/>
          </a:gradFill>
          <a:ln w="19050" cap="flat" cmpd="sng" algn="ctr">
            <a:noFill/>
            <a:prstDash val="solid"/>
            <a:miter lim="800000"/>
          </a:ln>
          <a:effectLst>
            <a:outerShdw blurRad="419100" dist="5715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b="1" kern="0" dirty="0">
                <a:solidFill>
                  <a:prstClr val="white"/>
                </a:solidFill>
                <a:latin typeface="印品黑体" panose="020F0502020204030204"/>
                <a:ea typeface="微软雅黑" panose="020B0503020204020204" charset="-122"/>
                <a:cs typeface="+mn-ea"/>
                <a:sym typeface="+mn-lt"/>
              </a:rPr>
              <a:t>关系</a:t>
            </a:r>
            <a:endParaRPr lang="zh-CN" altLang="en-US" sz="2400" b="1" kern="0" dirty="0">
              <a:solidFill>
                <a:prstClr val="white"/>
              </a:solidFill>
              <a:latin typeface="印品黑体" panose="020F0502020204030204"/>
              <a:ea typeface="微软雅黑" panose="020B0503020204020204" charset="-122"/>
              <a:cs typeface="+mn-ea"/>
              <a:sym typeface="+mn-lt"/>
            </a:endParaRPr>
          </a:p>
          <a:p>
            <a:pPr algn="ctr"/>
            <a:r>
              <a:rPr lang="zh-CN" altLang="en-US" sz="2400" b="1" kern="0" dirty="0">
                <a:solidFill>
                  <a:prstClr val="white"/>
                </a:solidFill>
                <a:latin typeface="印品黑体" panose="020F0502020204030204"/>
                <a:ea typeface="微软雅黑" panose="020B0503020204020204" charset="-122"/>
                <a:cs typeface="+mn-ea"/>
                <a:sym typeface="+mn-lt"/>
              </a:rPr>
              <a:t>数据库</a:t>
            </a:r>
            <a:endParaRPr lang="zh-CN" altLang="en-US" sz="2400" b="1" kern="0" dirty="0">
              <a:solidFill>
                <a:prstClr val="white"/>
              </a:solidFill>
              <a:latin typeface="印品黑体" panose="020F0502020204030204"/>
              <a:ea typeface="微软雅黑" panose="020B0503020204020204" charset="-122"/>
              <a:cs typeface="+mn-ea"/>
              <a:sym typeface="+mn-lt"/>
            </a:endParaRPr>
          </a:p>
        </p:txBody>
      </p:sp>
      <p:sp>
        <p:nvSpPr>
          <p:cNvPr id="10" name="Freeform 2"/>
          <p:cNvSpPr/>
          <p:nvPr/>
        </p:nvSpPr>
        <p:spPr bwMode="auto">
          <a:xfrm>
            <a:off x="4049366" y="2651165"/>
            <a:ext cx="574456" cy="646764"/>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flip="none" rotWithShape="1">
            <a:gsLst>
              <a:gs pos="0">
                <a:sysClr val="window" lastClr="FFFFFF"/>
              </a:gs>
              <a:gs pos="36000">
                <a:sysClr val="window" lastClr="FFFFFF"/>
              </a:gs>
              <a:gs pos="100000">
                <a:srgbClr val="C7C7C7"/>
              </a:gs>
            </a:gsLst>
            <a:lin ang="13500000" scaled="1"/>
            <a:tileRect/>
          </a:gradFill>
          <a:ln w="19050" cap="flat" cmpd="sng" algn="ctr">
            <a:solidFill>
              <a:sysClr val="window" lastClr="FFFFFF"/>
            </a:solidFill>
            <a:prstDash val="solid"/>
            <a:miter lim="800000"/>
          </a:ln>
          <a:effectLst>
            <a:outerShdw blurRad="419100" dist="838200" dir="2700000" sx="90000" sy="90000" algn="tl" rotWithShape="0">
              <a:sysClr val="windowText" lastClr="000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印品黑体" panose="020F0502020204030204"/>
              <a:ea typeface="微软雅黑" panose="020B0503020204020204" charset="-122"/>
              <a:cs typeface="+mn-ea"/>
              <a:sym typeface="+mn-lt"/>
            </a:endParaRPr>
          </a:p>
        </p:txBody>
      </p:sp>
      <p:sp>
        <p:nvSpPr>
          <p:cNvPr id="11" name="Freeform 1"/>
          <p:cNvSpPr/>
          <p:nvPr/>
        </p:nvSpPr>
        <p:spPr bwMode="auto">
          <a:xfrm>
            <a:off x="895144" y="1635205"/>
            <a:ext cx="1575644" cy="1773976"/>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flip="none" rotWithShape="1">
            <a:gsLst>
              <a:gs pos="0">
                <a:srgbClr val="84B3FF"/>
              </a:gs>
              <a:gs pos="45000">
                <a:srgbClr val="4A72B1"/>
              </a:gs>
              <a:gs pos="100000">
                <a:srgbClr val="2C4F88"/>
              </a:gs>
            </a:gsLst>
            <a:lin ang="13500000" scaled="1"/>
            <a:tileRect/>
          </a:gradFill>
          <a:ln w="19050" cap="flat" cmpd="sng" algn="ctr">
            <a:noFill/>
            <a:prstDash val="solid"/>
            <a:miter lim="800000"/>
          </a:ln>
          <a:effectLst>
            <a:outerShdw blurRad="419100" dist="5715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b="1" kern="0" dirty="0">
                <a:solidFill>
                  <a:prstClr val="white"/>
                </a:solidFill>
                <a:latin typeface="印品黑体" panose="020F0502020204030204"/>
                <a:ea typeface="微软雅黑" panose="020B0503020204020204" charset="-122"/>
                <a:cs typeface="+mn-ea"/>
                <a:sym typeface="+mn-lt"/>
              </a:rPr>
              <a:t>缓存</a:t>
            </a:r>
            <a:endParaRPr lang="zh-CN" altLang="en-US" sz="2400" b="1" kern="0" dirty="0">
              <a:solidFill>
                <a:prstClr val="white"/>
              </a:solidFill>
              <a:latin typeface="印品黑体" panose="020F0502020204030204"/>
              <a:ea typeface="微软雅黑" panose="020B0503020204020204" charset="-122"/>
              <a:cs typeface="+mn-ea"/>
              <a:sym typeface="+mn-lt"/>
            </a:endParaRPr>
          </a:p>
          <a:p>
            <a:pPr algn="ctr"/>
            <a:r>
              <a:rPr lang="zh-CN" altLang="en-US" sz="2400" b="1" kern="0" dirty="0">
                <a:solidFill>
                  <a:prstClr val="white"/>
                </a:solidFill>
                <a:latin typeface="印品黑体" panose="020F0502020204030204"/>
                <a:ea typeface="微软雅黑" panose="020B0503020204020204" charset="-122"/>
                <a:cs typeface="+mn-ea"/>
                <a:sym typeface="+mn-lt"/>
              </a:rPr>
              <a:t>数据库</a:t>
            </a:r>
            <a:endParaRPr lang="zh-CN" altLang="en-US" sz="2400" b="1" kern="0" dirty="0">
              <a:solidFill>
                <a:prstClr val="white"/>
              </a:solidFill>
              <a:latin typeface="印品黑体" panose="020F0502020204030204"/>
              <a:ea typeface="微软雅黑" panose="020B0503020204020204" charset="-122"/>
              <a:cs typeface="+mn-ea"/>
              <a:sym typeface="+mn-lt"/>
            </a:endParaRPr>
          </a:p>
        </p:txBody>
      </p:sp>
      <p:sp>
        <p:nvSpPr>
          <p:cNvPr id="12" name="Freeform 2"/>
          <p:cNvSpPr/>
          <p:nvPr/>
        </p:nvSpPr>
        <p:spPr bwMode="auto">
          <a:xfrm>
            <a:off x="1959468" y="1579605"/>
            <a:ext cx="574456" cy="646764"/>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flip="none" rotWithShape="1">
            <a:gsLst>
              <a:gs pos="0">
                <a:sysClr val="window" lastClr="FFFFFF"/>
              </a:gs>
              <a:gs pos="36000">
                <a:sysClr val="window" lastClr="FFFFFF"/>
              </a:gs>
              <a:gs pos="100000">
                <a:srgbClr val="C7C7C7"/>
              </a:gs>
            </a:gsLst>
            <a:lin ang="13500000" scaled="1"/>
            <a:tileRect/>
          </a:gradFill>
          <a:ln w="19050" cap="flat" cmpd="sng" algn="ctr">
            <a:solidFill>
              <a:sysClr val="window" lastClr="FFFFFF"/>
            </a:solidFill>
            <a:prstDash val="solid"/>
            <a:miter lim="800000"/>
          </a:ln>
          <a:effectLst>
            <a:outerShdw blurRad="419100" dist="838200" dir="2700000" sx="90000" sy="90000" algn="tl" rotWithShape="0">
              <a:sysClr val="windowText" lastClr="000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印品黑体" panose="020F0502020204030204"/>
              <a:ea typeface="微软雅黑" panose="020B0503020204020204" charset="-122"/>
              <a:cs typeface="+mn-ea"/>
              <a:sym typeface="+mn-lt"/>
            </a:endParaRPr>
          </a:p>
        </p:txBody>
      </p:sp>
      <p:grpSp>
        <p:nvGrpSpPr>
          <p:cNvPr id="13" name="组合 12"/>
          <p:cNvGrpSpPr/>
          <p:nvPr/>
        </p:nvGrpSpPr>
        <p:grpSpPr>
          <a:xfrm>
            <a:off x="2114539" y="1734688"/>
            <a:ext cx="287484" cy="336598"/>
            <a:chOff x="5767388" y="2987676"/>
            <a:chExt cx="696913" cy="815975"/>
          </a:xfrm>
          <a:solidFill>
            <a:srgbClr val="0060BF"/>
          </a:solidFill>
        </p:grpSpPr>
        <p:sp>
          <p:nvSpPr>
            <p:cNvPr id="14" name="Oval 591"/>
            <p:cNvSpPr>
              <a:spLocks noChangeArrowheads="1"/>
            </p:cNvSpPr>
            <p:nvPr/>
          </p:nvSpPr>
          <p:spPr bwMode="auto">
            <a:xfrm>
              <a:off x="5932488" y="2987676"/>
              <a:ext cx="127000" cy="157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15" name="Freeform 592"/>
            <p:cNvSpPr>
              <a:spLocks noEditPoints="1"/>
            </p:cNvSpPr>
            <p:nvPr/>
          </p:nvSpPr>
          <p:spPr bwMode="auto">
            <a:xfrm>
              <a:off x="5767388" y="3159126"/>
              <a:ext cx="454025" cy="641350"/>
            </a:xfrm>
            <a:custGeom>
              <a:avLst/>
              <a:gdLst>
                <a:gd name="T0" fmla="*/ 120 w 121"/>
                <a:gd name="T1" fmla="*/ 26 h 171"/>
                <a:gd name="T2" fmla="*/ 120 w 121"/>
                <a:gd name="T3" fmla="*/ 26 h 171"/>
                <a:gd name="T4" fmla="*/ 114 w 121"/>
                <a:gd name="T5" fmla="*/ 21 h 171"/>
                <a:gd name="T6" fmla="*/ 90 w 121"/>
                <a:gd name="T7" fmla="*/ 3 h 171"/>
                <a:gd name="T8" fmla="*/ 84 w 121"/>
                <a:gd name="T9" fmla="*/ 1 h 171"/>
                <a:gd name="T10" fmla="*/ 75 w 121"/>
                <a:gd name="T11" fmla="*/ 1 h 171"/>
                <a:gd name="T12" fmla="*/ 74 w 121"/>
                <a:gd name="T13" fmla="*/ 11 h 171"/>
                <a:gd name="T14" fmla="*/ 67 w 121"/>
                <a:gd name="T15" fmla="*/ 42 h 171"/>
                <a:gd name="T16" fmla="*/ 67 w 121"/>
                <a:gd name="T17" fmla="*/ 7 h 171"/>
                <a:gd name="T18" fmla="*/ 58 w 121"/>
                <a:gd name="T19" fmla="*/ 0 h 171"/>
                <a:gd name="T20" fmla="*/ 57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2 w 121"/>
                <a:gd name="T33" fmla="*/ 35 h 171"/>
                <a:gd name="T34" fmla="*/ 1 w 121"/>
                <a:gd name="T35" fmla="*/ 48 h 171"/>
                <a:gd name="T36" fmla="*/ 1 w 121"/>
                <a:gd name="T37" fmla="*/ 48 h 171"/>
                <a:gd name="T38" fmla="*/ 2 w 121"/>
                <a:gd name="T39" fmla="*/ 50 h 171"/>
                <a:gd name="T40" fmla="*/ 6 w 121"/>
                <a:gd name="T41" fmla="*/ 57 h 171"/>
                <a:gd name="T42" fmla="*/ 20 w 121"/>
                <a:gd name="T43" fmla="*/ 84 h 171"/>
                <a:gd name="T44" fmla="*/ 32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3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0" y="26"/>
                  </a:cubicBezTo>
                  <a:cubicBezTo>
                    <a:pt x="120" y="26"/>
                    <a:pt x="120" y="26"/>
                    <a:pt x="120"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0"/>
                    <a:pt x="75" y="0"/>
                  </a:cubicBezTo>
                  <a:cubicBezTo>
                    <a:pt x="75" y="1"/>
                    <a:pt x="75" y="1"/>
                    <a:pt x="75"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7" y="9"/>
                    <a:pt x="57" y="9"/>
                    <a:pt x="57" y="9"/>
                  </a:cubicBezTo>
                  <a:cubicBezTo>
                    <a:pt x="56" y="42"/>
                    <a:pt x="56" y="42"/>
                    <a:pt x="56" y="42"/>
                  </a:cubicBezTo>
                  <a:cubicBezTo>
                    <a:pt x="45" y="18"/>
                    <a:pt x="45" y="18"/>
                    <a:pt x="45" y="18"/>
                  </a:cubicBezTo>
                  <a:cubicBezTo>
                    <a:pt x="49" y="11"/>
                    <a:pt x="49" y="11"/>
                    <a:pt x="49" y="11"/>
                  </a:cubicBezTo>
                  <a:cubicBezTo>
                    <a:pt x="40" y="7"/>
                    <a:pt x="40" y="7"/>
                    <a:pt x="40" y="7"/>
                  </a:cubicBezTo>
                  <a:cubicBezTo>
                    <a:pt x="47" y="0"/>
                    <a:pt x="47" y="0"/>
                    <a:pt x="47" y="0"/>
                  </a:cubicBezTo>
                  <a:cubicBezTo>
                    <a:pt x="47" y="0"/>
                    <a:pt x="47" y="0"/>
                    <a:pt x="47" y="0"/>
                  </a:cubicBezTo>
                  <a:cubicBezTo>
                    <a:pt x="44" y="0"/>
                    <a:pt x="42" y="1"/>
                    <a:pt x="39" y="1"/>
                  </a:cubicBezTo>
                  <a:cubicBezTo>
                    <a:pt x="39" y="1"/>
                    <a:pt x="38" y="1"/>
                    <a:pt x="38" y="1"/>
                  </a:cubicBezTo>
                  <a:cubicBezTo>
                    <a:pt x="36" y="1"/>
                    <a:pt x="33" y="3"/>
                    <a:pt x="31" y="5"/>
                  </a:cubicBezTo>
                  <a:cubicBezTo>
                    <a:pt x="3" y="35"/>
                    <a:pt x="3" y="35"/>
                    <a:pt x="3" y="35"/>
                  </a:cubicBezTo>
                  <a:cubicBezTo>
                    <a:pt x="2" y="35"/>
                    <a:pt x="2" y="35"/>
                    <a:pt x="2" y="35"/>
                  </a:cubicBezTo>
                  <a:cubicBezTo>
                    <a:pt x="2" y="35"/>
                    <a:pt x="2" y="35"/>
                    <a:pt x="2" y="35"/>
                  </a:cubicBezTo>
                  <a:cubicBezTo>
                    <a:pt x="0" y="60"/>
                    <a:pt x="2" y="42"/>
                    <a:pt x="1" y="48"/>
                  </a:cubicBezTo>
                  <a:cubicBezTo>
                    <a:pt x="1" y="48"/>
                    <a:pt x="1" y="48"/>
                    <a:pt x="1" y="48"/>
                  </a:cubicBezTo>
                  <a:cubicBezTo>
                    <a:pt x="1" y="48"/>
                    <a:pt x="1" y="48"/>
                    <a:pt x="1" y="48"/>
                  </a:cubicBezTo>
                  <a:cubicBezTo>
                    <a:pt x="1" y="48"/>
                    <a:pt x="1" y="48"/>
                    <a:pt x="1" y="48"/>
                  </a:cubicBezTo>
                  <a:cubicBezTo>
                    <a:pt x="2" y="49"/>
                    <a:pt x="2" y="49"/>
                    <a:pt x="2" y="49"/>
                  </a:cubicBezTo>
                  <a:cubicBezTo>
                    <a:pt x="2" y="50"/>
                    <a:pt x="2" y="50"/>
                    <a:pt x="2" y="50"/>
                  </a:cubicBezTo>
                  <a:cubicBezTo>
                    <a:pt x="3" y="52"/>
                    <a:pt x="3" y="52"/>
                    <a:pt x="3" y="52"/>
                  </a:cubicBezTo>
                  <a:cubicBezTo>
                    <a:pt x="6" y="57"/>
                    <a:pt x="6" y="57"/>
                    <a:pt x="6" y="57"/>
                  </a:cubicBezTo>
                  <a:cubicBezTo>
                    <a:pt x="10" y="66"/>
                    <a:pt x="10" y="66"/>
                    <a:pt x="10" y="66"/>
                  </a:cubicBezTo>
                  <a:cubicBezTo>
                    <a:pt x="20" y="84"/>
                    <a:pt x="20" y="84"/>
                    <a:pt x="20" y="84"/>
                  </a:cubicBezTo>
                  <a:cubicBezTo>
                    <a:pt x="24" y="82"/>
                    <a:pt x="28" y="80"/>
                    <a:pt x="33" y="78"/>
                  </a:cubicBezTo>
                  <a:cubicBezTo>
                    <a:pt x="32" y="82"/>
                    <a:pt x="32" y="86"/>
                    <a:pt x="32" y="90"/>
                  </a:cubicBezTo>
                  <a:cubicBezTo>
                    <a:pt x="32" y="90"/>
                    <a:pt x="32" y="90"/>
                    <a:pt x="32" y="90"/>
                  </a:cubicBezTo>
                  <a:cubicBezTo>
                    <a:pt x="33" y="90"/>
                    <a:pt x="34" y="90"/>
                    <a:pt x="35" y="90"/>
                  </a:cubicBezTo>
                  <a:cubicBezTo>
                    <a:pt x="37" y="171"/>
                    <a:pt x="37" y="171"/>
                    <a:pt x="37" y="171"/>
                  </a:cubicBezTo>
                  <a:cubicBezTo>
                    <a:pt x="60" y="171"/>
                    <a:pt x="60" y="171"/>
                    <a:pt x="60" y="171"/>
                  </a:cubicBezTo>
                  <a:cubicBezTo>
                    <a:pt x="60" y="161"/>
                    <a:pt x="60" y="147"/>
                    <a:pt x="60" y="134"/>
                  </a:cubicBezTo>
                  <a:cubicBezTo>
                    <a:pt x="57" y="127"/>
                    <a:pt x="56" y="118"/>
                    <a:pt x="56" y="110"/>
                  </a:cubicBezTo>
                  <a:cubicBezTo>
                    <a:pt x="56" y="73"/>
                    <a:pt x="84" y="44"/>
                    <a:pt x="120" y="42"/>
                  </a:cubicBezTo>
                  <a:close/>
                  <a:moveTo>
                    <a:pt x="89" y="33"/>
                  </a:moveTo>
                  <a:cubicBezTo>
                    <a:pt x="89" y="31"/>
                    <a:pt x="89" y="29"/>
                    <a:pt x="89" y="27"/>
                  </a:cubicBezTo>
                  <a:cubicBezTo>
                    <a:pt x="93" y="31"/>
                    <a:pt x="93" y="31"/>
                    <a:pt x="93" y="31"/>
                  </a:cubicBezTo>
                  <a:cubicBezTo>
                    <a:pt x="95" y="33"/>
                    <a:pt x="95" y="33"/>
                    <a:pt x="95" y="33"/>
                  </a:cubicBezTo>
                  <a:cubicBezTo>
                    <a:pt x="75" y="45"/>
                    <a:pt x="75" y="45"/>
                    <a:pt x="75" y="45"/>
                  </a:cubicBezTo>
                  <a:cubicBezTo>
                    <a:pt x="73" y="42"/>
                    <a:pt x="73" y="42"/>
                    <a:pt x="73" y="42"/>
                  </a:cubicBezTo>
                  <a:lnTo>
                    <a:pt x="89" y="33"/>
                  </a:lnTo>
                  <a:close/>
                  <a:moveTo>
                    <a:pt x="33" y="60"/>
                  </a:moveTo>
                  <a:cubicBezTo>
                    <a:pt x="30" y="55"/>
                    <a:pt x="30" y="55"/>
                    <a:pt x="30" y="55"/>
                  </a:cubicBezTo>
                  <a:cubicBezTo>
                    <a:pt x="25" y="46"/>
                    <a:pt x="25" y="46"/>
                    <a:pt x="25" y="46"/>
                  </a:cubicBezTo>
                  <a:cubicBezTo>
                    <a:pt x="23" y="44"/>
                    <a:pt x="23" y="44"/>
                    <a:pt x="23" y="44"/>
                  </a:cubicBezTo>
                  <a:cubicBezTo>
                    <a:pt x="34" y="31"/>
                    <a:pt x="34" y="31"/>
                    <a:pt x="34" y="31"/>
                  </a:cubicBezTo>
                  <a:cubicBezTo>
                    <a:pt x="33" y="41"/>
                    <a:pt x="33" y="5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16" name="Freeform 593"/>
            <p:cNvSpPr/>
            <p:nvPr/>
          </p:nvSpPr>
          <p:spPr bwMode="auto">
            <a:xfrm>
              <a:off x="6007101" y="3692526"/>
              <a:ext cx="90488" cy="107950"/>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18" name="Freeform 594"/>
            <p:cNvSpPr>
              <a:spLocks noEditPoints="1"/>
            </p:cNvSpPr>
            <p:nvPr/>
          </p:nvSpPr>
          <p:spPr bwMode="auto">
            <a:xfrm>
              <a:off x="5999163" y="3340101"/>
              <a:ext cx="465138" cy="463550"/>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68 w 124"/>
                <a:gd name="T11" fmla="*/ 112 h 124"/>
                <a:gd name="T12" fmla="*/ 68 w 124"/>
                <a:gd name="T13" fmla="*/ 100 h 124"/>
                <a:gd name="T14" fmla="*/ 62 w 124"/>
                <a:gd name="T15" fmla="*/ 101 h 124"/>
                <a:gd name="T16" fmla="*/ 56 w 124"/>
                <a:gd name="T17" fmla="*/ 100 h 124"/>
                <a:gd name="T18" fmla="*/ 56 w 124"/>
                <a:gd name="T19" fmla="*/ 112 h 124"/>
                <a:gd name="T20" fmla="*/ 12 w 124"/>
                <a:gd name="T21" fmla="*/ 67 h 124"/>
                <a:gd name="T22" fmla="*/ 24 w 124"/>
                <a:gd name="T23" fmla="*/ 67 h 124"/>
                <a:gd name="T24" fmla="*/ 23 w 124"/>
                <a:gd name="T25" fmla="*/ 62 h 124"/>
                <a:gd name="T26" fmla="*/ 24 w 124"/>
                <a:gd name="T27" fmla="*/ 56 h 124"/>
                <a:gd name="T28" fmla="*/ 12 w 124"/>
                <a:gd name="T29" fmla="*/ 56 h 124"/>
                <a:gd name="T30" fmla="*/ 56 w 124"/>
                <a:gd name="T31" fmla="*/ 11 h 124"/>
                <a:gd name="T32" fmla="*/ 56 w 124"/>
                <a:gd name="T33" fmla="*/ 23 h 124"/>
                <a:gd name="T34" fmla="*/ 62 w 124"/>
                <a:gd name="T35" fmla="*/ 23 h 124"/>
                <a:gd name="T36" fmla="*/ 68 w 124"/>
                <a:gd name="T37" fmla="*/ 23 h 124"/>
                <a:gd name="T38" fmla="*/ 68 w 124"/>
                <a:gd name="T39" fmla="*/ 11 h 124"/>
                <a:gd name="T40" fmla="*/ 112 w 124"/>
                <a:gd name="T41" fmla="*/ 56 h 124"/>
                <a:gd name="T42" fmla="*/ 101 w 124"/>
                <a:gd name="T43" fmla="*/ 56 h 124"/>
                <a:gd name="T44" fmla="*/ 101 w 124"/>
                <a:gd name="T45" fmla="*/ 62 h 124"/>
                <a:gd name="T46" fmla="*/ 101 w 124"/>
                <a:gd name="T47" fmla="*/ 67 h 124"/>
                <a:gd name="T48" fmla="*/ 112 w 124"/>
                <a:gd name="T49" fmla="*/ 67 h 124"/>
                <a:gd name="T50" fmla="*/ 68 w 124"/>
                <a:gd name="T51"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68" y="112"/>
                  </a:moveTo>
                  <a:cubicBezTo>
                    <a:pt x="68" y="100"/>
                    <a:pt x="68" y="100"/>
                    <a:pt x="68" y="100"/>
                  </a:cubicBezTo>
                  <a:cubicBezTo>
                    <a:pt x="66" y="100"/>
                    <a:pt x="64" y="101"/>
                    <a:pt x="62" y="101"/>
                  </a:cubicBezTo>
                  <a:cubicBezTo>
                    <a:pt x="60" y="101"/>
                    <a:pt x="58" y="100"/>
                    <a:pt x="56" y="100"/>
                  </a:cubicBezTo>
                  <a:cubicBezTo>
                    <a:pt x="56" y="112"/>
                    <a:pt x="56" y="112"/>
                    <a:pt x="56" y="112"/>
                  </a:cubicBezTo>
                  <a:cubicBezTo>
                    <a:pt x="33" y="109"/>
                    <a:pt x="15" y="91"/>
                    <a:pt x="12" y="67"/>
                  </a:cubicBezTo>
                  <a:cubicBezTo>
                    <a:pt x="24" y="67"/>
                    <a:pt x="24" y="67"/>
                    <a:pt x="24" y="67"/>
                  </a:cubicBezTo>
                  <a:cubicBezTo>
                    <a:pt x="23" y="66"/>
                    <a:pt x="23" y="64"/>
                    <a:pt x="23" y="62"/>
                  </a:cubicBezTo>
                  <a:cubicBezTo>
                    <a:pt x="23" y="60"/>
                    <a:pt x="23" y="58"/>
                    <a:pt x="24" y="56"/>
                  </a:cubicBezTo>
                  <a:cubicBezTo>
                    <a:pt x="12" y="56"/>
                    <a:pt x="12" y="56"/>
                    <a:pt x="12" y="56"/>
                  </a:cubicBezTo>
                  <a:cubicBezTo>
                    <a:pt x="15" y="33"/>
                    <a:pt x="33" y="14"/>
                    <a:pt x="56" y="11"/>
                  </a:cubicBezTo>
                  <a:cubicBezTo>
                    <a:pt x="56" y="23"/>
                    <a:pt x="56" y="23"/>
                    <a:pt x="56" y="23"/>
                  </a:cubicBezTo>
                  <a:cubicBezTo>
                    <a:pt x="58" y="23"/>
                    <a:pt x="60" y="23"/>
                    <a:pt x="62" y="23"/>
                  </a:cubicBezTo>
                  <a:cubicBezTo>
                    <a:pt x="64" y="23"/>
                    <a:pt x="66" y="23"/>
                    <a:pt x="68" y="23"/>
                  </a:cubicBezTo>
                  <a:cubicBezTo>
                    <a:pt x="68" y="11"/>
                    <a:pt x="68" y="11"/>
                    <a:pt x="68" y="11"/>
                  </a:cubicBezTo>
                  <a:cubicBezTo>
                    <a:pt x="91" y="14"/>
                    <a:pt x="109" y="33"/>
                    <a:pt x="112" y="56"/>
                  </a:cubicBezTo>
                  <a:cubicBezTo>
                    <a:pt x="101" y="56"/>
                    <a:pt x="101" y="56"/>
                    <a:pt x="101" y="56"/>
                  </a:cubicBezTo>
                  <a:cubicBezTo>
                    <a:pt x="101" y="58"/>
                    <a:pt x="101" y="60"/>
                    <a:pt x="101" y="62"/>
                  </a:cubicBezTo>
                  <a:cubicBezTo>
                    <a:pt x="101" y="64"/>
                    <a:pt x="101" y="66"/>
                    <a:pt x="101" y="67"/>
                  </a:cubicBezTo>
                  <a:cubicBezTo>
                    <a:pt x="112" y="67"/>
                    <a:pt x="112" y="67"/>
                    <a:pt x="112" y="67"/>
                  </a:cubicBezTo>
                  <a:cubicBezTo>
                    <a:pt x="109" y="91"/>
                    <a:pt x="91" y="109"/>
                    <a:pt x="68"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19" name="Freeform 595"/>
            <p:cNvSpPr/>
            <p:nvPr/>
          </p:nvSpPr>
          <p:spPr bwMode="auto">
            <a:xfrm>
              <a:off x="6138863" y="3409951"/>
              <a:ext cx="33338" cy="38100"/>
            </a:xfrm>
            <a:custGeom>
              <a:avLst/>
              <a:gdLst>
                <a:gd name="T0" fmla="*/ 3 w 9"/>
                <a:gd name="T1" fmla="*/ 10 h 10"/>
                <a:gd name="T2" fmla="*/ 9 w 9"/>
                <a:gd name="T3" fmla="*/ 7 h 10"/>
                <a:gd name="T4" fmla="*/ 6 w 9"/>
                <a:gd name="T5" fmla="*/ 2 h 10"/>
                <a:gd name="T6" fmla="*/ 3 w 9"/>
                <a:gd name="T7" fmla="*/ 0 h 10"/>
                <a:gd name="T8" fmla="*/ 2 w 9"/>
                <a:gd name="T9" fmla="*/ 1 h 10"/>
                <a:gd name="T10" fmla="*/ 0 w 9"/>
                <a:gd name="T11" fmla="*/ 3 h 10"/>
                <a:gd name="T12" fmla="*/ 1 w 9"/>
                <a:gd name="T13" fmla="*/ 5 h 10"/>
                <a:gd name="T14" fmla="*/ 3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10"/>
                  </a:moveTo>
                  <a:cubicBezTo>
                    <a:pt x="5" y="9"/>
                    <a:pt x="7" y="8"/>
                    <a:pt x="9" y="7"/>
                  </a:cubicBezTo>
                  <a:cubicBezTo>
                    <a:pt x="6" y="2"/>
                    <a:pt x="6" y="2"/>
                    <a:pt x="6" y="2"/>
                  </a:cubicBezTo>
                  <a:cubicBezTo>
                    <a:pt x="5" y="1"/>
                    <a:pt x="4" y="0"/>
                    <a:pt x="3" y="0"/>
                  </a:cubicBezTo>
                  <a:cubicBezTo>
                    <a:pt x="3" y="0"/>
                    <a:pt x="2" y="1"/>
                    <a:pt x="2" y="1"/>
                  </a:cubicBezTo>
                  <a:cubicBezTo>
                    <a:pt x="1" y="1"/>
                    <a:pt x="0" y="2"/>
                    <a:pt x="0" y="3"/>
                  </a:cubicBezTo>
                  <a:cubicBezTo>
                    <a:pt x="0" y="3"/>
                    <a:pt x="0" y="4"/>
                    <a:pt x="1" y="5"/>
                  </a:cubicBezTo>
                  <a:lnTo>
                    <a:pt x="3"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20" name="Freeform 596"/>
            <p:cNvSpPr/>
            <p:nvPr/>
          </p:nvSpPr>
          <p:spPr bwMode="auto">
            <a:xfrm>
              <a:off x="6292851" y="3409951"/>
              <a:ext cx="33338" cy="38100"/>
            </a:xfrm>
            <a:custGeom>
              <a:avLst/>
              <a:gdLst>
                <a:gd name="T0" fmla="*/ 7 w 9"/>
                <a:gd name="T1" fmla="*/ 1 h 10"/>
                <a:gd name="T2" fmla="*/ 6 w 9"/>
                <a:gd name="T3" fmla="*/ 0 h 10"/>
                <a:gd name="T4" fmla="*/ 3 w 9"/>
                <a:gd name="T5" fmla="*/ 2 h 10"/>
                <a:gd name="T6" fmla="*/ 0 w 9"/>
                <a:gd name="T7" fmla="*/ 7 h 10"/>
                <a:gd name="T8" fmla="*/ 6 w 9"/>
                <a:gd name="T9" fmla="*/ 10 h 10"/>
                <a:gd name="T10" fmla="*/ 9 w 9"/>
                <a:gd name="T11" fmla="*/ 5 h 10"/>
                <a:gd name="T12" fmla="*/ 7 w 9"/>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7" y="1"/>
                  </a:moveTo>
                  <a:cubicBezTo>
                    <a:pt x="7" y="1"/>
                    <a:pt x="7" y="0"/>
                    <a:pt x="6" y="0"/>
                  </a:cubicBezTo>
                  <a:cubicBezTo>
                    <a:pt x="5" y="0"/>
                    <a:pt x="4" y="1"/>
                    <a:pt x="3" y="2"/>
                  </a:cubicBezTo>
                  <a:cubicBezTo>
                    <a:pt x="0" y="7"/>
                    <a:pt x="0" y="7"/>
                    <a:pt x="0" y="7"/>
                  </a:cubicBezTo>
                  <a:cubicBezTo>
                    <a:pt x="2" y="8"/>
                    <a:pt x="4" y="9"/>
                    <a:pt x="6" y="10"/>
                  </a:cubicBezTo>
                  <a:cubicBezTo>
                    <a:pt x="9" y="5"/>
                    <a:pt x="9" y="5"/>
                    <a:pt x="9" y="5"/>
                  </a:cubicBezTo>
                  <a:cubicBezTo>
                    <a:pt x="9" y="3"/>
                    <a:pt x="9" y="2"/>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21" name="Freeform 597"/>
            <p:cNvSpPr/>
            <p:nvPr/>
          </p:nvSpPr>
          <p:spPr bwMode="auto">
            <a:xfrm>
              <a:off x="6351588" y="3475038"/>
              <a:ext cx="34925" cy="30163"/>
            </a:xfrm>
            <a:custGeom>
              <a:avLst/>
              <a:gdLst>
                <a:gd name="T0" fmla="*/ 8 w 9"/>
                <a:gd name="T1" fmla="*/ 6 h 8"/>
                <a:gd name="T2" fmla="*/ 9 w 9"/>
                <a:gd name="T3" fmla="*/ 4 h 8"/>
                <a:gd name="T4" fmla="*/ 9 w 9"/>
                <a:gd name="T5" fmla="*/ 1 h 8"/>
                <a:gd name="T6" fmla="*/ 6 w 9"/>
                <a:gd name="T7" fmla="*/ 0 h 8"/>
                <a:gd name="T8" fmla="*/ 5 w 9"/>
                <a:gd name="T9" fmla="*/ 0 h 8"/>
                <a:gd name="T10" fmla="*/ 0 w 9"/>
                <a:gd name="T11" fmla="*/ 3 h 8"/>
                <a:gd name="T12" fmla="*/ 3 w 9"/>
                <a:gd name="T13" fmla="*/ 8 h 8"/>
                <a:gd name="T14" fmla="*/ 8 w 9"/>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8" y="6"/>
                  </a:moveTo>
                  <a:cubicBezTo>
                    <a:pt x="8" y="5"/>
                    <a:pt x="9" y="5"/>
                    <a:pt x="9" y="4"/>
                  </a:cubicBezTo>
                  <a:cubicBezTo>
                    <a:pt x="9" y="3"/>
                    <a:pt x="9" y="2"/>
                    <a:pt x="9" y="1"/>
                  </a:cubicBezTo>
                  <a:cubicBezTo>
                    <a:pt x="8" y="1"/>
                    <a:pt x="7" y="0"/>
                    <a:pt x="6" y="0"/>
                  </a:cubicBezTo>
                  <a:cubicBezTo>
                    <a:pt x="6" y="0"/>
                    <a:pt x="5" y="0"/>
                    <a:pt x="5" y="0"/>
                  </a:cubicBezTo>
                  <a:cubicBezTo>
                    <a:pt x="0" y="3"/>
                    <a:pt x="0" y="3"/>
                    <a:pt x="0" y="3"/>
                  </a:cubicBezTo>
                  <a:cubicBezTo>
                    <a:pt x="1" y="5"/>
                    <a:pt x="2" y="7"/>
                    <a:pt x="3" y="8"/>
                  </a:cubicBezTo>
                  <a:lnTo>
                    <a:pt x="8"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22" name="Freeform 598"/>
            <p:cNvSpPr/>
            <p:nvPr/>
          </p:nvSpPr>
          <p:spPr bwMode="auto">
            <a:xfrm>
              <a:off x="6078538" y="3475038"/>
              <a:ext cx="33338" cy="30163"/>
            </a:xfrm>
            <a:custGeom>
              <a:avLst/>
              <a:gdLst>
                <a:gd name="T0" fmla="*/ 3 w 9"/>
                <a:gd name="T1" fmla="*/ 0 h 8"/>
                <a:gd name="T2" fmla="*/ 0 w 9"/>
                <a:gd name="T3" fmla="*/ 1 h 8"/>
                <a:gd name="T4" fmla="*/ 0 w 9"/>
                <a:gd name="T5" fmla="*/ 4 h 8"/>
                <a:gd name="T6" fmla="*/ 1 w 9"/>
                <a:gd name="T7" fmla="*/ 6 h 8"/>
                <a:gd name="T8" fmla="*/ 6 w 9"/>
                <a:gd name="T9" fmla="*/ 8 h 8"/>
                <a:gd name="T10" fmla="*/ 9 w 9"/>
                <a:gd name="T11" fmla="*/ 3 h 8"/>
                <a:gd name="T12" fmla="*/ 4 w 9"/>
                <a:gd name="T13" fmla="*/ 0 h 8"/>
                <a:gd name="T14" fmla="*/ 3 w 9"/>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3" y="0"/>
                  </a:moveTo>
                  <a:cubicBezTo>
                    <a:pt x="2" y="0"/>
                    <a:pt x="1" y="1"/>
                    <a:pt x="0" y="1"/>
                  </a:cubicBezTo>
                  <a:cubicBezTo>
                    <a:pt x="0" y="2"/>
                    <a:pt x="0" y="3"/>
                    <a:pt x="0" y="4"/>
                  </a:cubicBezTo>
                  <a:cubicBezTo>
                    <a:pt x="0" y="5"/>
                    <a:pt x="1" y="5"/>
                    <a:pt x="1" y="6"/>
                  </a:cubicBezTo>
                  <a:cubicBezTo>
                    <a:pt x="6" y="8"/>
                    <a:pt x="6" y="8"/>
                    <a:pt x="6" y="8"/>
                  </a:cubicBezTo>
                  <a:cubicBezTo>
                    <a:pt x="7" y="7"/>
                    <a:pt x="8" y="5"/>
                    <a:pt x="9" y="3"/>
                  </a:cubicBezTo>
                  <a:cubicBezTo>
                    <a:pt x="4" y="0"/>
                    <a:pt x="4" y="0"/>
                    <a:pt x="4" y="0"/>
                  </a:cubicBezTo>
                  <a:cubicBezTo>
                    <a:pt x="4" y="0"/>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23" name="Freeform 599"/>
            <p:cNvSpPr/>
            <p:nvPr/>
          </p:nvSpPr>
          <p:spPr bwMode="auto">
            <a:xfrm>
              <a:off x="6351588" y="3635376"/>
              <a:ext cx="34925" cy="30163"/>
            </a:xfrm>
            <a:custGeom>
              <a:avLst/>
              <a:gdLst>
                <a:gd name="T0" fmla="*/ 0 w 9"/>
                <a:gd name="T1" fmla="*/ 5 h 8"/>
                <a:gd name="T2" fmla="*/ 5 w 9"/>
                <a:gd name="T3" fmla="*/ 8 h 8"/>
                <a:gd name="T4" fmla="*/ 6 w 9"/>
                <a:gd name="T5" fmla="*/ 8 h 8"/>
                <a:gd name="T6" fmla="*/ 9 w 9"/>
                <a:gd name="T7" fmla="*/ 7 h 8"/>
                <a:gd name="T8" fmla="*/ 9 w 9"/>
                <a:gd name="T9" fmla="*/ 5 h 8"/>
                <a:gd name="T10" fmla="*/ 8 w 9"/>
                <a:gd name="T11" fmla="*/ 3 h 8"/>
                <a:gd name="T12" fmla="*/ 3 w 9"/>
                <a:gd name="T13" fmla="*/ 0 h 8"/>
                <a:gd name="T14" fmla="*/ 0 w 9"/>
                <a:gd name="T15" fmla="*/ 5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5"/>
                  </a:moveTo>
                  <a:cubicBezTo>
                    <a:pt x="5" y="8"/>
                    <a:pt x="5" y="8"/>
                    <a:pt x="5" y="8"/>
                  </a:cubicBezTo>
                  <a:cubicBezTo>
                    <a:pt x="5" y="8"/>
                    <a:pt x="6" y="8"/>
                    <a:pt x="6" y="8"/>
                  </a:cubicBezTo>
                  <a:cubicBezTo>
                    <a:pt x="7" y="8"/>
                    <a:pt x="8" y="8"/>
                    <a:pt x="9" y="7"/>
                  </a:cubicBezTo>
                  <a:cubicBezTo>
                    <a:pt x="9" y="6"/>
                    <a:pt x="9" y="5"/>
                    <a:pt x="9" y="5"/>
                  </a:cubicBezTo>
                  <a:cubicBezTo>
                    <a:pt x="9" y="4"/>
                    <a:pt x="8" y="3"/>
                    <a:pt x="8" y="3"/>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24" name="Freeform 600"/>
            <p:cNvSpPr/>
            <p:nvPr/>
          </p:nvSpPr>
          <p:spPr bwMode="auto">
            <a:xfrm>
              <a:off x="6078538" y="3635376"/>
              <a:ext cx="33338" cy="30163"/>
            </a:xfrm>
            <a:custGeom>
              <a:avLst/>
              <a:gdLst>
                <a:gd name="T0" fmla="*/ 1 w 9"/>
                <a:gd name="T1" fmla="*/ 3 h 8"/>
                <a:gd name="T2" fmla="*/ 0 w 9"/>
                <a:gd name="T3" fmla="*/ 5 h 8"/>
                <a:gd name="T4" fmla="*/ 0 w 9"/>
                <a:gd name="T5" fmla="*/ 7 h 8"/>
                <a:gd name="T6" fmla="*/ 3 w 9"/>
                <a:gd name="T7" fmla="*/ 8 h 8"/>
                <a:gd name="T8" fmla="*/ 4 w 9"/>
                <a:gd name="T9" fmla="*/ 8 h 8"/>
                <a:gd name="T10" fmla="*/ 9 w 9"/>
                <a:gd name="T11" fmla="*/ 5 h 8"/>
                <a:gd name="T12" fmla="*/ 6 w 9"/>
                <a:gd name="T13" fmla="*/ 0 h 8"/>
                <a:gd name="T14" fmla="*/ 1 w 9"/>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1" y="3"/>
                  </a:moveTo>
                  <a:cubicBezTo>
                    <a:pt x="1" y="3"/>
                    <a:pt x="0" y="4"/>
                    <a:pt x="0" y="5"/>
                  </a:cubicBezTo>
                  <a:cubicBezTo>
                    <a:pt x="0" y="5"/>
                    <a:pt x="0" y="6"/>
                    <a:pt x="0" y="7"/>
                  </a:cubicBezTo>
                  <a:cubicBezTo>
                    <a:pt x="1" y="8"/>
                    <a:pt x="2" y="8"/>
                    <a:pt x="3" y="8"/>
                  </a:cubicBezTo>
                  <a:cubicBezTo>
                    <a:pt x="3" y="8"/>
                    <a:pt x="4" y="8"/>
                    <a:pt x="4" y="8"/>
                  </a:cubicBezTo>
                  <a:cubicBezTo>
                    <a:pt x="9" y="5"/>
                    <a:pt x="9" y="5"/>
                    <a:pt x="9" y="5"/>
                  </a:cubicBezTo>
                  <a:cubicBezTo>
                    <a:pt x="8" y="3"/>
                    <a:pt x="7" y="2"/>
                    <a:pt x="6" y="0"/>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25" name="Freeform 601"/>
            <p:cNvSpPr/>
            <p:nvPr/>
          </p:nvSpPr>
          <p:spPr bwMode="auto">
            <a:xfrm>
              <a:off x="6292851" y="3692526"/>
              <a:ext cx="33338" cy="36513"/>
            </a:xfrm>
            <a:custGeom>
              <a:avLst/>
              <a:gdLst>
                <a:gd name="T0" fmla="*/ 6 w 9"/>
                <a:gd name="T1" fmla="*/ 0 h 10"/>
                <a:gd name="T2" fmla="*/ 0 w 9"/>
                <a:gd name="T3" fmla="*/ 3 h 10"/>
                <a:gd name="T4" fmla="*/ 3 w 9"/>
                <a:gd name="T5" fmla="*/ 8 h 10"/>
                <a:gd name="T6" fmla="*/ 6 w 9"/>
                <a:gd name="T7" fmla="*/ 10 h 10"/>
                <a:gd name="T8" fmla="*/ 7 w 9"/>
                <a:gd name="T9" fmla="*/ 9 h 10"/>
                <a:gd name="T10" fmla="*/ 9 w 9"/>
                <a:gd name="T11" fmla="*/ 5 h 10"/>
                <a:gd name="T12" fmla="*/ 6 w 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0"/>
                  </a:moveTo>
                  <a:cubicBezTo>
                    <a:pt x="4" y="1"/>
                    <a:pt x="2" y="2"/>
                    <a:pt x="0" y="3"/>
                  </a:cubicBezTo>
                  <a:cubicBezTo>
                    <a:pt x="3" y="8"/>
                    <a:pt x="3" y="8"/>
                    <a:pt x="3" y="8"/>
                  </a:cubicBezTo>
                  <a:cubicBezTo>
                    <a:pt x="4" y="9"/>
                    <a:pt x="5" y="10"/>
                    <a:pt x="6" y="10"/>
                  </a:cubicBezTo>
                  <a:cubicBezTo>
                    <a:pt x="7" y="10"/>
                    <a:pt x="7" y="10"/>
                    <a:pt x="7" y="9"/>
                  </a:cubicBezTo>
                  <a:cubicBezTo>
                    <a:pt x="9" y="9"/>
                    <a:pt x="9" y="7"/>
                    <a:pt x="9" y="5"/>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26" name="Freeform 602"/>
            <p:cNvSpPr/>
            <p:nvPr/>
          </p:nvSpPr>
          <p:spPr bwMode="auto">
            <a:xfrm>
              <a:off x="6138863" y="3692526"/>
              <a:ext cx="33338" cy="36513"/>
            </a:xfrm>
            <a:custGeom>
              <a:avLst/>
              <a:gdLst>
                <a:gd name="T0" fmla="*/ 1 w 9"/>
                <a:gd name="T1" fmla="*/ 5 h 10"/>
                <a:gd name="T2" fmla="*/ 0 w 9"/>
                <a:gd name="T3" fmla="*/ 8 h 10"/>
                <a:gd name="T4" fmla="*/ 2 w 9"/>
                <a:gd name="T5" fmla="*/ 9 h 10"/>
                <a:gd name="T6" fmla="*/ 3 w 9"/>
                <a:gd name="T7" fmla="*/ 10 h 10"/>
                <a:gd name="T8" fmla="*/ 6 w 9"/>
                <a:gd name="T9" fmla="*/ 8 h 10"/>
                <a:gd name="T10" fmla="*/ 9 w 9"/>
                <a:gd name="T11" fmla="*/ 3 h 10"/>
                <a:gd name="T12" fmla="*/ 3 w 9"/>
                <a:gd name="T13" fmla="*/ 0 h 10"/>
                <a:gd name="T14" fmla="*/ 1 w 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1" y="5"/>
                  </a:moveTo>
                  <a:cubicBezTo>
                    <a:pt x="0" y="6"/>
                    <a:pt x="0" y="7"/>
                    <a:pt x="0" y="8"/>
                  </a:cubicBezTo>
                  <a:cubicBezTo>
                    <a:pt x="0" y="8"/>
                    <a:pt x="1" y="9"/>
                    <a:pt x="2" y="9"/>
                  </a:cubicBezTo>
                  <a:cubicBezTo>
                    <a:pt x="2" y="10"/>
                    <a:pt x="3" y="10"/>
                    <a:pt x="3" y="10"/>
                  </a:cubicBezTo>
                  <a:cubicBezTo>
                    <a:pt x="4" y="10"/>
                    <a:pt x="5" y="9"/>
                    <a:pt x="6" y="8"/>
                  </a:cubicBezTo>
                  <a:cubicBezTo>
                    <a:pt x="9" y="3"/>
                    <a:pt x="9" y="3"/>
                    <a:pt x="9" y="3"/>
                  </a:cubicBezTo>
                  <a:cubicBezTo>
                    <a:pt x="7" y="2"/>
                    <a:pt x="5" y="1"/>
                    <a:pt x="3" y="0"/>
                  </a:cubicBezTo>
                  <a:lnTo>
                    <a:pt x="1"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27" name="Oval 603"/>
            <p:cNvSpPr>
              <a:spLocks noChangeArrowheads="1"/>
            </p:cNvSpPr>
            <p:nvPr/>
          </p:nvSpPr>
          <p:spPr bwMode="auto">
            <a:xfrm>
              <a:off x="6213476" y="3552826"/>
              <a:ext cx="33338"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28" name="Freeform 604"/>
            <p:cNvSpPr/>
            <p:nvPr/>
          </p:nvSpPr>
          <p:spPr bwMode="auto">
            <a:xfrm>
              <a:off x="6164263" y="3455988"/>
              <a:ext cx="82550" cy="96838"/>
            </a:xfrm>
            <a:custGeom>
              <a:avLst/>
              <a:gdLst>
                <a:gd name="T0" fmla="*/ 22 w 22"/>
                <a:gd name="T1" fmla="*/ 25 h 26"/>
                <a:gd name="T2" fmla="*/ 21 w 22"/>
                <a:gd name="T3" fmla="*/ 7 h 26"/>
                <a:gd name="T4" fmla="*/ 18 w 22"/>
                <a:gd name="T5" fmla="*/ 3 h 26"/>
                <a:gd name="T6" fmla="*/ 14 w 22"/>
                <a:gd name="T7" fmla="*/ 7 h 26"/>
                <a:gd name="T8" fmla="*/ 14 w 22"/>
                <a:gd name="T9" fmla="*/ 17 h 26"/>
                <a:gd name="T10" fmla="*/ 5 w 22"/>
                <a:gd name="T11" fmla="*/ 1 h 26"/>
                <a:gd name="T12" fmla="*/ 2 w 22"/>
                <a:gd name="T13" fmla="*/ 1 h 26"/>
                <a:gd name="T14" fmla="*/ 1 w 22"/>
                <a:gd name="T15" fmla="*/ 4 h 26"/>
                <a:gd name="T16" fmla="*/ 13 w 22"/>
                <a:gd name="T17" fmla="*/ 26 h 26"/>
                <a:gd name="T18" fmla="*/ 18 w 22"/>
                <a:gd name="T19" fmla="*/ 24 h 26"/>
                <a:gd name="T20" fmla="*/ 22 w 22"/>
                <a:gd name="T2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6">
                  <a:moveTo>
                    <a:pt x="22" y="25"/>
                  </a:moveTo>
                  <a:cubicBezTo>
                    <a:pt x="21" y="7"/>
                    <a:pt x="21" y="7"/>
                    <a:pt x="21" y="7"/>
                  </a:cubicBezTo>
                  <a:cubicBezTo>
                    <a:pt x="21" y="5"/>
                    <a:pt x="20" y="3"/>
                    <a:pt x="18" y="3"/>
                  </a:cubicBezTo>
                  <a:cubicBezTo>
                    <a:pt x="15" y="3"/>
                    <a:pt x="14" y="5"/>
                    <a:pt x="14" y="7"/>
                  </a:cubicBezTo>
                  <a:cubicBezTo>
                    <a:pt x="14" y="17"/>
                    <a:pt x="14" y="17"/>
                    <a:pt x="14" y="17"/>
                  </a:cubicBezTo>
                  <a:cubicBezTo>
                    <a:pt x="5" y="1"/>
                    <a:pt x="5" y="1"/>
                    <a:pt x="5" y="1"/>
                  </a:cubicBezTo>
                  <a:cubicBezTo>
                    <a:pt x="4" y="0"/>
                    <a:pt x="3" y="0"/>
                    <a:pt x="2" y="1"/>
                  </a:cubicBezTo>
                  <a:cubicBezTo>
                    <a:pt x="1" y="1"/>
                    <a:pt x="0" y="3"/>
                    <a:pt x="1" y="4"/>
                  </a:cubicBezTo>
                  <a:cubicBezTo>
                    <a:pt x="13" y="26"/>
                    <a:pt x="13" y="26"/>
                    <a:pt x="13" y="26"/>
                  </a:cubicBezTo>
                  <a:cubicBezTo>
                    <a:pt x="14" y="24"/>
                    <a:pt x="16" y="24"/>
                    <a:pt x="18" y="24"/>
                  </a:cubicBezTo>
                  <a:cubicBezTo>
                    <a:pt x="19" y="24"/>
                    <a:pt x="21" y="24"/>
                    <a:pt x="2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grpSp>
      <p:sp>
        <p:nvSpPr>
          <p:cNvPr id="29" name="TextBox 53"/>
          <p:cNvSpPr txBox="1"/>
          <p:nvPr/>
        </p:nvSpPr>
        <p:spPr>
          <a:xfrm>
            <a:off x="886613" y="4259833"/>
            <a:ext cx="1656183" cy="1691640"/>
          </a:xfrm>
          <a:prstGeom prst="rect">
            <a:avLst/>
          </a:prstGeom>
          <a:noFill/>
        </p:spPr>
        <p:txBody>
          <a:bodyPr wrap="square" rtlCol="0">
            <a:spAutoFit/>
          </a:bodyPr>
          <a:lstStyle/>
          <a:p>
            <a:pPr algn="just" fontAlgn="auto">
              <a:lnSpc>
                <a:spcPct val="130000"/>
              </a:lnSpc>
              <a:spcBef>
                <a:spcPts val="0"/>
              </a:spcBef>
              <a:spcAft>
                <a:spcPts val="0"/>
              </a:spcAft>
            </a:pPr>
            <a:r>
              <a:rPr lang="zh-CN" altLang="en-US" sz="1000" dirty="0">
                <a:solidFill>
                  <a:schemeClr val="tx1">
                    <a:lumMod val="75000"/>
                    <a:lumOff val="25000"/>
                  </a:schemeClr>
                </a:solidFill>
                <a:latin typeface="印品黑体" panose="020F0502020204030204"/>
                <a:ea typeface="微软雅黑" panose="020B0503020204020204" charset="-122"/>
                <a:cs typeface="+mn-ea"/>
                <a:sym typeface="+mn-lt"/>
              </a:rPr>
              <a:t>缓存数据库用来加快存取速度，通常用来存储固定的或不常修改而又经常读取的数据，或是共享的数据。通常是键值对存储。常用的缓存数据库有：</a:t>
            </a:r>
            <a:endParaRPr lang="zh-CN" altLang="en-US" sz="10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en-US" altLang="zh-CN" sz="1000" dirty="0">
                <a:solidFill>
                  <a:schemeClr val="tx1">
                    <a:lumMod val="75000"/>
                    <a:lumOff val="25000"/>
                  </a:schemeClr>
                </a:solidFill>
                <a:latin typeface="印品黑体" panose="020F0502020204030204"/>
                <a:ea typeface="微软雅黑" panose="020B0503020204020204" charset="-122"/>
                <a:cs typeface="+mn-ea"/>
                <a:sym typeface="+mn-lt"/>
              </a:rPr>
              <a:t>redis</a:t>
            </a:r>
            <a:endParaRPr lang="en-US" altLang="zh-CN" sz="10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zh-CN" altLang="en-US" sz="1000" dirty="0">
                <a:solidFill>
                  <a:schemeClr val="tx1">
                    <a:lumMod val="75000"/>
                    <a:lumOff val="25000"/>
                  </a:schemeClr>
                </a:solidFill>
                <a:latin typeface="印品黑体" panose="020F0502020204030204"/>
                <a:ea typeface="微软雅黑" panose="020B0503020204020204" charset="-122"/>
                <a:cs typeface="+mn-ea"/>
                <a:sym typeface="+mn-lt"/>
              </a:rPr>
              <a:t>Memcached</a:t>
            </a:r>
            <a:endParaRPr lang="zh-CN" altLang="en-US" sz="1000" dirty="0">
              <a:solidFill>
                <a:schemeClr val="tx1">
                  <a:lumMod val="75000"/>
                  <a:lumOff val="25000"/>
                </a:schemeClr>
              </a:solidFill>
              <a:latin typeface="印品黑体" panose="020F0502020204030204"/>
              <a:ea typeface="微软雅黑" panose="020B0503020204020204" charset="-122"/>
              <a:cs typeface="+mn-ea"/>
              <a:sym typeface="+mn-lt"/>
            </a:endParaRPr>
          </a:p>
        </p:txBody>
      </p:sp>
      <p:sp>
        <p:nvSpPr>
          <p:cNvPr id="30" name="TextBox 54"/>
          <p:cNvSpPr txBox="1"/>
          <p:nvPr/>
        </p:nvSpPr>
        <p:spPr>
          <a:xfrm>
            <a:off x="886611" y="3909085"/>
            <a:ext cx="1313781" cy="322580"/>
          </a:xfrm>
          <a:prstGeom prst="rect">
            <a:avLst/>
          </a:prstGeom>
          <a:noFill/>
        </p:spPr>
        <p:txBody>
          <a:bodyPr wrap="square" tIns="0" bIns="0" rtlCol="0" anchor="t">
            <a:spAutoFit/>
          </a:bodyPr>
          <a:lstStyle/>
          <a:p>
            <a:pPr fontAlgn="auto">
              <a:lnSpc>
                <a:spcPct val="150000"/>
              </a:lnSpc>
              <a:spcBef>
                <a:spcPts val="0"/>
              </a:spcBef>
              <a:spcAft>
                <a:spcPts val="0"/>
              </a:spcAft>
            </a:pPr>
            <a:r>
              <a:rPr lang="zh-CN" altLang="en-US" sz="1400" b="1" dirty="0">
                <a:solidFill>
                  <a:srgbClr val="426AAC"/>
                </a:solidFill>
                <a:latin typeface="印品黑体" panose="020F0502020204030204"/>
                <a:ea typeface="微软雅黑" panose="020B0503020204020204" charset="-122"/>
                <a:cs typeface="+mn-ea"/>
                <a:sym typeface="+mn-lt"/>
              </a:rPr>
              <a:t>缓存数据库</a:t>
            </a:r>
            <a:endParaRPr lang="zh-CN" altLang="en-US" sz="1400" b="1" dirty="0">
              <a:solidFill>
                <a:srgbClr val="426AAC"/>
              </a:solidFill>
              <a:latin typeface="印品黑体" panose="020F0502020204030204"/>
              <a:ea typeface="微软雅黑" panose="020B0503020204020204" charset="-122"/>
              <a:cs typeface="+mn-ea"/>
              <a:sym typeface="+mn-lt"/>
            </a:endParaRPr>
          </a:p>
        </p:txBody>
      </p:sp>
      <p:sp>
        <p:nvSpPr>
          <p:cNvPr id="31" name="TextBox 55"/>
          <p:cNvSpPr txBox="1"/>
          <p:nvPr/>
        </p:nvSpPr>
        <p:spPr>
          <a:xfrm>
            <a:off x="886612" y="3498651"/>
            <a:ext cx="641522" cy="523220"/>
          </a:xfrm>
          <a:prstGeom prst="rect">
            <a:avLst/>
          </a:prstGeom>
          <a:noFill/>
        </p:spPr>
        <p:txBody>
          <a:bodyPr wrap="none" rtlCol="0">
            <a:spAutoFit/>
          </a:bodyPr>
          <a:lstStyle/>
          <a:p>
            <a:pPr fontAlgn="auto">
              <a:spcBef>
                <a:spcPts val="0"/>
              </a:spcBef>
              <a:spcAft>
                <a:spcPts val="0"/>
              </a:spcAft>
            </a:pPr>
            <a:r>
              <a:rPr lang="en-US" altLang="zh-CN" sz="2800" dirty="0">
                <a:solidFill>
                  <a:srgbClr val="426AAC"/>
                </a:solidFill>
                <a:latin typeface="印品黑体" panose="020F0502020204030204"/>
                <a:ea typeface="微软雅黑" panose="020B0503020204020204" charset="-122"/>
                <a:cs typeface="+mn-ea"/>
                <a:sym typeface="+mn-lt"/>
              </a:rPr>
              <a:t>01.</a:t>
            </a:r>
            <a:endParaRPr lang="zh-CN" altLang="en-US" sz="2800" dirty="0">
              <a:solidFill>
                <a:srgbClr val="426AAC"/>
              </a:solidFill>
              <a:latin typeface="印品黑体" panose="020F0502020204030204"/>
              <a:ea typeface="微软雅黑" panose="020B0503020204020204" charset="-122"/>
              <a:cs typeface="+mn-ea"/>
              <a:sym typeface="+mn-lt"/>
            </a:endParaRPr>
          </a:p>
        </p:txBody>
      </p:sp>
      <p:sp>
        <p:nvSpPr>
          <p:cNvPr id="32" name="TextBox 75"/>
          <p:cNvSpPr txBox="1"/>
          <p:nvPr/>
        </p:nvSpPr>
        <p:spPr>
          <a:xfrm>
            <a:off x="2974844" y="5383560"/>
            <a:ext cx="1656183" cy="1091565"/>
          </a:xfrm>
          <a:prstGeom prst="rect">
            <a:avLst/>
          </a:prstGeom>
          <a:noFill/>
        </p:spPr>
        <p:txBody>
          <a:bodyPr wrap="square" rtlCol="0">
            <a:spAutoFit/>
          </a:bodyPr>
          <a:lstStyle/>
          <a:p>
            <a:pPr marL="171450" indent="-171450" algn="just" fontAlgn="auto">
              <a:lnSpc>
                <a:spcPct val="130000"/>
              </a:lnSpc>
              <a:spcBef>
                <a:spcPts val="0"/>
              </a:spcBef>
              <a:spcAft>
                <a:spcPts val="0"/>
              </a:spcAft>
              <a:buFont typeface="Arial" panose="020B0604020202020204" pitchFamily="34" charset="0"/>
              <a:buChar char="•"/>
            </a:pPr>
            <a:r>
              <a:rPr lang="en-US" altLang="zh-CN" sz="1000" dirty="0">
                <a:solidFill>
                  <a:schemeClr val="tx1">
                    <a:lumMod val="75000"/>
                    <a:lumOff val="25000"/>
                  </a:schemeClr>
                </a:solidFill>
                <a:latin typeface="印品黑体" panose="020F0502020204030204"/>
                <a:ea typeface="微软雅黑" panose="020B0503020204020204" charset="-122"/>
                <a:cs typeface="+mn-ea"/>
                <a:sym typeface="+mn-lt"/>
              </a:rPr>
              <a:t>SQL Server</a:t>
            </a:r>
            <a:endParaRPr lang="en-US" altLang="zh-CN" sz="10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en-US" altLang="zh-CN" sz="1000" dirty="0">
                <a:solidFill>
                  <a:schemeClr val="tx1">
                    <a:lumMod val="75000"/>
                    <a:lumOff val="25000"/>
                  </a:schemeClr>
                </a:solidFill>
                <a:latin typeface="印品黑体" panose="020F0502020204030204"/>
                <a:ea typeface="微软雅黑" panose="020B0503020204020204" charset="-122"/>
                <a:cs typeface="+mn-ea"/>
                <a:sym typeface="+mn-lt"/>
              </a:rPr>
              <a:t>Oracle</a:t>
            </a:r>
            <a:endParaRPr lang="en-US" altLang="zh-CN" sz="10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en-US" altLang="zh-CN" sz="1000" dirty="0">
                <a:solidFill>
                  <a:schemeClr val="tx1">
                    <a:lumMod val="75000"/>
                    <a:lumOff val="25000"/>
                  </a:schemeClr>
                </a:solidFill>
                <a:latin typeface="印品黑体" panose="020F0502020204030204"/>
                <a:ea typeface="微软雅黑" panose="020B0503020204020204" charset="-122"/>
                <a:cs typeface="+mn-ea"/>
                <a:sym typeface="+mn-lt"/>
              </a:rPr>
              <a:t>DB2</a:t>
            </a:r>
            <a:endParaRPr lang="en-US" altLang="zh-CN" sz="10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en-US" altLang="zh-CN" sz="1000" dirty="0">
                <a:solidFill>
                  <a:schemeClr val="tx1">
                    <a:lumMod val="75000"/>
                    <a:lumOff val="25000"/>
                  </a:schemeClr>
                </a:solidFill>
                <a:latin typeface="印品黑体" panose="020F0502020204030204"/>
                <a:ea typeface="微软雅黑" panose="020B0503020204020204" charset="-122"/>
                <a:cs typeface="+mn-ea"/>
                <a:sym typeface="+mn-lt"/>
              </a:rPr>
              <a:t>MySQL</a:t>
            </a:r>
            <a:endParaRPr lang="en-US" altLang="zh-CN" sz="10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zh-CN" altLang="en-US" sz="1000" dirty="0">
                <a:solidFill>
                  <a:schemeClr val="tx1">
                    <a:lumMod val="75000"/>
                    <a:lumOff val="25000"/>
                  </a:schemeClr>
                </a:solidFill>
                <a:latin typeface="印品黑体" panose="020F0502020204030204"/>
                <a:ea typeface="微软雅黑" panose="020B0503020204020204" charset="-122"/>
                <a:cs typeface="+mn-ea"/>
                <a:sym typeface="+mn-lt"/>
              </a:rPr>
              <a:t>达梦</a:t>
            </a:r>
            <a:endParaRPr lang="zh-CN" altLang="en-US" sz="1000" dirty="0">
              <a:solidFill>
                <a:schemeClr val="tx1">
                  <a:lumMod val="75000"/>
                  <a:lumOff val="25000"/>
                </a:schemeClr>
              </a:solidFill>
              <a:latin typeface="印品黑体" panose="020F0502020204030204"/>
              <a:ea typeface="微软雅黑" panose="020B0503020204020204" charset="-122"/>
              <a:cs typeface="+mn-ea"/>
              <a:sym typeface="+mn-lt"/>
            </a:endParaRPr>
          </a:p>
        </p:txBody>
      </p:sp>
      <p:sp>
        <p:nvSpPr>
          <p:cNvPr id="33" name="TextBox 76"/>
          <p:cNvSpPr txBox="1"/>
          <p:nvPr/>
        </p:nvSpPr>
        <p:spPr>
          <a:xfrm>
            <a:off x="2974842" y="5032812"/>
            <a:ext cx="1313781" cy="322580"/>
          </a:xfrm>
          <a:prstGeom prst="rect">
            <a:avLst/>
          </a:prstGeom>
          <a:noFill/>
        </p:spPr>
        <p:txBody>
          <a:bodyPr wrap="square" tIns="0" bIns="0" rtlCol="0" anchor="t">
            <a:spAutoFit/>
          </a:bodyPr>
          <a:lstStyle/>
          <a:p>
            <a:pPr fontAlgn="auto">
              <a:lnSpc>
                <a:spcPct val="150000"/>
              </a:lnSpc>
              <a:spcBef>
                <a:spcPts val="0"/>
              </a:spcBef>
              <a:spcAft>
                <a:spcPts val="0"/>
              </a:spcAft>
            </a:pPr>
            <a:r>
              <a:rPr lang="zh-CN" altLang="en-US" sz="1400" b="1" dirty="0">
                <a:solidFill>
                  <a:schemeClr val="accent4"/>
                </a:solidFill>
                <a:latin typeface="印品黑体" panose="020F0502020204030204"/>
                <a:ea typeface="微软雅黑" panose="020B0503020204020204" charset="-122"/>
                <a:cs typeface="+mn-ea"/>
                <a:sym typeface="+mn-lt"/>
              </a:rPr>
              <a:t>关系数据库</a:t>
            </a:r>
            <a:endParaRPr lang="zh-CN" altLang="en-US" sz="1400" b="1" dirty="0">
              <a:solidFill>
                <a:schemeClr val="accent4"/>
              </a:solidFill>
              <a:latin typeface="印品黑体" panose="020F0502020204030204"/>
              <a:ea typeface="微软雅黑" panose="020B0503020204020204" charset="-122"/>
              <a:cs typeface="+mn-ea"/>
              <a:sym typeface="+mn-lt"/>
            </a:endParaRPr>
          </a:p>
        </p:txBody>
      </p:sp>
      <p:sp>
        <p:nvSpPr>
          <p:cNvPr id="34" name="TextBox 77"/>
          <p:cNvSpPr txBox="1"/>
          <p:nvPr/>
        </p:nvSpPr>
        <p:spPr>
          <a:xfrm>
            <a:off x="2974843" y="4622378"/>
            <a:ext cx="648254" cy="523220"/>
          </a:xfrm>
          <a:prstGeom prst="rect">
            <a:avLst/>
          </a:prstGeom>
          <a:noFill/>
        </p:spPr>
        <p:txBody>
          <a:bodyPr wrap="none" rtlCol="0">
            <a:spAutoFit/>
          </a:bodyPr>
          <a:lstStyle/>
          <a:p>
            <a:pPr fontAlgn="auto">
              <a:spcBef>
                <a:spcPts val="0"/>
              </a:spcBef>
              <a:spcAft>
                <a:spcPts val="0"/>
              </a:spcAft>
            </a:pPr>
            <a:r>
              <a:rPr lang="en-US" altLang="zh-CN" sz="2800" dirty="0">
                <a:solidFill>
                  <a:schemeClr val="accent4"/>
                </a:solidFill>
                <a:latin typeface="印品黑体" panose="020F0502020204030204"/>
                <a:ea typeface="微软雅黑" panose="020B0503020204020204" charset="-122"/>
                <a:cs typeface="+mn-ea"/>
                <a:sym typeface="+mn-lt"/>
              </a:rPr>
              <a:t>02.</a:t>
            </a:r>
            <a:endParaRPr lang="en-US" altLang="zh-CN" sz="2800" dirty="0">
              <a:solidFill>
                <a:schemeClr val="accent4"/>
              </a:solidFill>
              <a:latin typeface="印品黑体" panose="020F0502020204030204"/>
              <a:ea typeface="微软雅黑" panose="020B0503020204020204" charset="-122"/>
              <a:cs typeface="+mn-ea"/>
              <a:sym typeface="+mn-lt"/>
            </a:endParaRPr>
          </a:p>
        </p:txBody>
      </p:sp>
      <p:sp>
        <p:nvSpPr>
          <p:cNvPr id="35" name="TextBox 95"/>
          <p:cNvSpPr txBox="1"/>
          <p:nvPr/>
        </p:nvSpPr>
        <p:spPr>
          <a:xfrm>
            <a:off x="5311502" y="4737355"/>
            <a:ext cx="1656183" cy="1091565"/>
          </a:xfrm>
          <a:prstGeom prst="rect">
            <a:avLst/>
          </a:prstGeom>
          <a:noFill/>
        </p:spPr>
        <p:txBody>
          <a:bodyPr wrap="square" rtlCol="0">
            <a:spAutoFit/>
          </a:bodyPr>
          <a:lstStyle/>
          <a:p>
            <a:pPr algn="just" fontAlgn="auto">
              <a:lnSpc>
                <a:spcPct val="130000"/>
              </a:lnSpc>
              <a:spcBef>
                <a:spcPts val="0"/>
              </a:spcBef>
              <a:spcAft>
                <a:spcPts val="0"/>
              </a:spcAft>
            </a:pPr>
            <a:r>
              <a:rPr lang="zh-CN" altLang="en-US" sz="1000" dirty="0">
                <a:solidFill>
                  <a:schemeClr val="tx1">
                    <a:lumMod val="75000"/>
                    <a:lumOff val="25000"/>
                  </a:schemeClr>
                </a:solidFill>
                <a:latin typeface="印品黑体" panose="020F0502020204030204"/>
                <a:ea typeface="微软雅黑" panose="020B0503020204020204" charset="-122"/>
                <a:cs typeface="+mn-ea"/>
                <a:sym typeface="+mn-lt"/>
              </a:rPr>
              <a:t>NoSQL，泛指非关系型的数据库。</a:t>
            </a:r>
            <a:endParaRPr lang="zh-CN" altLang="en-US" sz="10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zh-CN" altLang="en-US" sz="1000" dirty="0">
                <a:solidFill>
                  <a:schemeClr val="tx1">
                    <a:lumMod val="75000"/>
                    <a:lumOff val="25000"/>
                  </a:schemeClr>
                </a:solidFill>
                <a:latin typeface="印品黑体" panose="020F0502020204030204"/>
                <a:ea typeface="微软雅黑" panose="020B0503020204020204" charset="-122"/>
                <a:cs typeface="+mn-ea"/>
                <a:sym typeface="+mn-lt"/>
              </a:rPr>
              <a:t>HBase</a:t>
            </a:r>
            <a:endParaRPr lang="zh-CN" altLang="en-US" sz="10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en-US" altLang="zh-CN" sz="1000" dirty="0">
                <a:solidFill>
                  <a:schemeClr val="tx1">
                    <a:lumMod val="75000"/>
                    <a:lumOff val="25000"/>
                  </a:schemeClr>
                </a:solidFill>
                <a:latin typeface="印品黑体" panose="020F0502020204030204"/>
                <a:ea typeface="微软雅黑" panose="020B0503020204020204" charset="-122"/>
                <a:cs typeface="+mn-ea"/>
                <a:sym typeface="+mn-lt"/>
              </a:rPr>
              <a:t>Hadoop</a:t>
            </a:r>
            <a:endParaRPr lang="en-US" altLang="zh-CN" sz="10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en-US" altLang="zh-CN" sz="1000" dirty="0">
                <a:solidFill>
                  <a:schemeClr val="tx1">
                    <a:lumMod val="75000"/>
                    <a:lumOff val="25000"/>
                  </a:schemeClr>
                </a:solidFill>
                <a:latin typeface="印品黑体" panose="020F0502020204030204"/>
                <a:ea typeface="微软雅黑" panose="020B0503020204020204" charset="-122"/>
                <a:cs typeface="+mn-ea"/>
                <a:sym typeface="+mn-lt"/>
              </a:rPr>
              <a:t>Neo4J</a:t>
            </a:r>
            <a:endParaRPr lang="en-US" altLang="zh-CN" sz="1000" dirty="0">
              <a:solidFill>
                <a:schemeClr val="tx1">
                  <a:lumMod val="75000"/>
                  <a:lumOff val="25000"/>
                </a:schemeClr>
              </a:solidFill>
              <a:latin typeface="印品黑体" panose="020F0502020204030204"/>
              <a:ea typeface="微软雅黑" panose="020B0503020204020204" charset="-122"/>
              <a:cs typeface="+mn-ea"/>
              <a:sym typeface="+mn-lt"/>
            </a:endParaRPr>
          </a:p>
        </p:txBody>
      </p:sp>
      <p:sp>
        <p:nvSpPr>
          <p:cNvPr id="36" name="TextBox 96"/>
          <p:cNvSpPr txBox="1"/>
          <p:nvPr/>
        </p:nvSpPr>
        <p:spPr>
          <a:xfrm>
            <a:off x="5311500" y="4386607"/>
            <a:ext cx="1313781" cy="322580"/>
          </a:xfrm>
          <a:prstGeom prst="rect">
            <a:avLst/>
          </a:prstGeom>
          <a:noFill/>
        </p:spPr>
        <p:txBody>
          <a:bodyPr wrap="square" tIns="0" bIns="0" rtlCol="0" anchor="t">
            <a:spAutoFit/>
          </a:bodyPr>
          <a:lstStyle/>
          <a:p>
            <a:pPr fontAlgn="auto">
              <a:lnSpc>
                <a:spcPct val="150000"/>
              </a:lnSpc>
              <a:spcBef>
                <a:spcPts val="0"/>
              </a:spcBef>
              <a:spcAft>
                <a:spcPts val="0"/>
              </a:spcAft>
            </a:pPr>
            <a:r>
              <a:rPr lang="en-US" altLang="zh-CN" sz="1400" b="1" dirty="0">
                <a:solidFill>
                  <a:srgbClr val="426AAC"/>
                </a:solidFill>
                <a:latin typeface="印品黑体" panose="020F0502020204030204"/>
                <a:ea typeface="微软雅黑" panose="020B0503020204020204" charset="-122"/>
                <a:cs typeface="+mn-ea"/>
                <a:sym typeface="+mn-lt"/>
              </a:rPr>
              <a:t>NoSQL</a:t>
            </a:r>
            <a:r>
              <a:rPr lang="zh-CN" altLang="en-US" sz="1400" b="1" dirty="0">
                <a:solidFill>
                  <a:srgbClr val="426AAC"/>
                </a:solidFill>
                <a:latin typeface="印品黑体" panose="020F0502020204030204"/>
                <a:ea typeface="微软雅黑" panose="020B0503020204020204" charset="-122"/>
                <a:cs typeface="+mn-ea"/>
                <a:sym typeface="+mn-lt"/>
              </a:rPr>
              <a:t>数据库</a:t>
            </a:r>
            <a:endParaRPr lang="zh-CN" altLang="en-US" sz="1400" b="1" dirty="0">
              <a:solidFill>
                <a:srgbClr val="426AAC"/>
              </a:solidFill>
              <a:latin typeface="印品黑体" panose="020F0502020204030204"/>
              <a:ea typeface="微软雅黑" panose="020B0503020204020204" charset="-122"/>
              <a:cs typeface="+mn-ea"/>
              <a:sym typeface="+mn-lt"/>
            </a:endParaRPr>
          </a:p>
        </p:txBody>
      </p:sp>
      <p:sp>
        <p:nvSpPr>
          <p:cNvPr id="37" name="TextBox 97"/>
          <p:cNvSpPr txBox="1"/>
          <p:nvPr/>
        </p:nvSpPr>
        <p:spPr>
          <a:xfrm>
            <a:off x="5311501" y="3976173"/>
            <a:ext cx="641522" cy="523220"/>
          </a:xfrm>
          <a:prstGeom prst="rect">
            <a:avLst/>
          </a:prstGeom>
          <a:noFill/>
        </p:spPr>
        <p:txBody>
          <a:bodyPr wrap="none" rtlCol="0">
            <a:spAutoFit/>
          </a:bodyPr>
          <a:lstStyle/>
          <a:p>
            <a:pPr fontAlgn="auto">
              <a:spcBef>
                <a:spcPts val="0"/>
              </a:spcBef>
              <a:spcAft>
                <a:spcPts val="0"/>
              </a:spcAft>
            </a:pPr>
            <a:r>
              <a:rPr lang="en-US" altLang="zh-CN" sz="2800" dirty="0">
                <a:solidFill>
                  <a:srgbClr val="426AAC"/>
                </a:solidFill>
                <a:latin typeface="印品黑体" panose="020F0502020204030204"/>
                <a:ea typeface="微软雅黑" panose="020B0503020204020204" charset="-122"/>
                <a:cs typeface="+mn-ea"/>
                <a:sym typeface="+mn-lt"/>
              </a:rPr>
              <a:t>03.</a:t>
            </a:r>
            <a:endParaRPr lang="zh-CN" altLang="en-US" sz="2800" dirty="0">
              <a:solidFill>
                <a:srgbClr val="426AAC"/>
              </a:solidFill>
              <a:latin typeface="印品黑体" panose="020F0502020204030204"/>
              <a:ea typeface="微软雅黑" panose="020B0503020204020204" charset="-122"/>
              <a:cs typeface="+mn-ea"/>
              <a:sym typeface="+mn-lt"/>
            </a:endParaRPr>
          </a:p>
        </p:txBody>
      </p:sp>
      <p:sp>
        <p:nvSpPr>
          <p:cNvPr id="38" name="TextBox 115"/>
          <p:cNvSpPr txBox="1"/>
          <p:nvPr/>
        </p:nvSpPr>
        <p:spPr>
          <a:xfrm>
            <a:off x="7583356" y="4272037"/>
            <a:ext cx="1656183" cy="1891665"/>
          </a:xfrm>
          <a:prstGeom prst="rect">
            <a:avLst/>
          </a:prstGeom>
          <a:noFill/>
        </p:spPr>
        <p:txBody>
          <a:bodyPr wrap="square" rtlCol="0">
            <a:spAutoFit/>
          </a:bodyPr>
          <a:lstStyle/>
          <a:p>
            <a:pPr algn="just" fontAlgn="auto">
              <a:lnSpc>
                <a:spcPct val="130000"/>
              </a:lnSpc>
              <a:spcBef>
                <a:spcPts val="0"/>
              </a:spcBef>
              <a:spcAft>
                <a:spcPts val="0"/>
              </a:spcAft>
            </a:pPr>
            <a:r>
              <a:rPr lang="zh-CN" altLang="en-US" sz="1000" dirty="0">
                <a:solidFill>
                  <a:schemeClr val="tx1">
                    <a:lumMod val="75000"/>
                    <a:lumOff val="25000"/>
                  </a:schemeClr>
                </a:solidFill>
                <a:latin typeface="印品黑体" panose="020F0502020204030204"/>
                <a:ea typeface="微软雅黑" panose="020B0503020204020204" charset="-122"/>
                <a:cs typeface="+mn-ea"/>
                <a:sym typeface="+mn-lt"/>
              </a:rPr>
              <a:t>用来存储文档、图片、对象等非结构化数据的数据库，也是</a:t>
            </a:r>
            <a:r>
              <a:rPr lang="en-US" altLang="zh-CN" sz="1000" dirty="0">
                <a:solidFill>
                  <a:schemeClr val="tx1">
                    <a:lumMod val="75000"/>
                    <a:lumOff val="25000"/>
                  </a:schemeClr>
                </a:solidFill>
                <a:latin typeface="印品黑体" panose="020F0502020204030204"/>
                <a:ea typeface="微软雅黑" panose="020B0503020204020204" charset="-122"/>
                <a:cs typeface="+mn-ea"/>
                <a:sym typeface="+mn-lt"/>
              </a:rPr>
              <a:t>NoSQL</a:t>
            </a:r>
            <a:r>
              <a:rPr lang="zh-CN" altLang="en-US" sz="1000" dirty="0">
                <a:solidFill>
                  <a:schemeClr val="tx1">
                    <a:lumMod val="75000"/>
                    <a:lumOff val="25000"/>
                  </a:schemeClr>
                </a:solidFill>
                <a:latin typeface="印品黑体" panose="020F0502020204030204"/>
                <a:ea typeface="微软雅黑" panose="020B0503020204020204" charset="-122"/>
                <a:cs typeface="+mn-ea"/>
                <a:sym typeface="+mn-lt"/>
              </a:rPr>
              <a:t>数据库中的一类，具有</a:t>
            </a:r>
            <a:r>
              <a:rPr lang="en-US" altLang="zh-CN" sz="1000" dirty="0">
                <a:solidFill>
                  <a:schemeClr val="tx1">
                    <a:lumMod val="75000"/>
                    <a:lumOff val="25000"/>
                  </a:schemeClr>
                </a:solidFill>
                <a:latin typeface="印品黑体" panose="020F0502020204030204"/>
                <a:ea typeface="微软雅黑" panose="020B0503020204020204" charset="-122"/>
                <a:cs typeface="+mn-ea"/>
                <a:sym typeface="+mn-lt"/>
              </a:rPr>
              <a:t>NoSQL</a:t>
            </a:r>
            <a:r>
              <a:rPr lang="zh-CN" altLang="en-US" sz="1000" dirty="0">
                <a:solidFill>
                  <a:schemeClr val="tx1">
                    <a:lumMod val="75000"/>
                    <a:lumOff val="25000"/>
                  </a:schemeClr>
                </a:solidFill>
                <a:latin typeface="印品黑体" panose="020F0502020204030204"/>
                <a:ea typeface="微软雅黑" panose="020B0503020204020204" charset="-122"/>
                <a:cs typeface="+mn-ea"/>
                <a:sym typeface="+mn-lt"/>
              </a:rPr>
              <a:t>数据库的特点。常用的文件数据库有：</a:t>
            </a:r>
            <a:endParaRPr lang="zh-CN" altLang="en-US" sz="10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en-US" altLang="zh-CN" sz="1000" dirty="0">
                <a:solidFill>
                  <a:schemeClr val="tx1">
                    <a:lumMod val="75000"/>
                    <a:lumOff val="25000"/>
                  </a:schemeClr>
                </a:solidFill>
                <a:latin typeface="印品黑体" panose="020F0502020204030204"/>
                <a:ea typeface="微软雅黑" panose="020B0503020204020204" charset="-122"/>
                <a:cs typeface="+mn-ea"/>
                <a:sym typeface="+mn-lt"/>
              </a:rPr>
              <a:t>MongoDB</a:t>
            </a:r>
            <a:endParaRPr lang="en-US" altLang="zh-CN" sz="10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en-US" altLang="zh-CN" sz="1000" dirty="0">
                <a:solidFill>
                  <a:schemeClr val="tx1">
                    <a:lumMod val="75000"/>
                    <a:lumOff val="25000"/>
                  </a:schemeClr>
                </a:solidFill>
                <a:latin typeface="印品黑体" panose="020F0502020204030204"/>
                <a:ea typeface="微软雅黑" panose="020B0503020204020204" charset="-122"/>
                <a:cs typeface="+mn-ea"/>
                <a:sym typeface="+mn-lt"/>
              </a:rPr>
              <a:t>MinIO</a:t>
            </a:r>
            <a:endParaRPr lang="en-US" altLang="zh-CN" sz="1000" dirty="0">
              <a:solidFill>
                <a:schemeClr val="tx1">
                  <a:lumMod val="75000"/>
                  <a:lumOff val="25000"/>
                </a:schemeClr>
              </a:solidFill>
              <a:latin typeface="印品黑体" panose="020F0502020204030204"/>
              <a:ea typeface="微软雅黑" panose="020B0503020204020204" charset="-122"/>
              <a:cs typeface="+mn-ea"/>
              <a:sym typeface="+mn-lt"/>
            </a:endParaRPr>
          </a:p>
          <a:p>
            <a:pPr marL="171450" indent="-171450" algn="just" fontAlgn="auto">
              <a:lnSpc>
                <a:spcPct val="130000"/>
              </a:lnSpc>
              <a:spcBef>
                <a:spcPts val="0"/>
              </a:spcBef>
              <a:spcAft>
                <a:spcPts val="0"/>
              </a:spcAft>
              <a:buFont typeface="Arial" panose="020B0604020202020204" pitchFamily="34" charset="0"/>
              <a:buChar char="•"/>
            </a:pPr>
            <a:r>
              <a:rPr lang="en-US" altLang="zh-CN" sz="1000" dirty="0">
                <a:solidFill>
                  <a:schemeClr val="tx1">
                    <a:lumMod val="75000"/>
                    <a:lumOff val="25000"/>
                  </a:schemeClr>
                </a:solidFill>
                <a:latin typeface="印品黑体" panose="020F0502020204030204"/>
                <a:ea typeface="微软雅黑" panose="020B0503020204020204" charset="-122"/>
                <a:cs typeface="+mn-ea"/>
                <a:sym typeface="+mn-lt"/>
              </a:rPr>
              <a:t>FastDFS</a:t>
            </a:r>
            <a:endParaRPr lang="en-US" altLang="zh-CN" sz="1000" dirty="0">
              <a:solidFill>
                <a:schemeClr val="tx1">
                  <a:lumMod val="75000"/>
                  <a:lumOff val="25000"/>
                </a:schemeClr>
              </a:solidFill>
              <a:latin typeface="印品黑体" panose="020F0502020204030204"/>
              <a:ea typeface="微软雅黑" panose="020B0503020204020204" charset="-122"/>
              <a:cs typeface="+mn-ea"/>
              <a:sym typeface="+mn-lt"/>
            </a:endParaRPr>
          </a:p>
        </p:txBody>
      </p:sp>
      <p:sp>
        <p:nvSpPr>
          <p:cNvPr id="39" name="TextBox 116"/>
          <p:cNvSpPr txBox="1"/>
          <p:nvPr/>
        </p:nvSpPr>
        <p:spPr>
          <a:xfrm>
            <a:off x="7583354" y="3921289"/>
            <a:ext cx="1313781" cy="322580"/>
          </a:xfrm>
          <a:prstGeom prst="rect">
            <a:avLst/>
          </a:prstGeom>
          <a:noFill/>
        </p:spPr>
        <p:txBody>
          <a:bodyPr wrap="square" tIns="0" bIns="0" rtlCol="0" anchor="t">
            <a:spAutoFit/>
          </a:bodyPr>
          <a:lstStyle/>
          <a:p>
            <a:pPr fontAlgn="auto">
              <a:lnSpc>
                <a:spcPct val="150000"/>
              </a:lnSpc>
              <a:spcBef>
                <a:spcPts val="0"/>
              </a:spcBef>
              <a:spcAft>
                <a:spcPts val="0"/>
              </a:spcAft>
            </a:pPr>
            <a:r>
              <a:rPr lang="zh-CN" altLang="en-US" sz="1400" b="1" dirty="0">
                <a:solidFill>
                  <a:schemeClr val="accent6"/>
                </a:solidFill>
                <a:latin typeface="印品黑体" panose="020F0502020204030204"/>
                <a:ea typeface="微软雅黑" panose="020B0503020204020204" charset="-122"/>
                <a:cs typeface="+mn-ea"/>
                <a:sym typeface="+mn-lt"/>
              </a:rPr>
              <a:t>文件数据库</a:t>
            </a:r>
            <a:endParaRPr lang="zh-CN" altLang="en-US" sz="1400" b="1" dirty="0">
              <a:solidFill>
                <a:schemeClr val="accent6"/>
              </a:solidFill>
              <a:latin typeface="印品黑体" panose="020F0502020204030204"/>
              <a:ea typeface="微软雅黑" panose="020B0503020204020204" charset="-122"/>
              <a:cs typeface="+mn-ea"/>
              <a:sym typeface="+mn-lt"/>
            </a:endParaRPr>
          </a:p>
        </p:txBody>
      </p:sp>
      <p:sp>
        <p:nvSpPr>
          <p:cNvPr id="40" name="TextBox 117"/>
          <p:cNvSpPr txBox="1"/>
          <p:nvPr/>
        </p:nvSpPr>
        <p:spPr>
          <a:xfrm>
            <a:off x="7583355" y="3510855"/>
            <a:ext cx="649537" cy="523220"/>
          </a:xfrm>
          <a:prstGeom prst="rect">
            <a:avLst/>
          </a:prstGeom>
          <a:noFill/>
        </p:spPr>
        <p:txBody>
          <a:bodyPr wrap="none" rtlCol="0">
            <a:spAutoFit/>
          </a:bodyPr>
          <a:lstStyle/>
          <a:p>
            <a:pPr fontAlgn="auto">
              <a:spcBef>
                <a:spcPts val="0"/>
              </a:spcBef>
              <a:spcAft>
                <a:spcPts val="0"/>
              </a:spcAft>
            </a:pPr>
            <a:r>
              <a:rPr lang="en-US" altLang="zh-CN" sz="2800" dirty="0">
                <a:solidFill>
                  <a:schemeClr val="accent6"/>
                </a:solidFill>
                <a:latin typeface="印品黑体" panose="020F0502020204030204"/>
                <a:ea typeface="微软雅黑" panose="020B0503020204020204" charset="-122"/>
                <a:cs typeface="+mn-ea"/>
                <a:sym typeface="+mn-lt"/>
              </a:rPr>
              <a:t>04.</a:t>
            </a:r>
            <a:endParaRPr lang="en-US" altLang="zh-CN" sz="2800" dirty="0">
              <a:solidFill>
                <a:schemeClr val="accent6"/>
              </a:solidFill>
              <a:latin typeface="印品黑体" panose="020F0502020204030204"/>
              <a:ea typeface="微软雅黑" panose="020B0503020204020204" charset="-122"/>
              <a:cs typeface="+mn-ea"/>
              <a:sym typeface="+mn-lt"/>
            </a:endParaRPr>
          </a:p>
        </p:txBody>
      </p:sp>
      <p:sp>
        <p:nvSpPr>
          <p:cNvPr id="41" name="TextBox 135"/>
          <p:cNvSpPr txBox="1"/>
          <p:nvPr/>
        </p:nvSpPr>
        <p:spPr>
          <a:xfrm>
            <a:off x="9649205" y="5322285"/>
            <a:ext cx="1656183" cy="291465"/>
          </a:xfrm>
          <a:prstGeom prst="rect">
            <a:avLst/>
          </a:prstGeom>
          <a:noFill/>
        </p:spPr>
        <p:txBody>
          <a:bodyPr wrap="square" rtlCol="0">
            <a:spAutoFit/>
          </a:bodyPr>
          <a:lstStyle/>
          <a:p>
            <a:pPr marL="171450" indent="-171450" algn="just" fontAlgn="auto">
              <a:lnSpc>
                <a:spcPct val="130000"/>
              </a:lnSpc>
              <a:spcBef>
                <a:spcPts val="0"/>
              </a:spcBef>
              <a:spcAft>
                <a:spcPts val="0"/>
              </a:spcAft>
              <a:buFont typeface="Arial" panose="020B0604020202020204" pitchFamily="34" charset="0"/>
              <a:buChar char="•"/>
            </a:pPr>
            <a:r>
              <a:rPr lang="zh-CN" altLang="en-US" sz="1000" dirty="0">
                <a:solidFill>
                  <a:schemeClr val="tx1">
                    <a:lumMod val="75000"/>
                    <a:lumOff val="25000"/>
                  </a:schemeClr>
                </a:solidFill>
                <a:latin typeface="印品黑体" panose="020F0502020204030204"/>
                <a:ea typeface="微软雅黑" panose="020B0503020204020204" charset="-122"/>
                <a:cs typeface="+mn-ea"/>
                <a:sym typeface="+mn-lt"/>
              </a:rPr>
              <a:t>Lucene</a:t>
            </a:r>
            <a:endParaRPr lang="zh-CN" altLang="en-US" sz="1000" dirty="0">
              <a:solidFill>
                <a:schemeClr val="tx1">
                  <a:lumMod val="75000"/>
                  <a:lumOff val="25000"/>
                </a:schemeClr>
              </a:solidFill>
              <a:latin typeface="印品黑体" panose="020F0502020204030204"/>
              <a:ea typeface="微软雅黑" panose="020B0503020204020204" charset="-122"/>
              <a:cs typeface="+mn-ea"/>
              <a:sym typeface="+mn-lt"/>
            </a:endParaRPr>
          </a:p>
        </p:txBody>
      </p:sp>
      <p:sp>
        <p:nvSpPr>
          <p:cNvPr id="42" name="TextBox 136"/>
          <p:cNvSpPr txBox="1"/>
          <p:nvPr/>
        </p:nvSpPr>
        <p:spPr>
          <a:xfrm>
            <a:off x="9649460" y="4971415"/>
            <a:ext cx="1496060" cy="322580"/>
          </a:xfrm>
          <a:prstGeom prst="rect">
            <a:avLst/>
          </a:prstGeom>
          <a:noFill/>
        </p:spPr>
        <p:txBody>
          <a:bodyPr wrap="square" tIns="0" bIns="0" rtlCol="0" anchor="t">
            <a:spAutoFit/>
          </a:bodyPr>
          <a:lstStyle/>
          <a:p>
            <a:pPr fontAlgn="auto">
              <a:lnSpc>
                <a:spcPct val="150000"/>
              </a:lnSpc>
              <a:spcBef>
                <a:spcPts val="0"/>
              </a:spcBef>
              <a:spcAft>
                <a:spcPts val="0"/>
              </a:spcAft>
            </a:pPr>
            <a:r>
              <a:rPr lang="zh-CN" altLang="en-US" sz="1400" b="1" dirty="0">
                <a:solidFill>
                  <a:srgbClr val="426AAC"/>
                </a:solidFill>
                <a:latin typeface="印品黑体" panose="020F0502020204030204"/>
                <a:ea typeface="微软雅黑" panose="020B0503020204020204" charset="-122"/>
                <a:cs typeface="+mn-ea"/>
                <a:sym typeface="+mn-lt"/>
              </a:rPr>
              <a:t>全文检索数据库</a:t>
            </a:r>
            <a:endParaRPr lang="zh-CN" altLang="en-US" sz="1400" b="1" dirty="0">
              <a:solidFill>
                <a:srgbClr val="426AAC"/>
              </a:solidFill>
              <a:latin typeface="印品黑体" panose="020F0502020204030204"/>
              <a:ea typeface="微软雅黑" panose="020B0503020204020204" charset="-122"/>
              <a:cs typeface="+mn-ea"/>
              <a:sym typeface="+mn-lt"/>
            </a:endParaRPr>
          </a:p>
        </p:txBody>
      </p:sp>
      <p:sp>
        <p:nvSpPr>
          <p:cNvPr id="43" name="TextBox 137"/>
          <p:cNvSpPr txBox="1"/>
          <p:nvPr/>
        </p:nvSpPr>
        <p:spPr>
          <a:xfrm>
            <a:off x="9649204" y="4561103"/>
            <a:ext cx="641971" cy="523220"/>
          </a:xfrm>
          <a:prstGeom prst="rect">
            <a:avLst/>
          </a:prstGeom>
          <a:noFill/>
        </p:spPr>
        <p:txBody>
          <a:bodyPr wrap="none" rtlCol="0">
            <a:spAutoFit/>
          </a:bodyPr>
          <a:lstStyle/>
          <a:p>
            <a:pPr fontAlgn="auto">
              <a:spcBef>
                <a:spcPts val="0"/>
              </a:spcBef>
              <a:spcAft>
                <a:spcPts val="0"/>
              </a:spcAft>
            </a:pPr>
            <a:r>
              <a:rPr lang="en-US" altLang="zh-CN" sz="2800" dirty="0">
                <a:solidFill>
                  <a:srgbClr val="426AAC"/>
                </a:solidFill>
                <a:latin typeface="印品黑体" panose="020F0502020204030204"/>
                <a:ea typeface="微软雅黑" panose="020B0503020204020204" charset="-122"/>
                <a:cs typeface="+mn-ea"/>
                <a:sym typeface="+mn-lt"/>
              </a:rPr>
              <a:t>05.</a:t>
            </a:r>
            <a:endParaRPr lang="zh-CN" altLang="en-US" sz="2800" dirty="0">
              <a:solidFill>
                <a:srgbClr val="426AAC"/>
              </a:solidFill>
              <a:latin typeface="印品黑体" panose="020F0502020204030204"/>
              <a:ea typeface="微软雅黑" panose="020B0503020204020204" charset="-122"/>
              <a:cs typeface="+mn-ea"/>
              <a:sym typeface="+mn-lt"/>
            </a:endParaRPr>
          </a:p>
        </p:txBody>
      </p:sp>
      <p:grpSp>
        <p:nvGrpSpPr>
          <p:cNvPr id="44" name="组合 43"/>
          <p:cNvGrpSpPr/>
          <p:nvPr/>
        </p:nvGrpSpPr>
        <p:grpSpPr>
          <a:xfrm>
            <a:off x="10873075" y="2754521"/>
            <a:ext cx="272426" cy="345114"/>
            <a:chOff x="8950326" y="1212851"/>
            <a:chExt cx="636588" cy="806450"/>
          </a:xfrm>
          <a:solidFill>
            <a:srgbClr val="0060BF"/>
          </a:solidFill>
        </p:grpSpPr>
        <p:sp>
          <p:nvSpPr>
            <p:cNvPr id="45" name="Freeform 605"/>
            <p:cNvSpPr/>
            <p:nvPr/>
          </p:nvSpPr>
          <p:spPr bwMode="auto">
            <a:xfrm>
              <a:off x="9040813" y="1787526"/>
              <a:ext cx="71438" cy="231775"/>
            </a:xfrm>
            <a:custGeom>
              <a:avLst/>
              <a:gdLst>
                <a:gd name="T0" fmla="*/ 0 w 19"/>
                <a:gd name="T1" fmla="*/ 0 h 62"/>
                <a:gd name="T2" fmla="*/ 2 w 19"/>
                <a:gd name="T3" fmla="*/ 62 h 62"/>
                <a:gd name="T4" fmla="*/ 19 w 19"/>
                <a:gd name="T5" fmla="*/ 62 h 62"/>
                <a:gd name="T6" fmla="*/ 19 w 19"/>
                <a:gd name="T7" fmla="*/ 0 h 62"/>
                <a:gd name="T8" fmla="*/ 0 w 19"/>
                <a:gd name="T9" fmla="*/ 0 h 62"/>
              </a:gdLst>
              <a:ahLst/>
              <a:cxnLst>
                <a:cxn ang="0">
                  <a:pos x="T0" y="T1"/>
                </a:cxn>
                <a:cxn ang="0">
                  <a:pos x="T2" y="T3"/>
                </a:cxn>
                <a:cxn ang="0">
                  <a:pos x="T4" y="T5"/>
                </a:cxn>
                <a:cxn ang="0">
                  <a:pos x="T6" y="T7"/>
                </a:cxn>
                <a:cxn ang="0">
                  <a:pos x="T8" y="T9"/>
                </a:cxn>
              </a:cxnLst>
              <a:rect l="0" t="0" r="r" b="b"/>
              <a:pathLst>
                <a:path w="19" h="62">
                  <a:moveTo>
                    <a:pt x="0" y="0"/>
                  </a:moveTo>
                  <a:cubicBezTo>
                    <a:pt x="2" y="62"/>
                    <a:pt x="2" y="62"/>
                    <a:pt x="2" y="62"/>
                  </a:cubicBezTo>
                  <a:cubicBezTo>
                    <a:pt x="19" y="62"/>
                    <a:pt x="19" y="62"/>
                    <a:pt x="19" y="62"/>
                  </a:cubicBezTo>
                  <a:cubicBezTo>
                    <a:pt x="19" y="41"/>
                    <a:pt x="19" y="0"/>
                    <a:pt x="19" y="0"/>
                  </a:cubicBezTo>
                  <a:cubicBezTo>
                    <a:pt x="19" y="0"/>
                    <a:pt x="7"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46" name="Freeform 606"/>
            <p:cNvSpPr/>
            <p:nvPr/>
          </p:nvSpPr>
          <p:spPr bwMode="auto">
            <a:xfrm>
              <a:off x="9120188" y="1787526"/>
              <a:ext cx="36513" cy="231775"/>
            </a:xfrm>
            <a:custGeom>
              <a:avLst/>
              <a:gdLst>
                <a:gd name="T0" fmla="*/ 0 w 10"/>
                <a:gd name="T1" fmla="*/ 0 h 62"/>
                <a:gd name="T2" fmla="*/ 1 w 10"/>
                <a:gd name="T3" fmla="*/ 62 h 62"/>
                <a:gd name="T4" fmla="*/ 10 w 10"/>
                <a:gd name="T5" fmla="*/ 62 h 62"/>
                <a:gd name="T6" fmla="*/ 10 w 10"/>
                <a:gd name="T7" fmla="*/ 0 h 62"/>
                <a:gd name="T8" fmla="*/ 0 w 10"/>
                <a:gd name="T9" fmla="*/ 0 h 62"/>
              </a:gdLst>
              <a:ahLst/>
              <a:cxnLst>
                <a:cxn ang="0">
                  <a:pos x="T0" y="T1"/>
                </a:cxn>
                <a:cxn ang="0">
                  <a:pos x="T2" y="T3"/>
                </a:cxn>
                <a:cxn ang="0">
                  <a:pos x="T4" y="T5"/>
                </a:cxn>
                <a:cxn ang="0">
                  <a:pos x="T6" y="T7"/>
                </a:cxn>
                <a:cxn ang="0">
                  <a:pos x="T8" y="T9"/>
                </a:cxn>
              </a:cxnLst>
              <a:rect l="0" t="0" r="r" b="b"/>
              <a:pathLst>
                <a:path w="10" h="62">
                  <a:moveTo>
                    <a:pt x="0" y="0"/>
                  </a:moveTo>
                  <a:cubicBezTo>
                    <a:pt x="1" y="62"/>
                    <a:pt x="1" y="62"/>
                    <a:pt x="1" y="62"/>
                  </a:cubicBezTo>
                  <a:cubicBezTo>
                    <a:pt x="10" y="62"/>
                    <a:pt x="10" y="62"/>
                    <a:pt x="10" y="62"/>
                  </a:cubicBezTo>
                  <a:cubicBezTo>
                    <a:pt x="10" y="41"/>
                    <a:pt x="10" y="0"/>
                    <a:pt x="10" y="0"/>
                  </a:cubicBezTo>
                  <a:cubicBezTo>
                    <a:pt x="10" y="0"/>
                    <a:pt x="4"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47" name="Freeform 607"/>
            <p:cNvSpPr/>
            <p:nvPr/>
          </p:nvSpPr>
          <p:spPr bwMode="auto">
            <a:xfrm>
              <a:off x="9032876" y="1438276"/>
              <a:ext cx="106363" cy="120650"/>
            </a:xfrm>
            <a:custGeom>
              <a:avLst/>
              <a:gdLst>
                <a:gd name="T0" fmla="*/ 25 w 28"/>
                <a:gd name="T1" fmla="*/ 11 h 32"/>
                <a:gd name="T2" fmla="*/ 20 w 28"/>
                <a:gd name="T3" fmla="*/ 30 h 32"/>
                <a:gd name="T4" fmla="*/ 3 w 28"/>
                <a:gd name="T5" fmla="*/ 21 h 32"/>
                <a:gd name="T6" fmla="*/ 9 w 28"/>
                <a:gd name="T7" fmla="*/ 2 h 32"/>
                <a:gd name="T8" fmla="*/ 25 w 28"/>
                <a:gd name="T9" fmla="*/ 11 h 32"/>
              </a:gdLst>
              <a:ahLst/>
              <a:cxnLst>
                <a:cxn ang="0">
                  <a:pos x="T0" y="T1"/>
                </a:cxn>
                <a:cxn ang="0">
                  <a:pos x="T2" y="T3"/>
                </a:cxn>
                <a:cxn ang="0">
                  <a:pos x="T4" y="T5"/>
                </a:cxn>
                <a:cxn ang="0">
                  <a:pos x="T6" y="T7"/>
                </a:cxn>
                <a:cxn ang="0">
                  <a:pos x="T8" y="T9"/>
                </a:cxn>
              </a:cxnLst>
              <a:rect l="0" t="0" r="r" b="b"/>
              <a:pathLst>
                <a:path w="28" h="32">
                  <a:moveTo>
                    <a:pt x="25" y="11"/>
                  </a:moveTo>
                  <a:cubicBezTo>
                    <a:pt x="28" y="19"/>
                    <a:pt x="26" y="27"/>
                    <a:pt x="20" y="30"/>
                  </a:cubicBezTo>
                  <a:cubicBezTo>
                    <a:pt x="14" y="32"/>
                    <a:pt x="6" y="28"/>
                    <a:pt x="3" y="21"/>
                  </a:cubicBezTo>
                  <a:cubicBezTo>
                    <a:pt x="0" y="13"/>
                    <a:pt x="2" y="5"/>
                    <a:pt x="9" y="2"/>
                  </a:cubicBezTo>
                  <a:cubicBezTo>
                    <a:pt x="15" y="0"/>
                    <a:pt x="22" y="4"/>
                    <a:pt x="2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48" name="Rectangle 608"/>
            <p:cNvSpPr>
              <a:spLocks noChangeArrowheads="1"/>
            </p:cNvSpPr>
            <p:nvPr/>
          </p:nvSpPr>
          <p:spPr bwMode="auto">
            <a:xfrm>
              <a:off x="9112251" y="1708151"/>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49" name="Freeform 609"/>
            <p:cNvSpPr/>
            <p:nvPr/>
          </p:nvSpPr>
          <p:spPr bwMode="auto">
            <a:xfrm>
              <a:off x="8950326" y="1449388"/>
              <a:ext cx="319088" cy="363538"/>
            </a:xfrm>
            <a:custGeom>
              <a:avLst/>
              <a:gdLst>
                <a:gd name="T0" fmla="*/ 69 w 85"/>
                <a:gd name="T1" fmla="*/ 0 h 97"/>
                <a:gd name="T2" fmla="*/ 63 w 85"/>
                <a:gd name="T3" fmla="*/ 23 h 97"/>
                <a:gd name="T4" fmla="*/ 46 w 85"/>
                <a:gd name="T5" fmla="*/ 28 h 97"/>
                <a:gd name="T6" fmla="*/ 45 w 85"/>
                <a:gd name="T7" fmla="*/ 28 h 97"/>
                <a:gd name="T8" fmla="*/ 49 w 85"/>
                <a:gd name="T9" fmla="*/ 33 h 97"/>
                <a:gd name="T10" fmla="*/ 45 w 85"/>
                <a:gd name="T11" fmla="*/ 37 h 97"/>
                <a:gd name="T12" fmla="*/ 48 w 85"/>
                <a:gd name="T13" fmla="*/ 42 h 97"/>
                <a:gd name="T14" fmla="*/ 43 w 85"/>
                <a:gd name="T15" fmla="*/ 69 h 97"/>
                <a:gd name="T16" fmla="*/ 43 w 85"/>
                <a:gd name="T17" fmla="*/ 69 h 97"/>
                <a:gd name="T18" fmla="*/ 43 w 85"/>
                <a:gd name="T19" fmla="*/ 69 h 97"/>
                <a:gd name="T20" fmla="*/ 43 w 85"/>
                <a:gd name="T21" fmla="*/ 69 h 97"/>
                <a:gd name="T22" fmla="*/ 43 w 85"/>
                <a:gd name="T23" fmla="*/ 69 h 97"/>
                <a:gd name="T24" fmla="*/ 33 w 85"/>
                <a:gd name="T25" fmla="*/ 43 h 97"/>
                <a:gd name="T26" fmla="*/ 34 w 85"/>
                <a:gd name="T27" fmla="*/ 38 h 97"/>
                <a:gd name="T28" fmla="*/ 30 w 85"/>
                <a:gd name="T29" fmla="*/ 35 h 97"/>
                <a:gd name="T30" fmla="*/ 33 w 85"/>
                <a:gd name="T31" fmla="*/ 30 h 97"/>
                <a:gd name="T32" fmla="*/ 22 w 85"/>
                <a:gd name="T33" fmla="*/ 32 h 97"/>
                <a:gd name="T34" fmla="*/ 19 w 85"/>
                <a:gd name="T35" fmla="*/ 36 h 97"/>
                <a:gd name="T36" fmla="*/ 6 w 85"/>
                <a:gd name="T37" fmla="*/ 63 h 97"/>
                <a:gd name="T38" fmla="*/ 0 w 85"/>
                <a:gd name="T39" fmla="*/ 94 h 97"/>
                <a:gd name="T40" fmla="*/ 17 w 85"/>
                <a:gd name="T41" fmla="*/ 97 h 97"/>
                <a:gd name="T42" fmla="*/ 20 w 85"/>
                <a:gd name="T43" fmla="*/ 69 h 97"/>
                <a:gd name="T44" fmla="*/ 21 w 85"/>
                <a:gd name="T45" fmla="*/ 66 h 97"/>
                <a:gd name="T46" fmla="*/ 23 w 85"/>
                <a:gd name="T47" fmla="*/ 95 h 97"/>
                <a:gd name="T48" fmla="*/ 23 w 85"/>
                <a:gd name="T49" fmla="*/ 96 h 97"/>
                <a:gd name="T50" fmla="*/ 58 w 85"/>
                <a:gd name="T51" fmla="*/ 93 h 97"/>
                <a:gd name="T52" fmla="*/ 58 w 85"/>
                <a:gd name="T53" fmla="*/ 93 h 97"/>
                <a:gd name="T54" fmla="*/ 53 w 85"/>
                <a:gd name="T55" fmla="*/ 41 h 97"/>
                <a:gd name="T56" fmla="*/ 62 w 85"/>
                <a:gd name="T57" fmla="*/ 39 h 97"/>
                <a:gd name="T58" fmla="*/ 71 w 85"/>
                <a:gd name="T59" fmla="*/ 37 h 97"/>
                <a:gd name="T60" fmla="*/ 72 w 85"/>
                <a:gd name="T61" fmla="*/ 37 h 97"/>
                <a:gd name="T62" fmla="*/ 77 w 85"/>
                <a:gd name="T63" fmla="*/ 31 h 97"/>
                <a:gd name="T64" fmla="*/ 77 w 85"/>
                <a:gd name="T65" fmla="*/ 31 h 97"/>
                <a:gd name="T66" fmla="*/ 77 w 85"/>
                <a:gd name="T67" fmla="*/ 31 h 97"/>
                <a:gd name="T68" fmla="*/ 77 w 85"/>
                <a:gd name="T69" fmla="*/ 31 h 97"/>
                <a:gd name="T70" fmla="*/ 77 w 85"/>
                <a:gd name="T71" fmla="*/ 30 h 97"/>
                <a:gd name="T72" fmla="*/ 78 w 85"/>
                <a:gd name="T73" fmla="*/ 29 h 97"/>
                <a:gd name="T74" fmla="*/ 85 w 85"/>
                <a:gd name="T75" fmla="*/ 4 h 97"/>
                <a:gd name="T76" fmla="*/ 69 w 85"/>
                <a:gd name="T7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97">
                  <a:moveTo>
                    <a:pt x="69" y="0"/>
                  </a:moveTo>
                  <a:cubicBezTo>
                    <a:pt x="63" y="23"/>
                    <a:pt x="63" y="23"/>
                    <a:pt x="63" y="23"/>
                  </a:cubicBezTo>
                  <a:cubicBezTo>
                    <a:pt x="46" y="28"/>
                    <a:pt x="46" y="28"/>
                    <a:pt x="46" y="28"/>
                  </a:cubicBezTo>
                  <a:cubicBezTo>
                    <a:pt x="46" y="28"/>
                    <a:pt x="46" y="28"/>
                    <a:pt x="45" y="28"/>
                  </a:cubicBezTo>
                  <a:cubicBezTo>
                    <a:pt x="49" y="33"/>
                    <a:pt x="49" y="33"/>
                    <a:pt x="49" y="33"/>
                  </a:cubicBezTo>
                  <a:cubicBezTo>
                    <a:pt x="45" y="37"/>
                    <a:pt x="45" y="37"/>
                    <a:pt x="45" y="37"/>
                  </a:cubicBezTo>
                  <a:cubicBezTo>
                    <a:pt x="48" y="42"/>
                    <a:pt x="48" y="42"/>
                    <a:pt x="48" y="42"/>
                  </a:cubicBezTo>
                  <a:cubicBezTo>
                    <a:pt x="43" y="69"/>
                    <a:pt x="43" y="69"/>
                    <a:pt x="43" y="69"/>
                  </a:cubicBezTo>
                  <a:cubicBezTo>
                    <a:pt x="43" y="69"/>
                    <a:pt x="43" y="69"/>
                    <a:pt x="43" y="69"/>
                  </a:cubicBezTo>
                  <a:cubicBezTo>
                    <a:pt x="43" y="69"/>
                    <a:pt x="43" y="69"/>
                    <a:pt x="43" y="69"/>
                  </a:cubicBezTo>
                  <a:cubicBezTo>
                    <a:pt x="43" y="69"/>
                    <a:pt x="43" y="69"/>
                    <a:pt x="43" y="69"/>
                  </a:cubicBezTo>
                  <a:cubicBezTo>
                    <a:pt x="43" y="69"/>
                    <a:pt x="43" y="69"/>
                    <a:pt x="43" y="69"/>
                  </a:cubicBezTo>
                  <a:cubicBezTo>
                    <a:pt x="33" y="43"/>
                    <a:pt x="33" y="43"/>
                    <a:pt x="33" y="43"/>
                  </a:cubicBezTo>
                  <a:cubicBezTo>
                    <a:pt x="34" y="38"/>
                    <a:pt x="34" y="38"/>
                    <a:pt x="34" y="38"/>
                  </a:cubicBezTo>
                  <a:cubicBezTo>
                    <a:pt x="30" y="35"/>
                    <a:pt x="30" y="35"/>
                    <a:pt x="30" y="35"/>
                  </a:cubicBezTo>
                  <a:cubicBezTo>
                    <a:pt x="33" y="30"/>
                    <a:pt x="33" y="30"/>
                    <a:pt x="33" y="30"/>
                  </a:cubicBezTo>
                  <a:cubicBezTo>
                    <a:pt x="31" y="31"/>
                    <a:pt x="23" y="32"/>
                    <a:pt x="22" y="32"/>
                  </a:cubicBezTo>
                  <a:cubicBezTo>
                    <a:pt x="21" y="32"/>
                    <a:pt x="20" y="35"/>
                    <a:pt x="19" y="36"/>
                  </a:cubicBezTo>
                  <a:cubicBezTo>
                    <a:pt x="6" y="63"/>
                    <a:pt x="6" y="63"/>
                    <a:pt x="6" y="63"/>
                  </a:cubicBezTo>
                  <a:cubicBezTo>
                    <a:pt x="3" y="77"/>
                    <a:pt x="2" y="84"/>
                    <a:pt x="0" y="94"/>
                  </a:cubicBezTo>
                  <a:cubicBezTo>
                    <a:pt x="6" y="95"/>
                    <a:pt x="12" y="96"/>
                    <a:pt x="17" y="97"/>
                  </a:cubicBezTo>
                  <a:cubicBezTo>
                    <a:pt x="18" y="88"/>
                    <a:pt x="20" y="74"/>
                    <a:pt x="20" y="69"/>
                  </a:cubicBezTo>
                  <a:cubicBezTo>
                    <a:pt x="21" y="66"/>
                    <a:pt x="21" y="66"/>
                    <a:pt x="21" y="66"/>
                  </a:cubicBezTo>
                  <a:cubicBezTo>
                    <a:pt x="22" y="76"/>
                    <a:pt x="23" y="86"/>
                    <a:pt x="23" y="95"/>
                  </a:cubicBezTo>
                  <a:cubicBezTo>
                    <a:pt x="23" y="96"/>
                    <a:pt x="23" y="96"/>
                    <a:pt x="23" y="96"/>
                  </a:cubicBezTo>
                  <a:cubicBezTo>
                    <a:pt x="35" y="95"/>
                    <a:pt x="46" y="94"/>
                    <a:pt x="58" y="93"/>
                  </a:cubicBezTo>
                  <a:cubicBezTo>
                    <a:pt x="58" y="93"/>
                    <a:pt x="58" y="93"/>
                    <a:pt x="58" y="93"/>
                  </a:cubicBezTo>
                  <a:cubicBezTo>
                    <a:pt x="57" y="75"/>
                    <a:pt x="55" y="58"/>
                    <a:pt x="53" y="41"/>
                  </a:cubicBezTo>
                  <a:cubicBezTo>
                    <a:pt x="62" y="39"/>
                    <a:pt x="62" y="39"/>
                    <a:pt x="62" y="39"/>
                  </a:cubicBezTo>
                  <a:cubicBezTo>
                    <a:pt x="71" y="37"/>
                    <a:pt x="71" y="37"/>
                    <a:pt x="71" y="37"/>
                  </a:cubicBezTo>
                  <a:cubicBezTo>
                    <a:pt x="72" y="37"/>
                    <a:pt x="72" y="37"/>
                    <a:pt x="72" y="37"/>
                  </a:cubicBezTo>
                  <a:cubicBezTo>
                    <a:pt x="77" y="31"/>
                    <a:pt x="77" y="31"/>
                    <a:pt x="77" y="31"/>
                  </a:cubicBezTo>
                  <a:cubicBezTo>
                    <a:pt x="77" y="31"/>
                    <a:pt x="77" y="31"/>
                    <a:pt x="77" y="31"/>
                  </a:cubicBezTo>
                  <a:cubicBezTo>
                    <a:pt x="77" y="31"/>
                    <a:pt x="77" y="31"/>
                    <a:pt x="77" y="31"/>
                  </a:cubicBezTo>
                  <a:cubicBezTo>
                    <a:pt x="77" y="31"/>
                    <a:pt x="77" y="31"/>
                    <a:pt x="77" y="31"/>
                  </a:cubicBezTo>
                  <a:cubicBezTo>
                    <a:pt x="77" y="30"/>
                    <a:pt x="77" y="30"/>
                    <a:pt x="77" y="30"/>
                  </a:cubicBezTo>
                  <a:cubicBezTo>
                    <a:pt x="78" y="29"/>
                    <a:pt x="78" y="29"/>
                    <a:pt x="78" y="29"/>
                  </a:cubicBezTo>
                  <a:cubicBezTo>
                    <a:pt x="85" y="4"/>
                    <a:pt x="85" y="4"/>
                    <a:pt x="85" y="4"/>
                  </a:cubicBezTo>
                  <a:cubicBezTo>
                    <a:pt x="80" y="3"/>
                    <a:pt x="74" y="1"/>
                    <a:pt x="6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50" name="Freeform 610"/>
            <p:cNvSpPr/>
            <p:nvPr/>
          </p:nvSpPr>
          <p:spPr bwMode="auto">
            <a:xfrm>
              <a:off x="9090026" y="1558926"/>
              <a:ext cx="19050" cy="33338"/>
            </a:xfrm>
            <a:custGeom>
              <a:avLst/>
              <a:gdLst>
                <a:gd name="T0" fmla="*/ 9 w 12"/>
                <a:gd name="T1" fmla="*/ 0 h 21"/>
                <a:gd name="T2" fmla="*/ 12 w 12"/>
                <a:gd name="T3" fmla="*/ 11 h 21"/>
                <a:gd name="T4" fmla="*/ 7 w 12"/>
                <a:gd name="T5" fmla="*/ 21 h 21"/>
                <a:gd name="T6" fmla="*/ 0 w 12"/>
                <a:gd name="T7" fmla="*/ 14 h 21"/>
                <a:gd name="T8" fmla="*/ 2 w 12"/>
                <a:gd name="T9" fmla="*/ 0 h 21"/>
                <a:gd name="T10" fmla="*/ 9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9" y="0"/>
                  </a:moveTo>
                  <a:lnTo>
                    <a:pt x="12" y="11"/>
                  </a:lnTo>
                  <a:lnTo>
                    <a:pt x="7" y="21"/>
                  </a:lnTo>
                  <a:lnTo>
                    <a:pt x="0" y="14"/>
                  </a:lnTo>
                  <a:lnTo>
                    <a:pt x="2" y="0"/>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51" name="Freeform 611"/>
            <p:cNvSpPr/>
            <p:nvPr/>
          </p:nvSpPr>
          <p:spPr bwMode="auto">
            <a:xfrm>
              <a:off x="9093201" y="1581151"/>
              <a:ext cx="30163" cy="138113"/>
            </a:xfrm>
            <a:custGeom>
              <a:avLst/>
              <a:gdLst>
                <a:gd name="T0" fmla="*/ 10 w 19"/>
                <a:gd name="T1" fmla="*/ 0 h 87"/>
                <a:gd name="T2" fmla="*/ 19 w 19"/>
                <a:gd name="T3" fmla="*/ 80 h 87"/>
                <a:gd name="T4" fmla="*/ 12 w 19"/>
                <a:gd name="T5" fmla="*/ 87 h 87"/>
                <a:gd name="T6" fmla="*/ 5 w 19"/>
                <a:gd name="T7" fmla="*/ 80 h 87"/>
                <a:gd name="T8" fmla="*/ 0 w 19"/>
                <a:gd name="T9" fmla="*/ 0 h 87"/>
                <a:gd name="T10" fmla="*/ 10 w 19"/>
                <a:gd name="T11" fmla="*/ 0 h 87"/>
              </a:gdLst>
              <a:ahLst/>
              <a:cxnLst>
                <a:cxn ang="0">
                  <a:pos x="T0" y="T1"/>
                </a:cxn>
                <a:cxn ang="0">
                  <a:pos x="T2" y="T3"/>
                </a:cxn>
                <a:cxn ang="0">
                  <a:pos x="T4" y="T5"/>
                </a:cxn>
                <a:cxn ang="0">
                  <a:pos x="T6" y="T7"/>
                </a:cxn>
                <a:cxn ang="0">
                  <a:pos x="T8" y="T9"/>
                </a:cxn>
                <a:cxn ang="0">
                  <a:pos x="T10" y="T11"/>
                </a:cxn>
              </a:cxnLst>
              <a:rect l="0" t="0" r="r" b="b"/>
              <a:pathLst>
                <a:path w="19" h="87">
                  <a:moveTo>
                    <a:pt x="10" y="0"/>
                  </a:moveTo>
                  <a:lnTo>
                    <a:pt x="19" y="80"/>
                  </a:lnTo>
                  <a:lnTo>
                    <a:pt x="12" y="87"/>
                  </a:lnTo>
                  <a:lnTo>
                    <a:pt x="5" y="80"/>
                  </a:lnTo>
                  <a:lnTo>
                    <a:pt x="0" y="0"/>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52" name="Freeform 612"/>
            <p:cNvSpPr/>
            <p:nvPr/>
          </p:nvSpPr>
          <p:spPr bwMode="auto">
            <a:xfrm>
              <a:off x="9434513" y="1787526"/>
              <a:ext cx="71438" cy="231775"/>
            </a:xfrm>
            <a:custGeom>
              <a:avLst/>
              <a:gdLst>
                <a:gd name="T0" fmla="*/ 0 w 19"/>
                <a:gd name="T1" fmla="*/ 0 h 62"/>
                <a:gd name="T2" fmla="*/ 2 w 19"/>
                <a:gd name="T3" fmla="*/ 62 h 62"/>
                <a:gd name="T4" fmla="*/ 19 w 19"/>
                <a:gd name="T5" fmla="*/ 62 h 62"/>
                <a:gd name="T6" fmla="*/ 19 w 19"/>
                <a:gd name="T7" fmla="*/ 0 h 62"/>
                <a:gd name="T8" fmla="*/ 0 w 19"/>
                <a:gd name="T9" fmla="*/ 0 h 62"/>
              </a:gdLst>
              <a:ahLst/>
              <a:cxnLst>
                <a:cxn ang="0">
                  <a:pos x="T0" y="T1"/>
                </a:cxn>
                <a:cxn ang="0">
                  <a:pos x="T2" y="T3"/>
                </a:cxn>
                <a:cxn ang="0">
                  <a:pos x="T4" y="T5"/>
                </a:cxn>
                <a:cxn ang="0">
                  <a:pos x="T6" y="T7"/>
                </a:cxn>
                <a:cxn ang="0">
                  <a:pos x="T8" y="T9"/>
                </a:cxn>
              </a:cxnLst>
              <a:rect l="0" t="0" r="r" b="b"/>
              <a:pathLst>
                <a:path w="19" h="62">
                  <a:moveTo>
                    <a:pt x="0" y="0"/>
                  </a:moveTo>
                  <a:cubicBezTo>
                    <a:pt x="2" y="62"/>
                    <a:pt x="2" y="62"/>
                    <a:pt x="2" y="62"/>
                  </a:cubicBezTo>
                  <a:cubicBezTo>
                    <a:pt x="19" y="62"/>
                    <a:pt x="19" y="62"/>
                    <a:pt x="19" y="62"/>
                  </a:cubicBezTo>
                  <a:cubicBezTo>
                    <a:pt x="19" y="41"/>
                    <a:pt x="19" y="0"/>
                    <a:pt x="19" y="0"/>
                  </a:cubicBezTo>
                  <a:cubicBezTo>
                    <a:pt x="19" y="0"/>
                    <a:pt x="7"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53" name="Freeform 613"/>
            <p:cNvSpPr/>
            <p:nvPr/>
          </p:nvSpPr>
          <p:spPr bwMode="auto">
            <a:xfrm>
              <a:off x="9390063" y="1787526"/>
              <a:ext cx="36513" cy="231775"/>
            </a:xfrm>
            <a:custGeom>
              <a:avLst/>
              <a:gdLst>
                <a:gd name="T0" fmla="*/ 0 w 10"/>
                <a:gd name="T1" fmla="*/ 0 h 62"/>
                <a:gd name="T2" fmla="*/ 1 w 10"/>
                <a:gd name="T3" fmla="*/ 62 h 62"/>
                <a:gd name="T4" fmla="*/ 10 w 10"/>
                <a:gd name="T5" fmla="*/ 62 h 62"/>
                <a:gd name="T6" fmla="*/ 10 w 10"/>
                <a:gd name="T7" fmla="*/ 0 h 62"/>
                <a:gd name="T8" fmla="*/ 0 w 10"/>
                <a:gd name="T9" fmla="*/ 0 h 62"/>
              </a:gdLst>
              <a:ahLst/>
              <a:cxnLst>
                <a:cxn ang="0">
                  <a:pos x="T0" y="T1"/>
                </a:cxn>
                <a:cxn ang="0">
                  <a:pos x="T2" y="T3"/>
                </a:cxn>
                <a:cxn ang="0">
                  <a:pos x="T4" y="T5"/>
                </a:cxn>
                <a:cxn ang="0">
                  <a:pos x="T6" y="T7"/>
                </a:cxn>
                <a:cxn ang="0">
                  <a:pos x="T8" y="T9"/>
                </a:cxn>
              </a:cxnLst>
              <a:rect l="0" t="0" r="r" b="b"/>
              <a:pathLst>
                <a:path w="10" h="62">
                  <a:moveTo>
                    <a:pt x="0" y="0"/>
                  </a:moveTo>
                  <a:cubicBezTo>
                    <a:pt x="1" y="62"/>
                    <a:pt x="1" y="62"/>
                    <a:pt x="1" y="62"/>
                  </a:cubicBezTo>
                  <a:cubicBezTo>
                    <a:pt x="10" y="62"/>
                    <a:pt x="10" y="62"/>
                    <a:pt x="10" y="62"/>
                  </a:cubicBezTo>
                  <a:cubicBezTo>
                    <a:pt x="10" y="41"/>
                    <a:pt x="10" y="0"/>
                    <a:pt x="10" y="0"/>
                  </a:cubicBezTo>
                  <a:cubicBezTo>
                    <a:pt x="10" y="0"/>
                    <a:pt x="4"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54" name="Freeform 614"/>
            <p:cNvSpPr/>
            <p:nvPr/>
          </p:nvSpPr>
          <p:spPr bwMode="auto">
            <a:xfrm>
              <a:off x="9409113" y="1438276"/>
              <a:ext cx="104775" cy="120650"/>
            </a:xfrm>
            <a:custGeom>
              <a:avLst/>
              <a:gdLst>
                <a:gd name="T0" fmla="*/ 3 w 28"/>
                <a:gd name="T1" fmla="*/ 11 h 32"/>
                <a:gd name="T2" fmla="*/ 8 w 28"/>
                <a:gd name="T3" fmla="*/ 30 h 32"/>
                <a:gd name="T4" fmla="*/ 25 w 28"/>
                <a:gd name="T5" fmla="*/ 21 h 32"/>
                <a:gd name="T6" fmla="*/ 20 w 28"/>
                <a:gd name="T7" fmla="*/ 2 h 32"/>
                <a:gd name="T8" fmla="*/ 3 w 28"/>
                <a:gd name="T9" fmla="*/ 11 h 32"/>
              </a:gdLst>
              <a:ahLst/>
              <a:cxnLst>
                <a:cxn ang="0">
                  <a:pos x="T0" y="T1"/>
                </a:cxn>
                <a:cxn ang="0">
                  <a:pos x="T2" y="T3"/>
                </a:cxn>
                <a:cxn ang="0">
                  <a:pos x="T4" y="T5"/>
                </a:cxn>
                <a:cxn ang="0">
                  <a:pos x="T6" y="T7"/>
                </a:cxn>
                <a:cxn ang="0">
                  <a:pos x="T8" y="T9"/>
                </a:cxn>
              </a:cxnLst>
              <a:rect l="0" t="0" r="r" b="b"/>
              <a:pathLst>
                <a:path w="28" h="32">
                  <a:moveTo>
                    <a:pt x="3" y="11"/>
                  </a:moveTo>
                  <a:cubicBezTo>
                    <a:pt x="0" y="19"/>
                    <a:pt x="2" y="27"/>
                    <a:pt x="8" y="30"/>
                  </a:cubicBezTo>
                  <a:cubicBezTo>
                    <a:pt x="14" y="32"/>
                    <a:pt x="22" y="28"/>
                    <a:pt x="25" y="21"/>
                  </a:cubicBezTo>
                  <a:cubicBezTo>
                    <a:pt x="28" y="13"/>
                    <a:pt x="26" y="5"/>
                    <a:pt x="20" y="2"/>
                  </a:cubicBezTo>
                  <a:cubicBezTo>
                    <a:pt x="14" y="0"/>
                    <a:pt x="6" y="4"/>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55" name="Rectangle 615"/>
            <p:cNvSpPr>
              <a:spLocks noChangeArrowheads="1"/>
            </p:cNvSpPr>
            <p:nvPr/>
          </p:nvSpPr>
          <p:spPr bwMode="auto">
            <a:xfrm>
              <a:off x="9585326" y="1670051"/>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56" name="Rectangle 616"/>
            <p:cNvSpPr>
              <a:spLocks noChangeArrowheads="1"/>
            </p:cNvSpPr>
            <p:nvPr/>
          </p:nvSpPr>
          <p:spPr bwMode="auto">
            <a:xfrm>
              <a:off x="9434513" y="1708151"/>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57" name="Freeform 617"/>
            <p:cNvSpPr>
              <a:spLocks noEditPoints="1"/>
            </p:cNvSpPr>
            <p:nvPr/>
          </p:nvSpPr>
          <p:spPr bwMode="auto">
            <a:xfrm>
              <a:off x="9255126" y="1441451"/>
              <a:ext cx="330200" cy="371475"/>
            </a:xfrm>
            <a:custGeom>
              <a:avLst/>
              <a:gdLst>
                <a:gd name="T0" fmla="*/ 88 w 88"/>
                <a:gd name="T1" fmla="*/ 62 h 99"/>
                <a:gd name="T2" fmla="*/ 86 w 88"/>
                <a:gd name="T3" fmla="*/ 60 h 99"/>
                <a:gd name="T4" fmla="*/ 84 w 88"/>
                <a:gd name="T5" fmla="*/ 57 h 99"/>
                <a:gd name="T6" fmla="*/ 80 w 88"/>
                <a:gd name="T7" fmla="*/ 50 h 99"/>
                <a:gd name="T8" fmla="*/ 72 w 88"/>
                <a:gd name="T9" fmla="*/ 37 h 99"/>
                <a:gd name="T10" fmla="*/ 70 w 88"/>
                <a:gd name="T11" fmla="*/ 35 h 99"/>
                <a:gd name="T12" fmla="*/ 69 w 88"/>
                <a:gd name="T13" fmla="*/ 34 h 99"/>
                <a:gd name="T14" fmla="*/ 69 w 88"/>
                <a:gd name="T15" fmla="*/ 34 h 99"/>
                <a:gd name="T16" fmla="*/ 57 w 88"/>
                <a:gd name="T17" fmla="*/ 32 h 99"/>
                <a:gd name="T18" fmla="*/ 59 w 88"/>
                <a:gd name="T19" fmla="*/ 37 h 99"/>
                <a:gd name="T20" fmla="*/ 55 w 88"/>
                <a:gd name="T21" fmla="*/ 40 h 99"/>
                <a:gd name="T22" fmla="*/ 57 w 88"/>
                <a:gd name="T23" fmla="*/ 45 h 99"/>
                <a:gd name="T24" fmla="*/ 48 w 88"/>
                <a:gd name="T25" fmla="*/ 71 h 99"/>
                <a:gd name="T26" fmla="*/ 48 w 88"/>
                <a:gd name="T27" fmla="*/ 71 h 99"/>
                <a:gd name="T28" fmla="*/ 48 w 88"/>
                <a:gd name="T29" fmla="*/ 71 h 99"/>
                <a:gd name="T30" fmla="*/ 48 w 88"/>
                <a:gd name="T31" fmla="*/ 71 h 99"/>
                <a:gd name="T32" fmla="*/ 48 w 88"/>
                <a:gd name="T33" fmla="*/ 71 h 99"/>
                <a:gd name="T34" fmla="*/ 43 w 88"/>
                <a:gd name="T35" fmla="*/ 44 h 99"/>
                <a:gd name="T36" fmla="*/ 45 w 88"/>
                <a:gd name="T37" fmla="*/ 39 h 99"/>
                <a:gd name="T38" fmla="*/ 42 w 88"/>
                <a:gd name="T39" fmla="*/ 36 h 99"/>
                <a:gd name="T40" fmla="*/ 45 w 88"/>
                <a:gd name="T41" fmla="*/ 32 h 99"/>
                <a:gd name="T42" fmla="*/ 45 w 88"/>
                <a:gd name="T43" fmla="*/ 32 h 99"/>
                <a:gd name="T44" fmla="*/ 43 w 88"/>
                <a:gd name="T45" fmla="*/ 32 h 99"/>
                <a:gd name="T46" fmla="*/ 29 w 88"/>
                <a:gd name="T47" fmla="*/ 25 h 99"/>
                <a:gd name="T48" fmla="*/ 14 w 88"/>
                <a:gd name="T49" fmla="*/ 0 h 99"/>
                <a:gd name="T50" fmla="*/ 0 w 88"/>
                <a:gd name="T51" fmla="*/ 10 h 99"/>
                <a:gd name="T52" fmla="*/ 16 w 88"/>
                <a:gd name="T53" fmla="*/ 33 h 99"/>
                <a:gd name="T54" fmla="*/ 38 w 88"/>
                <a:gd name="T55" fmla="*/ 45 h 99"/>
                <a:gd name="T56" fmla="*/ 33 w 88"/>
                <a:gd name="T57" fmla="*/ 95 h 99"/>
                <a:gd name="T58" fmla="*/ 33 w 88"/>
                <a:gd name="T59" fmla="*/ 95 h 99"/>
                <a:gd name="T60" fmla="*/ 68 w 88"/>
                <a:gd name="T61" fmla="*/ 98 h 99"/>
                <a:gd name="T62" fmla="*/ 68 w 88"/>
                <a:gd name="T63" fmla="*/ 97 h 99"/>
                <a:gd name="T64" fmla="*/ 68 w 88"/>
                <a:gd name="T65" fmla="*/ 96 h 99"/>
                <a:gd name="T66" fmla="*/ 74 w 88"/>
                <a:gd name="T67" fmla="*/ 99 h 99"/>
                <a:gd name="T68" fmla="*/ 87 w 88"/>
                <a:gd name="T69" fmla="*/ 71 h 99"/>
                <a:gd name="T70" fmla="*/ 88 w 88"/>
                <a:gd name="T71" fmla="*/ 70 h 99"/>
                <a:gd name="T72" fmla="*/ 88 w 88"/>
                <a:gd name="T73" fmla="*/ 70 h 99"/>
                <a:gd name="T74" fmla="*/ 88 w 88"/>
                <a:gd name="T75" fmla="*/ 70 h 99"/>
                <a:gd name="T76" fmla="*/ 88 w 88"/>
                <a:gd name="T77" fmla="*/ 70 h 99"/>
                <a:gd name="T78" fmla="*/ 88 w 88"/>
                <a:gd name="T79" fmla="*/ 70 h 99"/>
                <a:gd name="T80" fmla="*/ 88 w 88"/>
                <a:gd name="T81" fmla="*/ 62 h 99"/>
                <a:gd name="T82" fmla="*/ 70 w 88"/>
                <a:gd name="T83" fmla="*/ 71 h 99"/>
                <a:gd name="T84" fmla="*/ 70 w 88"/>
                <a:gd name="T85" fmla="*/ 62 h 99"/>
                <a:gd name="T86" fmla="*/ 71 w 88"/>
                <a:gd name="T87" fmla="*/ 64 h 99"/>
                <a:gd name="T88" fmla="*/ 72 w 88"/>
                <a:gd name="T89" fmla="*/ 66 h 99"/>
                <a:gd name="T90" fmla="*/ 70 w 88"/>
                <a:gd name="T91" fmla="*/ 7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99">
                  <a:moveTo>
                    <a:pt x="88" y="62"/>
                  </a:moveTo>
                  <a:cubicBezTo>
                    <a:pt x="86" y="60"/>
                    <a:pt x="86" y="60"/>
                    <a:pt x="86" y="60"/>
                  </a:cubicBezTo>
                  <a:cubicBezTo>
                    <a:pt x="84" y="57"/>
                    <a:pt x="84" y="57"/>
                    <a:pt x="84" y="57"/>
                  </a:cubicBezTo>
                  <a:cubicBezTo>
                    <a:pt x="80" y="50"/>
                    <a:pt x="80" y="50"/>
                    <a:pt x="80" y="50"/>
                  </a:cubicBezTo>
                  <a:cubicBezTo>
                    <a:pt x="72" y="37"/>
                    <a:pt x="72" y="37"/>
                    <a:pt x="72" y="37"/>
                  </a:cubicBezTo>
                  <a:cubicBezTo>
                    <a:pt x="72" y="36"/>
                    <a:pt x="71" y="35"/>
                    <a:pt x="70" y="35"/>
                  </a:cubicBezTo>
                  <a:cubicBezTo>
                    <a:pt x="70" y="34"/>
                    <a:pt x="69" y="34"/>
                    <a:pt x="69" y="34"/>
                  </a:cubicBezTo>
                  <a:cubicBezTo>
                    <a:pt x="69" y="34"/>
                    <a:pt x="69" y="34"/>
                    <a:pt x="69" y="34"/>
                  </a:cubicBezTo>
                  <a:cubicBezTo>
                    <a:pt x="68" y="34"/>
                    <a:pt x="63" y="33"/>
                    <a:pt x="57" y="32"/>
                  </a:cubicBezTo>
                  <a:cubicBezTo>
                    <a:pt x="59" y="37"/>
                    <a:pt x="59" y="37"/>
                    <a:pt x="59" y="37"/>
                  </a:cubicBezTo>
                  <a:cubicBezTo>
                    <a:pt x="55" y="40"/>
                    <a:pt x="55" y="40"/>
                    <a:pt x="55" y="40"/>
                  </a:cubicBezTo>
                  <a:cubicBezTo>
                    <a:pt x="57" y="45"/>
                    <a:pt x="57" y="45"/>
                    <a:pt x="57" y="45"/>
                  </a:cubicBezTo>
                  <a:cubicBezTo>
                    <a:pt x="48" y="71"/>
                    <a:pt x="48" y="71"/>
                    <a:pt x="48" y="71"/>
                  </a:cubicBezTo>
                  <a:cubicBezTo>
                    <a:pt x="48" y="71"/>
                    <a:pt x="48" y="71"/>
                    <a:pt x="48" y="71"/>
                  </a:cubicBezTo>
                  <a:cubicBezTo>
                    <a:pt x="48" y="71"/>
                    <a:pt x="48" y="71"/>
                    <a:pt x="48" y="71"/>
                  </a:cubicBezTo>
                  <a:cubicBezTo>
                    <a:pt x="48" y="71"/>
                    <a:pt x="48" y="71"/>
                    <a:pt x="48" y="71"/>
                  </a:cubicBezTo>
                  <a:cubicBezTo>
                    <a:pt x="48" y="71"/>
                    <a:pt x="48" y="71"/>
                    <a:pt x="48" y="71"/>
                  </a:cubicBezTo>
                  <a:cubicBezTo>
                    <a:pt x="43" y="44"/>
                    <a:pt x="43" y="44"/>
                    <a:pt x="43" y="44"/>
                  </a:cubicBezTo>
                  <a:cubicBezTo>
                    <a:pt x="45" y="39"/>
                    <a:pt x="45" y="39"/>
                    <a:pt x="45" y="39"/>
                  </a:cubicBezTo>
                  <a:cubicBezTo>
                    <a:pt x="42" y="36"/>
                    <a:pt x="42" y="36"/>
                    <a:pt x="42" y="36"/>
                  </a:cubicBezTo>
                  <a:cubicBezTo>
                    <a:pt x="45" y="32"/>
                    <a:pt x="45" y="32"/>
                    <a:pt x="45" y="32"/>
                  </a:cubicBezTo>
                  <a:cubicBezTo>
                    <a:pt x="45" y="32"/>
                    <a:pt x="45" y="32"/>
                    <a:pt x="45" y="32"/>
                  </a:cubicBezTo>
                  <a:cubicBezTo>
                    <a:pt x="45" y="32"/>
                    <a:pt x="44" y="32"/>
                    <a:pt x="43" y="32"/>
                  </a:cubicBezTo>
                  <a:cubicBezTo>
                    <a:pt x="37" y="29"/>
                    <a:pt x="29" y="25"/>
                    <a:pt x="29" y="25"/>
                  </a:cubicBezTo>
                  <a:cubicBezTo>
                    <a:pt x="14" y="0"/>
                    <a:pt x="14" y="0"/>
                    <a:pt x="14" y="0"/>
                  </a:cubicBezTo>
                  <a:cubicBezTo>
                    <a:pt x="9" y="3"/>
                    <a:pt x="4" y="6"/>
                    <a:pt x="0" y="10"/>
                  </a:cubicBezTo>
                  <a:cubicBezTo>
                    <a:pt x="16" y="33"/>
                    <a:pt x="16" y="33"/>
                    <a:pt x="16" y="33"/>
                  </a:cubicBezTo>
                  <a:cubicBezTo>
                    <a:pt x="26" y="41"/>
                    <a:pt x="32" y="42"/>
                    <a:pt x="38" y="45"/>
                  </a:cubicBezTo>
                  <a:cubicBezTo>
                    <a:pt x="36" y="61"/>
                    <a:pt x="35" y="78"/>
                    <a:pt x="33" y="95"/>
                  </a:cubicBezTo>
                  <a:cubicBezTo>
                    <a:pt x="33" y="95"/>
                    <a:pt x="33" y="95"/>
                    <a:pt x="33" y="95"/>
                  </a:cubicBezTo>
                  <a:cubicBezTo>
                    <a:pt x="45" y="96"/>
                    <a:pt x="56" y="97"/>
                    <a:pt x="68" y="98"/>
                  </a:cubicBezTo>
                  <a:cubicBezTo>
                    <a:pt x="68" y="98"/>
                    <a:pt x="68" y="98"/>
                    <a:pt x="68" y="97"/>
                  </a:cubicBezTo>
                  <a:cubicBezTo>
                    <a:pt x="68" y="97"/>
                    <a:pt x="68" y="96"/>
                    <a:pt x="68" y="96"/>
                  </a:cubicBezTo>
                  <a:cubicBezTo>
                    <a:pt x="70" y="97"/>
                    <a:pt x="72" y="98"/>
                    <a:pt x="74" y="99"/>
                  </a:cubicBezTo>
                  <a:cubicBezTo>
                    <a:pt x="87" y="71"/>
                    <a:pt x="87" y="71"/>
                    <a:pt x="87" y="71"/>
                  </a:cubicBezTo>
                  <a:cubicBezTo>
                    <a:pt x="88" y="70"/>
                    <a:pt x="88" y="70"/>
                    <a:pt x="88" y="70"/>
                  </a:cubicBezTo>
                  <a:cubicBezTo>
                    <a:pt x="88" y="70"/>
                    <a:pt x="88" y="70"/>
                    <a:pt x="88" y="70"/>
                  </a:cubicBezTo>
                  <a:cubicBezTo>
                    <a:pt x="88" y="70"/>
                    <a:pt x="88" y="70"/>
                    <a:pt x="88" y="70"/>
                  </a:cubicBezTo>
                  <a:cubicBezTo>
                    <a:pt x="88" y="70"/>
                    <a:pt x="88" y="70"/>
                    <a:pt x="88" y="70"/>
                  </a:cubicBezTo>
                  <a:cubicBezTo>
                    <a:pt x="88" y="70"/>
                    <a:pt x="88" y="70"/>
                    <a:pt x="88" y="70"/>
                  </a:cubicBezTo>
                  <a:cubicBezTo>
                    <a:pt x="88" y="71"/>
                    <a:pt x="88" y="62"/>
                    <a:pt x="88" y="62"/>
                  </a:cubicBezTo>
                  <a:close/>
                  <a:moveTo>
                    <a:pt x="70" y="71"/>
                  </a:moveTo>
                  <a:cubicBezTo>
                    <a:pt x="70" y="68"/>
                    <a:pt x="70" y="65"/>
                    <a:pt x="70" y="62"/>
                  </a:cubicBezTo>
                  <a:cubicBezTo>
                    <a:pt x="71" y="64"/>
                    <a:pt x="71" y="64"/>
                    <a:pt x="71" y="64"/>
                  </a:cubicBezTo>
                  <a:cubicBezTo>
                    <a:pt x="72" y="66"/>
                    <a:pt x="72" y="66"/>
                    <a:pt x="72" y="66"/>
                  </a:cubicBezTo>
                  <a:lnTo>
                    <a:pt x="70"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58" name="Freeform 618"/>
            <p:cNvSpPr/>
            <p:nvPr/>
          </p:nvSpPr>
          <p:spPr bwMode="auto">
            <a:xfrm>
              <a:off x="9434513" y="1562101"/>
              <a:ext cx="19050" cy="33338"/>
            </a:xfrm>
            <a:custGeom>
              <a:avLst/>
              <a:gdLst>
                <a:gd name="T0" fmla="*/ 5 w 12"/>
                <a:gd name="T1" fmla="*/ 0 h 21"/>
                <a:gd name="T2" fmla="*/ 0 w 12"/>
                <a:gd name="T3" fmla="*/ 12 h 21"/>
                <a:gd name="T4" fmla="*/ 5 w 12"/>
                <a:gd name="T5" fmla="*/ 21 h 21"/>
                <a:gd name="T6" fmla="*/ 12 w 12"/>
                <a:gd name="T7" fmla="*/ 12 h 21"/>
                <a:gd name="T8" fmla="*/ 12 w 12"/>
                <a:gd name="T9" fmla="*/ 0 h 21"/>
                <a:gd name="T10" fmla="*/ 5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5" y="0"/>
                  </a:moveTo>
                  <a:lnTo>
                    <a:pt x="0" y="12"/>
                  </a:lnTo>
                  <a:lnTo>
                    <a:pt x="5" y="21"/>
                  </a:lnTo>
                  <a:lnTo>
                    <a:pt x="12" y="12"/>
                  </a:lnTo>
                  <a:lnTo>
                    <a:pt x="12"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59" name="Freeform 619"/>
            <p:cNvSpPr/>
            <p:nvPr/>
          </p:nvSpPr>
          <p:spPr bwMode="auto">
            <a:xfrm>
              <a:off x="9423401" y="1584326"/>
              <a:ext cx="26988" cy="134938"/>
            </a:xfrm>
            <a:custGeom>
              <a:avLst/>
              <a:gdLst>
                <a:gd name="T0" fmla="*/ 9 w 17"/>
                <a:gd name="T1" fmla="*/ 0 h 85"/>
                <a:gd name="T2" fmla="*/ 0 w 17"/>
                <a:gd name="T3" fmla="*/ 78 h 85"/>
                <a:gd name="T4" fmla="*/ 7 w 17"/>
                <a:gd name="T5" fmla="*/ 85 h 85"/>
                <a:gd name="T6" fmla="*/ 12 w 17"/>
                <a:gd name="T7" fmla="*/ 78 h 85"/>
                <a:gd name="T8" fmla="*/ 17 w 17"/>
                <a:gd name="T9" fmla="*/ 0 h 85"/>
                <a:gd name="T10" fmla="*/ 9 w 17"/>
                <a:gd name="T11" fmla="*/ 0 h 85"/>
              </a:gdLst>
              <a:ahLst/>
              <a:cxnLst>
                <a:cxn ang="0">
                  <a:pos x="T0" y="T1"/>
                </a:cxn>
                <a:cxn ang="0">
                  <a:pos x="T2" y="T3"/>
                </a:cxn>
                <a:cxn ang="0">
                  <a:pos x="T4" y="T5"/>
                </a:cxn>
                <a:cxn ang="0">
                  <a:pos x="T6" y="T7"/>
                </a:cxn>
                <a:cxn ang="0">
                  <a:pos x="T8" y="T9"/>
                </a:cxn>
                <a:cxn ang="0">
                  <a:pos x="T10" y="T11"/>
                </a:cxn>
              </a:cxnLst>
              <a:rect l="0" t="0" r="r" b="b"/>
              <a:pathLst>
                <a:path w="17" h="85">
                  <a:moveTo>
                    <a:pt x="9" y="0"/>
                  </a:moveTo>
                  <a:lnTo>
                    <a:pt x="0" y="78"/>
                  </a:lnTo>
                  <a:lnTo>
                    <a:pt x="7" y="85"/>
                  </a:lnTo>
                  <a:lnTo>
                    <a:pt x="12" y="78"/>
                  </a:lnTo>
                  <a:lnTo>
                    <a:pt x="17" y="0"/>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60" name="Freeform 620"/>
            <p:cNvSpPr/>
            <p:nvPr/>
          </p:nvSpPr>
          <p:spPr bwMode="auto">
            <a:xfrm>
              <a:off x="9153526" y="1212851"/>
              <a:ext cx="220663" cy="192088"/>
            </a:xfrm>
            <a:custGeom>
              <a:avLst/>
              <a:gdLst>
                <a:gd name="T0" fmla="*/ 32 w 59"/>
                <a:gd name="T1" fmla="*/ 0 h 51"/>
                <a:gd name="T2" fmla="*/ 28 w 59"/>
                <a:gd name="T3" fmla="*/ 0 h 51"/>
                <a:gd name="T4" fmla="*/ 5 w 59"/>
                <a:gd name="T5" fmla="*/ 0 h 51"/>
                <a:gd name="T6" fmla="*/ 16 w 59"/>
                <a:gd name="T7" fmla="*/ 39 h 51"/>
                <a:gd name="T8" fmla="*/ 26 w 59"/>
                <a:gd name="T9" fmla="*/ 46 h 51"/>
                <a:gd name="T10" fmla="*/ 27 w 59"/>
                <a:gd name="T11" fmla="*/ 51 h 51"/>
                <a:gd name="T12" fmla="*/ 30 w 59"/>
                <a:gd name="T13" fmla="*/ 49 h 51"/>
                <a:gd name="T14" fmla="*/ 33 w 59"/>
                <a:gd name="T15" fmla="*/ 51 h 51"/>
                <a:gd name="T16" fmla="*/ 33 w 59"/>
                <a:gd name="T17" fmla="*/ 46 h 51"/>
                <a:gd name="T18" fmla="*/ 44 w 59"/>
                <a:gd name="T19" fmla="*/ 39 h 51"/>
                <a:gd name="T20" fmla="*/ 55 w 59"/>
                <a:gd name="T21" fmla="*/ 0 h 51"/>
                <a:gd name="T22" fmla="*/ 32 w 59"/>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1">
                  <a:moveTo>
                    <a:pt x="32" y="0"/>
                  </a:moveTo>
                  <a:cubicBezTo>
                    <a:pt x="30" y="0"/>
                    <a:pt x="29" y="0"/>
                    <a:pt x="28" y="0"/>
                  </a:cubicBezTo>
                  <a:cubicBezTo>
                    <a:pt x="20" y="0"/>
                    <a:pt x="12" y="0"/>
                    <a:pt x="5" y="0"/>
                  </a:cubicBezTo>
                  <a:cubicBezTo>
                    <a:pt x="6" y="0"/>
                    <a:pt x="0" y="31"/>
                    <a:pt x="16" y="39"/>
                  </a:cubicBezTo>
                  <a:cubicBezTo>
                    <a:pt x="23" y="42"/>
                    <a:pt x="26" y="44"/>
                    <a:pt x="26" y="46"/>
                  </a:cubicBezTo>
                  <a:cubicBezTo>
                    <a:pt x="27" y="50"/>
                    <a:pt x="27" y="51"/>
                    <a:pt x="27" y="51"/>
                  </a:cubicBezTo>
                  <a:cubicBezTo>
                    <a:pt x="28" y="50"/>
                    <a:pt x="29" y="50"/>
                    <a:pt x="30" y="49"/>
                  </a:cubicBezTo>
                  <a:cubicBezTo>
                    <a:pt x="31" y="50"/>
                    <a:pt x="32" y="50"/>
                    <a:pt x="33" y="51"/>
                  </a:cubicBezTo>
                  <a:cubicBezTo>
                    <a:pt x="33" y="51"/>
                    <a:pt x="33" y="50"/>
                    <a:pt x="33" y="46"/>
                  </a:cubicBezTo>
                  <a:cubicBezTo>
                    <a:pt x="34" y="44"/>
                    <a:pt x="37" y="42"/>
                    <a:pt x="44" y="39"/>
                  </a:cubicBezTo>
                  <a:cubicBezTo>
                    <a:pt x="59" y="31"/>
                    <a:pt x="53" y="0"/>
                    <a:pt x="55" y="0"/>
                  </a:cubicBezTo>
                  <a:cubicBezTo>
                    <a:pt x="47" y="0"/>
                    <a:pt x="39" y="0"/>
                    <a:pt x="3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61" name="Freeform 621"/>
            <p:cNvSpPr/>
            <p:nvPr/>
          </p:nvSpPr>
          <p:spPr bwMode="auto">
            <a:xfrm>
              <a:off x="9186863" y="1358901"/>
              <a:ext cx="153988" cy="106363"/>
            </a:xfrm>
            <a:custGeom>
              <a:avLst/>
              <a:gdLst>
                <a:gd name="T0" fmla="*/ 38 w 41"/>
                <a:gd name="T1" fmla="*/ 24 h 28"/>
                <a:gd name="T2" fmla="*/ 31 w 41"/>
                <a:gd name="T3" fmla="*/ 20 h 28"/>
                <a:gd name="T4" fmla="*/ 26 w 41"/>
                <a:gd name="T5" fmla="*/ 14 h 28"/>
                <a:gd name="T6" fmla="*/ 25 w 41"/>
                <a:gd name="T7" fmla="*/ 0 h 28"/>
                <a:gd name="T8" fmla="*/ 21 w 41"/>
                <a:gd name="T9" fmla="*/ 2 h 28"/>
                <a:gd name="T10" fmla="*/ 17 w 41"/>
                <a:gd name="T11" fmla="*/ 0 h 28"/>
                <a:gd name="T12" fmla="*/ 16 w 41"/>
                <a:gd name="T13" fmla="*/ 14 h 28"/>
                <a:gd name="T14" fmla="*/ 11 w 41"/>
                <a:gd name="T15" fmla="*/ 20 h 28"/>
                <a:gd name="T16" fmla="*/ 3 w 41"/>
                <a:gd name="T17" fmla="*/ 24 h 28"/>
                <a:gd name="T18" fmla="*/ 0 w 41"/>
                <a:gd name="T19" fmla="*/ 26 h 28"/>
                <a:gd name="T20" fmla="*/ 41 w 41"/>
                <a:gd name="T21" fmla="*/ 26 h 28"/>
                <a:gd name="T22" fmla="*/ 38 w 41"/>
                <a:gd name="T23"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28">
                  <a:moveTo>
                    <a:pt x="38" y="24"/>
                  </a:moveTo>
                  <a:cubicBezTo>
                    <a:pt x="35" y="23"/>
                    <a:pt x="31" y="21"/>
                    <a:pt x="31" y="20"/>
                  </a:cubicBezTo>
                  <a:cubicBezTo>
                    <a:pt x="31" y="18"/>
                    <a:pt x="27" y="17"/>
                    <a:pt x="26" y="14"/>
                  </a:cubicBezTo>
                  <a:cubicBezTo>
                    <a:pt x="25" y="11"/>
                    <a:pt x="25" y="0"/>
                    <a:pt x="25" y="0"/>
                  </a:cubicBezTo>
                  <a:cubicBezTo>
                    <a:pt x="21" y="2"/>
                    <a:pt x="21" y="2"/>
                    <a:pt x="21" y="2"/>
                  </a:cubicBezTo>
                  <a:cubicBezTo>
                    <a:pt x="17" y="0"/>
                    <a:pt x="17" y="0"/>
                    <a:pt x="17" y="0"/>
                  </a:cubicBezTo>
                  <a:cubicBezTo>
                    <a:pt x="17" y="0"/>
                    <a:pt x="16" y="11"/>
                    <a:pt x="16" y="14"/>
                  </a:cubicBezTo>
                  <a:cubicBezTo>
                    <a:pt x="15" y="17"/>
                    <a:pt x="11" y="18"/>
                    <a:pt x="11" y="20"/>
                  </a:cubicBezTo>
                  <a:cubicBezTo>
                    <a:pt x="11" y="21"/>
                    <a:pt x="6" y="23"/>
                    <a:pt x="3" y="24"/>
                  </a:cubicBezTo>
                  <a:cubicBezTo>
                    <a:pt x="0" y="24"/>
                    <a:pt x="0" y="25"/>
                    <a:pt x="0" y="26"/>
                  </a:cubicBezTo>
                  <a:cubicBezTo>
                    <a:pt x="0" y="28"/>
                    <a:pt x="41" y="28"/>
                    <a:pt x="41" y="26"/>
                  </a:cubicBezTo>
                  <a:cubicBezTo>
                    <a:pt x="41" y="25"/>
                    <a:pt x="41" y="24"/>
                    <a:pt x="3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62" name="Rectangle 622"/>
            <p:cNvSpPr>
              <a:spLocks noChangeArrowheads="1"/>
            </p:cNvSpPr>
            <p:nvPr/>
          </p:nvSpPr>
          <p:spPr bwMode="auto">
            <a:xfrm>
              <a:off x="9186863" y="1457326"/>
              <a:ext cx="1539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63" name="Rectangle 623"/>
            <p:cNvSpPr>
              <a:spLocks noChangeArrowheads="1"/>
            </p:cNvSpPr>
            <p:nvPr/>
          </p:nvSpPr>
          <p:spPr bwMode="auto">
            <a:xfrm>
              <a:off x="9183688" y="1476376"/>
              <a:ext cx="160338" cy="11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64" name="Freeform 624"/>
            <p:cNvSpPr>
              <a:spLocks noEditPoints="1"/>
            </p:cNvSpPr>
            <p:nvPr/>
          </p:nvSpPr>
          <p:spPr bwMode="auto">
            <a:xfrm>
              <a:off x="9120188" y="1228726"/>
              <a:ext cx="231775" cy="112713"/>
            </a:xfrm>
            <a:custGeom>
              <a:avLst/>
              <a:gdLst>
                <a:gd name="T0" fmla="*/ 28 w 62"/>
                <a:gd name="T1" fmla="*/ 30 h 30"/>
                <a:gd name="T2" fmla="*/ 1 w 62"/>
                <a:gd name="T3" fmla="*/ 9 h 30"/>
                <a:gd name="T4" fmla="*/ 1 w 62"/>
                <a:gd name="T5" fmla="*/ 2 h 30"/>
                <a:gd name="T6" fmla="*/ 7 w 62"/>
                <a:gd name="T7" fmla="*/ 0 h 30"/>
                <a:gd name="T8" fmla="*/ 8 w 62"/>
                <a:gd name="T9" fmla="*/ 0 h 30"/>
                <a:gd name="T10" fmla="*/ 39 w 62"/>
                <a:gd name="T11" fmla="*/ 0 h 30"/>
                <a:gd name="T12" fmla="*/ 62 w 62"/>
                <a:gd name="T13" fmla="*/ 0 h 30"/>
                <a:gd name="T14" fmla="*/ 62 w 62"/>
                <a:gd name="T15" fmla="*/ 2 h 30"/>
                <a:gd name="T16" fmla="*/ 62 w 62"/>
                <a:gd name="T17" fmla="*/ 3 h 30"/>
                <a:gd name="T18" fmla="*/ 32 w 62"/>
                <a:gd name="T19" fmla="*/ 30 h 30"/>
                <a:gd name="T20" fmla="*/ 28 w 62"/>
                <a:gd name="T21" fmla="*/ 30 h 30"/>
                <a:gd name="T22" fmla="*/ 7 w 62"/>
                <a:gd name="T23" fmla="*/ 4 h 30"/>
                <a:gd name="T24" fmla="*/ 5 w 62"/>
                <a:gd name="T25" fmla="*/ 5 h 30"/>
                <a:gd name="T26" fmla="*/ 5 w 62"/>
                <a:gd name="T27" fmla="*/ 7 h 30"/>
                <a:gd name="T28" fmla="*/ 5 w 62"/>
                <a:gd name="T29" fmla="*/ 8 h 30"/>
                <a:gd name="T30" fmla="*/ 28 w 62"/>
                <a:gd name="T31" fmla="*/ 26 h 30"/>
                <a:gd name="T32" fmla="*/ 31 w 62"/>
                <a:gd name="T33" fmla="*/ 25 h 30"/>
                <a:gd name="T34" fmla="*/ 31 w 62"/>
                <a:gd name="T35" fmla="*/ 25 h 30"/>
                <a:gd name="T36" fmla="*/ 32 w 62"/>
                <a:gd name="T37" fmla="*/ 25 h 30"/>
                <a:gd name="T38" fmla="*/ 57 w 62"/>
                <a:gd name="T39" fmla="*/ 4 h 30"/>
                <a:gd name="T40" fmla="*/ 39 w 62"/>
                <a:gd name="T41" fmla="*/ 4 h 30"/>
                <a:gd name="T42" fmla="*/ 8 w 62"/>
                <a:gd name="T43" fmla="*/ 4 h 30"/>
                <a:gd name="T44" fmla="*/ 7 w 62"/>
                <a:gd name="T45"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0">
                  <a:moveTo>
                    <a:pt x="28" y="30"/>
                  </a:moveTo>
                  <a:cubicBezTo>
                    <a:pt x="14" y="30"/>
                    <a:pt x="4" y="22"/>
                    <a:pt x="1" y="9"/>
                  </a:cubicBezTo>
                  <a:cubicBezTo>
                    <a:pt x="0" y="5"/>
                    <a:pt x="1" y="3"/>
                    <a:pt x="1" y="2"/>
                  </a:cubicBezTo>
                  <a:cubicBezTo>
                    <a:pt x="3" y="0"/>
                    <a:pt x="7" y="0"/>
                    <a:pt x="7" y="0"/>
                  </a:cubicBezTo>
                  <a:cubicBezTo>
                    <a:pt x="8" y="0"/>
                    <a:pt x="8" y="0"/>
                    <a:pt x="8" y="0"/>
                  </a:cubicBezTo>
                  <a:cubicBezTo>
                    <a:pt x="39" y="0"/>
                    <a:pt x="39" y="0"/>
                    <a:pt x="39" y="0"/>
                  </a:cubicBezTo>
                  <a:cubicBezTo>
                    <a:pt x="62" y="0"/>
                    <a:pt x="62" y="0"/>
                    <a:pt x="62" y="0"/>
                  </a:cubicBezTo>
                  <a:cubicBezTo>
                    <a:pt x="62" y="2"/>
                    <a:pt x="62" y="2"/>
                    <a:pt x="62" y="2"/>
                  </a:cubicBezTo>
                  <a:cubicBezTo>
                    <a:pt x="62" y="2"/>
                    <a:pt x="62" y="3"/>
                    <a:pt x="62" y="3"/>
                  </a:cubicBezTo>
                  <a:cubicBezTo>
                    <a:pt x="61" y="23"/>
                    <a:pt x="45" y="30"/>
                    <a:pt x="32" y="30"/>
                  </a:cubicBezTo>
                  <a:cubicBezTo>
                    <a:pt x="30" y="30"/>
                    <a:pt x="29" y="30"/>
                    <a:pt x="28" y="30"/>
                  </a:cubicBezTo>
                  <a:close/>
                  <a:moveTo>
                    <a:pt x="7" y="4"/>
                  </a:moveTo>
                  <a:cubicBezTo>
                    <a:pt x="7" y="4"/>
                    <a:pt x="6" y="5"/>
                    <a:pt x="5" y="5"/>
                  </a:cubicBezTo>
                  <a:cubicBezTo>
                    <a:pt x="5" y="6"/>
                    <a:pt x="5" y="6"/>
                    <a:pt x="5" y="7"/>
                  </a:cubicBezTo>
                  <a:cubicBezTo>
                    <a:pt x="5" y="8"/>
                    <a:pt x="5" y="8"/>
                    <a:pt x="5" y="8"/>
                  </a:cubicBezTo>
                  <a:cubicBezTo>
                    <a:pt x="8" y="19"/>
                    <a:pt x="17" y="26"/>
                    <a:pt x="28" y="26"/>
                  </a:cubicBezTo>
                  <a:cubicBezTo>
                    <a:pt x="29" y="26"/>
                    <a:pt x="30" y="26"/>
                    <a:pt x="31" y="25"/>
                  </a:cubicBezTo>
                  <a:cubicBezTo>
                    <a:pt x="31" y="25"/>
                    <a:pt x="31" y="25"/>
                    <a:pt x="31" y="25"/>
                  </a:cubicBezTo>
                  <a:cubicBezTo>
                    <a:pt x="32" y="25"/>
                    <a:pt x="32" y="25"/>
                    <a:pt x="32" y="25"/>
                  </a:cubicBezTo>
                  <a:cubicBezTo>
                    <a:pt x="43" y="25"/>
                    <a:pt x="55" y="20"/>
                    <a:pt x="57" y="4"/>
                  </a:cubicBezTo>
                  <a:cubicBezTo>
                    <a:pt x="39" y="4"/>
                    <a:pt x="39" y="4"/>
                    <a:pt x="39" y="4"/>
                  </a:cubicBezTo>
                  <a:cubicBezTo>
                    <a:pt x="8" y="4"/>
                    <a:pt x="8" y="4"/>
                    <a:pt x="8" y="4"/>
                  </a:cubicBezTo>
                  <a:cubicBezTo>
                    <a:pt x="7" y="4"/>
                    <a:pt x="7" y="4"/>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65" name="Freeform 625"/>
            <p:cNvSpPr>
              <a:spLocks noEditPoints="1"/>
            </p:cNvSpPr>
            <p:nvPr/>
          </p:nvSpPr>
          <p:spPr bwMode="auto">
            <a:xfrm>
              <a:off x="9178926" y="1228726"/>
              <a:ext cx="233363" cy="112713"/>
            </a:xfrm>
            <a:custGeom>
              <a:avLst/>
              <a:gdLst>
                <a:gd name="T0" fmla="*/ 33 w 62"/>
                <a:gd name="T1" fmla="*/ 30 h 30"/>
                <a:gd name="T2" fmla="*/ 30 w 62"/>
                <a:gd name="T3" fmla="*/ 30 h 30"/>
                <a:gd name="T4" fmla="*/ 0 w 62"/>
                <a:gd name="T5" fmla="*/ 3 h 30"/>
                <a:gd name="T6" fmla="*/ 0 w 62"/>
                <a:gd name="T7" fmla="*/ 2 h 30"/>
                <a:gd name="T8" fmla="*/ 0 w 62"/>
                <a:gd name="T9" fmla="*/ 0 h 30"/>
                <a:gd name="T10" fmla="*/ 22 w 62"/>
                <a:gd name="T11" fmla="*/ 0 h 30"/>
                <a:gd name="T12" fmla="*/ 54 w 62"/>
                <a:gd name="T13" fmla="*/ 0 h 30"/>
                <a:gd name="T14" fmla="*/ 54 w 62"/>
                <a:gd name="T15" fmla="*/ 0 h 30"/>
                <a:gd name="T16" fmla="*/ 60 w 62"/>
                <a:gd name="T17" fmla="*/ 2 h 30"/>
                <a:gd name="T18" fmla="*/ 61 w 62"/>
                <a:gd name="T19" fmla="*/ 9 h 30"/>
                <a:gd name="T20" fmla="*/ 33 w 62"/>
                <a:gd name="T21" fmla="*/ 30 h 30"/>
                <a:gd name="T22" fmla="*/ 30 w 62"/>
                <a:gd name="T23" fmla="*/ 25 h 30"/>
                <a:gd name="T24" fmla="*/ 30 w 62"/>
                <a:gd name="T25" fmla="*/ 25 h 30"/>
                <a:gd name="T26" fmla="*/ 33 w 62"/>
                <a:gd name="T27" fmla="*/ 26 h 30"/>
                <a:gd name="T28" fmla="*/ 56 w 62"/>
                <a:gd name="T29" fmla="*/ 8 h 30"/>
                <a:gd name="T30" fmla="*/ 56 w 62"/>
                <a:gd name="T31" fmla="*/ 7 h 30"/>
                <a:gd name="T32" fmla="*/ 56 w 62"/>
                <a:gd name="T33" fmla="*/ 5 h 30"/>
                <a:gd name="T34" fmla="*/ 54 w 62"/>
                <a:gd name="T35" fmla="*/ 4 h 30"/>
                <a:gd name="T36" fmla="*/ 54 w 62"/>
                <a:gd name="T37" fmla="*/ 4 h 30"/>
                <a:gd name="T38" fmla="*/ 22 w 62"/>
                <a:gd name="T39" fmla="*/ 4 h 30"/>
                <a:gd name="T40" fmla="*/ 5 w 62"/>
                <a:gd name="T41" fmla="*/ 4 h 30"/>
                <a:gd name="T42" fmla="*/ 30 w 62"/>
                <a:gd name="T43" fmla="*/ 25 h 30"/>
                <a:gd name="T44" fmla="*/ 30 w 62"/>
                <a:gd name="T45"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0">
                  <a:moveTo>
                    <a:pt x="33" y="30"/>
                  </a:moveTo>
                  <a:cubicBezTo>
                    <a:pt x="32" y="30"/>
                    <a:pt x="31" y="30"/>
                    <a:pt x="30" y="30"/>
                  </a:cubicBezTo>
                  <a:cubicBezTo>
                    <a:pt x="16" y="30"/>
                    <a:pt x="1" y="23"/>
                    <a:pt x="0" y="3"/>
                  </a:cubicBezTo>
                  <a:cubicBezTo>
                    <a:pt x="0" y="3"/>
                    <a:pt x="0" y="2"/>
                    <a:pt x="0" y="2"/>
                  </a:cubicBezTo>
                  <a:cubicBezTo>
                    <a:pt x="0" y="0"/>
                    <a:pt x="0" y="0"/>
                    <a:pt x="0" y="0"/>
                  </a:cubicBezTo>
                  <a:cubicBezTo>
                    <a:pt x="22" y="0"/>
                    <a:pt x="22" y="0"/>
                    <a:pt x="22" y="0"/>
                  </a:cubicBezTo>
                  <a:cubicBezTo>
                    <a:pt x="54" y="0"/>
                    <a:pt x="54" y="0"/>
                    <a:pt x="54" y="0"/>
                  </a:cubicBezTo>
                  <a:cubicBezTo>
                    <a:pt x="54" y="0"/>
                    <a:pt x="54" y="0"/>
                    <a:pt x="54" y="0"/>
                  </a:cubicBezTo>
                  <a:cubicBezTo>
                    <a:pt x="55" y="0"/>
                    <a:pt x="58" y="0"/>
                    <a:pt x="60" y="2"/>
                  </a:cubicBezTo>
                  <a:cubicBezTo>
                    <a:pt x="61" y="3"/>
                    <a:pt x="62" y="5"/>
                    <a:pt x="61" y="9"/>
                  </a:cubicBezTo>
                  <a:cubicBezTo>
                    <a:pt x="58" y="22"/>
                    <a:pt x="47" y="30"/>
                    <a:pt x="33" y="30"/>
                  </a:cubicBezTo>
                  <a:close/>
                  <a:moveTo>
                    <a:pt x="30" y="25"/>
                  </a:moveTo>
                  <a:cubicBezTo>
                    <a:pt x="30" y="25"/>
                    <a:pt x="30" y="25"/>
                    <a:pt x="30" y="25"/>
                  </a:cubicBezTo>
                  <a:cubicBezTo>
                    <a:pt x="31" y="26"/>
                    <a:pt x="32" y="26"/>
                    <a:pt x="33" y="26"/>
                  </a:cubicBezTo>
                  <a:cubicBezTo>
                    <a:pt x="45" y="26"/>
                    <a:pt x="54" y="19"/>
                    <a:pt x="56" y="8"/>
                  </a:cubicBezTo>
                  <a:cubicBezTo>
                    <a:pt x="56" y="7"/>
                    <a:pt x="56" y="7"/>
                    <a:pt x="56" y="7"/>
                  </a:cubicBezTo>
                  <a:cubicBezTo>
                    <a:pt x="57" y="6"/>
                    <a:pt x="57" y="6"/>
                    <a:pt x="56" y="5"/>
                  </a:cubicBezTo>
                  <a:cubicBezTo>
                    <a:pt x="56" y="5"/>
                    <a:pt x="55" y="4"/>
                    <a:pt x="54" y="4"/>
                  </a:cubicBezTo>
                  <a:cubicBezTo>
                    <a:pt x="54" y="4"/>
                    <a:pt x="54" y="4"/>
                    <a:pt x="54" y="4"/>
                  </a:cubicBezTo>
                  <a:cubicBezTo>
                    <a:pt x="22" y="4"/>
                    <a:pt x="22" y="4"/>
                    <a:pt x="22" y="4"/>
                  </a:cubicBezTo>
                  <a:cubicBezTo>
                    <a:pt x="5" y="4"/>
                    <a:pt x="5" y="4"/>
                    <a:pt x="5" y="4"/>
                  </a:cubicBezTo>
                  <a:cubicBezTo>
                    <a:pt x="6" y="20"/>
                    <a:pt x="19" y="25"/>
                    <a:pt x="30" y="25"/>
                  </a:cubicBezTo>
                  <a:cubicBezTo>
                    <a:pt x="30" y="25"/>
                    <a:pt x="30" y="25"/>
                    <a:pt x="3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grpSp>
      <p:grpSp>
        <p:nvGrpSpPr>
          <p:cNvPr id="66" name="组合 65"/>
          <p:cNvGrpSpPr/>
          <p:nvPr/>
        </p:nvGrpSpPr>
        <p:grpSpPr>
          <a:xfrm>
            <a:off x="8782233" y="1795551"/>
            <a:ext cx="303610" cy="296950"/>
            <a:chOff x="8905875" y="4843463"/>
            <a:chExt cx="723900" cy="708025"/>
          </a:xfrm>
          <a:solidFill>
            <a:schemeClr val="accent6"/>
          </a:solidFill>
        </p:grpSpPr>
        <p:sp>
          <p:nvSpPr>
            <p:cNvPr id="67" name="Freeform 797"/>
            <p:cNvSpPr/>
            <p:nvPr/>
          </p:nvSpPr>
          <p:spPr bwMode="auto">
            <a:xfrm>
              <a:off x="8905875" y="4843463"/>
              <a:ext cx="723900" cy="465138"/>
            </a:xfrm>
            <a:custGeom>
              <a:avLst/>
              <a:gdLst>
                <a:gd name="T0" fmla="*/ 193 w 193"/>
                <a:gd name="T1" fmla="*/ 84 h 124"/>
                <a:gd name="T2" fmla="*/ 153 w 193"/>
                <a:gd name="T3" fmla="*/ 44 h 124"/>
                <a:gd name="T4" fmla="*/ 141 w 193"/>
                <a:gd name="T5" fmla="*/ 46 h 124"/>
                <a:gd name="T6" fmla="*/ 91 w 193"/>
                <a:gd name="T7" fmla="*/ 0 h 124"/>
                <a:gd name="T8" fmla="*/ 40 w 193"/>
                <a:gd name="T9" fmla="*/ 51 h 124"/>
                <a:gd name="T10" fmla="*/ 41 w 193"/>
                <a:gd name="T11" fmla="*/ 61 h 124"/>
                <a:gd name="T12" fmla="*/ 31 w 193"/>
                <a:gd name="T13" fmla="*/ 61 h 124"/>
                <a:gd name="T14" fmla="*/ 0 w 193"/>
                <a:gd name="T15" fmla="*/ 92 h 124"/>
                <a:gd name="T16" fmla="*/ 31 w 193"/>
                <a:gd name="T17" fmla="*/ 124 h 124"/>
                <a:gd name="T18" fmla="*/ 157 w 193"/>
                <a:gd name="T19" fmla="*/ 124 h 124"/>
                <a:gd name="T20" fmla="*/ 180 w 193"/>
                <a:gd name="T21" fmla="*/ 113 h 124"/>
                <a:gd name="T22" fmla="*/ 193 w 193"/>
                <a:gd name="T23" fmla="*/ 8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4">
                  <a:moveTo>
                    <a:pt x="193" y="84"/>
                  </a:moveTo>
                  <a:cubicBezTo>
                    <a:pt x="193" y="62"/>
                    <a:pt x="176" y="44"/>
                    <a:pt x="153" y="44"/>
                  </a:cubicBezTo>
                  <a:cubicBezTo>
                    <a:pt x="149" y="44"/>
                    <a:pt x="145" y="44"/>
                    <a:pt x="141" y="46"/>
                  </a:cubicBezTo>
                  <a:cubicBezTo>
                    <a:pt x="139" y="20"/>
                    <a:pt x="117" y="0"/>
                    <a:pt x="91" y="0"/>
                  </a:cubicBezTo>
                  <a:cubicBezTo>
                    <a:pt x="62" y="0"/>
                    <a:pt x="40" y="23"/>
                    <a:pt x="40" y="51"/>
                  </a:cubicBezTo>
                  <a:cubicBezTo>
                    <a:pt x="40" y="54"/>
                    <a:pt x="40" y="57"/>
                    <a:pt x="41" y="61"/>
                  </a:cubicBezTo>
                  <a:cubicBezTo>
                    <a:pt x="31" y="61"/>
                    <a:pt x="31" y="61"/>
                    <a:pt x="31" y="61"/>
                  </a:cubicBezTo>
                  <a:cubicBezTo>
                    <a:pt x="14" y="61"/>
                    <a:pt x="0" y="75"/>
                    <a:pt x="0" y="92"/>
                  </a:cubicBezTo>
                  <a:cubicBezTo>
                    <a:pt x="0" y="109"/>
                    <a:pt x="14" y="124"/>
                    <a:pt x="31" y="124"/>
                  </a:cubicBezTo>
                  <a:cubicBezTo>
                    <a:pt x="157" y="124"/>
                    <a:pt x="157" y="124"/>
                    <a:pt x="157" y="124"/>
                  </a:cubicBezTo>
                  <a:cubicBezTo>
                    <a:pt x="166" y="124"/>
                    <a:pt x="175" y="120"/>
                    <a:pt x="180" y="113"/>
                  </a:cubicBezTo>
                  <a:cubicBezTo>
                    <a:pt x="188" y="106"/>
                    <a:pt x="193" y="95"/>
                    <a:pt x="19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68" name="Freeform 798"/>
            <p:cNvSpPr/>
            <p:nvPr/>
          </p:nvSpPr>
          <p:spPr bwMode="auto">
            <a:xfrm>
              <a:off x="9097963" y="5443538"/>
              <a:ext cx="339725" cy="107950"/>
            </a:xfrm>
            <a:custGeom>
              <a:avLst/>
              <a:gdLst>
                <a:gd name="T0" fmla="*/ 46 w 91"/>
                <a:gd name="T1" fmla="*/ 29 h 29"/>
                <a:gd name="T2" fmla="*/ 0 w 91"/>
                <a:gd name="T3" fmla="*/ 10 h 29"/>
                <a:gd name="T4" fmla="*/ 11 w 91"/>
                <a:gd name="T5" fmla="*/ 0 h 29"/>
                <a:gd name="T6" fmla="*/ 80 w 91"/>
                <a:gd name="T7" fmla="*/ 0 h 29"/>
                <a:gd name="T8" fmla="*/ 91 w 91"/>
                <a:gd name="T9" fmla="*/ 10 h 29"/>
                <a:gd name="T10" fmla="*/ 46 w 91"/>
                <a:gd name="T11" fmla="*/ 29 h 29"/>
              </a:gdLst>
              <a:ahLst/>
              <a:cxnLst>
                <a:cxn ang="0">
                  <a:pos x="T0" y="T1"/>
                </a:cxn>
                <a:cxn ang="0">
                  <a:pos x="T2" y="T3"/>
                </a:cxn>
                <a:cxn ang="0">
                  <a:pos x="T4" y="T5"/>
                </a:cxn>
                <a:cxn ang="0">
                  <a:pos x="T6" y="T7"/>
                </a:cxn>
                <a:cxn ang="0">
                  <a:pos x="T8" y="T9"/>
                </a:cxn>
                <a:cxn ang="0">
                  <a:pos x="T10" y="T11"/>
                </a:cxn>
              </a:cxnLst>
              <a:rect l="0" t="0" r="r" b="b"/>
              <a:pathLst>
                <a:path w="91" h="29">
                  <a:moveTo>
                    <a:pt x="46" y="29"/>
                  </a:moveTo>
                  <a:cubicBezTo>
                    <a:pt x="29" y="29"/>
                    <a:pt x="13" y="23"/>
                    <a:pt x="0" y="10"/>
                  </a:cubicBezTo>
                  <a:cubicBezTo>
                    <a:pt x="11" y="0"/>
                    <a:pt x="11" y="0"/>
                    <a:pt x="11" y="0"/>
                  </a:cubicBezTo>
                  <a:cubicBezTo>
                    <a:pt x="30" y="19"/>
                    <a:pt x="61" y="19"/>
                    <a:pt x="80" y="0"/>
                  </a:cubicBezTo>
                  <a:cubicBezTo>
                    <a:pt x="91" y="10"/>
                    <a:pt x="91" y="10"/>
                    <a:pt x="91" y="10"/>
                  </a:cubicBezTo>
                  <a:cubicBezTo>
                    <a:pt x="78" y="23"/>
                    <a:pt x="62" y="29"/>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69" name="Freeform 799"/>
            <p:cNvSpPr/>
            <p:nvPr/>
          </p:nvSpPr>
          <p:spPr bwMode="auto">
            <a:xfrm>
              <a:off x="9175750" y="5364163"/>
              <a:ext cx="184150" cy="79375"/>
            </a:xfrm>
            <a:custGeom>
              <a:avLst/>
              <a:gdLst>
                <a:gd name="T0" fmla="*/ 25 w 49"/>
                <a:gd name="T1" fmla="*/ 21 h 21"/>
                <a:gd name="T2" fmla="*/ 0 w 49"/>
                <a:gd name="T3" fmla="*/ 11 h 21"/>
                <a:gd name="T4" fmla="*/ 10 w 49"/>
                <a:gd name="T5" fmla="*/ 0 h 21"/>
                <a:gd name="T6" fmla="*/ 39 w 49"/>
                <a:gd name="T7" fmla="*/ 0 h 21"/>
                <a:gd name="T8" fmla="*/ 49 w 49"/>
                <a:gd name="T9" fmla="*/ 11 h 21"/>
                <a:gd name="T10" fmla="*/ 25 w 49"/>
                <a:gd name="T11" fmla="*/ 21 h 21"/>
              </a:gdLst>
              <a:ahLst/>
              <a:cxnLst>
                <a:cxn ang="0">
                  <a:pos x="T0" y="T1"/>
                </a:cxn>
                <a:cxn ang="0">
                  <a:pos x="T2" y="T3"/>
                </a:cxn>
                <a:cxn ang="0">
                  <a:pos x="T4" y="T5"/>
                </a:cxn>
                <a:cxn ang="0">
                  <a:pos x="T6" y="T7"/>
                </a:cxn>
                <a:cxn ang="0">
                  <a:pos x="T8" y="T9"/>
                </a:cxn>
                <a:cxn ang="0">
                  <a:pos x="T10" y="T11"/>
                </a:cxn>
              </a:cxnLst>
              <a:rect l="0" t="0" r="r" b="b"/>
              <a:pathLst>
                <a:path w="49" h="21">
                  <a:moveTo>
                    <a:pt x="25" y="21"/>
                  </a:moveTo>
                  <a:cubicBezTo>
                    <a:pt x="16" y="21"/>
                    <a:pt x="7" y="17"/>
                    <a:pt x="0" y="11"/>
                  </a:cubicBezTo>
                  <a:cubicBezTo>
                    <a:pt x="10" y="0"/>
                    <a:pt x="10" y="0"/>
                    <a:pt x="10" y="0"/>
                  </a:cubicBezTo>
                  <a:cubicBezTo>
                    <a:pt x="18" y="8"/>
                    <a:pt x="31" y="8"/>
                    <a:pt x="39" y="0"/>
                  </a:cubicBezTo>
                  <a:cubicBezTo>
                    <a:pt x="49" y="11"/>
                    <a:pt x="49" y="11"/>
                    <a:pt x="49" y="11"/>
                  </a:cubicBezTo>
                  <a:cubicBezTo>
                    <a:pt x="42" y="17"/>
                    <a:pt x="34" y="21"/>
                    <a:pt x="2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grpSp>
      <p:grpSp>
        <p:nvGrpSpPr>
          <p:cNvPr id="70" name="组合 69"/>
          <p:cNvGrpSpPr/>
          <p:nvPr/>
        </p:nvGrpSpPr>
        <p:grpSpPr>
          <a:xfrm>
            <a:off x="6572249" y="2222072"/>
            <a:ext cx="213406" cy="331890"/>
            <a:chOff x="4278313" y="6613525"/>
            <a:chExt cx="503238" cy="782638"/>
          </a:xfrm>
          <a:solidFill>
            <a:srgbClr val="0060BF"/>
          </a:solidFill>
        </p:grpSpPr>
        <p:sp>
          <p:nvSpPr>
            <p:cNvPr id="71" name="Freeform 913"/>
            <p:cNvSpPr>
              <a:spLocks noEditPoints="1"/>
            </p:cNvSpPr>
            <p:nvPr/>
          </p:nvSpPr>
          <p:spPr bwMode="auto">
            <a:xfrm>
              <a:off x="4278313" y="6613525"/>
              <a:ext cx="503238" cy="782638"/>
            </a:xfrm>
            <a:custGeom>
              <a:avLst/>
              <a:gdLst>
                <a:gd name="T0" fmla="*/ 67 w 134"/>
                <a:gd name="T1" fmla="*/ 0 h 209"/>
                <a:gd name="T2" fmla="*/ 0 w 134"/>
                <a:gd name="T3" fmla="*/ 74 h 209"/>
                <a:gd name="T4" fmla="*/ 31 w 134"/>
                <a:gd name="T5" fmla="*/ 163 h 209"/>
                <a:gd name="T6" fmla="*/ 51 w 134"/>
                <a:gd name="T7" fmla="*/ 169 h 209"/>
                <a:gd name="T8" fmla="*/ 31 w 134"/>
                <a:gd name="T9" fmla="*/ 175 h 209"/>
                <a:gd name="T10" fmla="*/ 34 w 134"/>
                <a:gd name="T11" fmla="*/ 180 h 209"/>
                <a:gd name="T12" fmla="*/ 31 w 134"/>
                <a:gd name="T13" fmla="*/ 185 h 209"/>
                <a:gd name="T14" fmla="*/ 34 w 134"/>
                <a:gd name="T15" fmla="*/ 190 h 209"/>
                <a:gd name="T16" fmla="*/ 47 w 134"/>
                <a:gd name="T17" fmla="*/ 203 h 209"/>
                <a:gd name="T18" fmla="*/ 78 w 134"/>
                <a:gd name="T19" fmla="*/ 209 h 209"/>
                <a:gd name="T20" fmla="*/ 102 w 134"/>
                <a:gd name="T21" fmla="*/ 190 h 209"/>
                <a:gd name="T22" fmla="*/ 100 w 134"/>
                <a:gd name="T23" fmla="*/ 185 h 209"/>
                <a:gd name="T24" fmla="*/ 102 w 134"/>
                <a:gd name="T25" fmla="*/ 180 h 209"/>
                <a:gd name="T26" fmla="*/ 100 w 134"/>
                <a:gd name="T27" fmla="*/ 175 h 209"/>
                <a:gd name="T28" fmla="*/ 102 w 134"/>
                <a:gd name="T29" fmla="*/ 169 h 209"/>
                <a:gd name="T30" fmla="*/ 84 w 134"/>
                <a:gd name="T31" fmla="*/ 163 h 209"/>
                <a:gd name="T32" fmla="*/ 107 w 134"/>
                <a:gd name="T33" fmla="*/ 134 h 209"/>
                <a:gd name="T34" fmla="*/ 134 w 134"/>
                <a:gd name="T35" fmla="*/ 68 h 209"/>
                <a:gd name="T36" fmla="*/ 68 w 134"/>
                <a:gd name="T37" fmla="*/ 118 h 209"/>
                <a:gd name="T38" fmla="*/ 66 w 134"/>
                <a:gd name="T39" fmla="*/ 152 h 209"/>
                <a:gd name="T40" fmla="*/ 66 w 134"/>
                <a:gd name="T41" fmla="*/ 169 h 209"/>
                <a:gd name="T42" fmla="*/ 69 w 134"/>
                <a:gd name="T43" fmla="*/ 163 h 209"/>
                <a:gd name="T44" fmla="*/ 66 w 134"/>
                <a:gd name="T45" fmla="*/ 169 h 209"/>
                <a:gd name="T46" fmla="*/ 122 w 134"/>
                <a:gd name="T47" fmla="*/ 78 h 209"/>
                <a:gd name="T48" fmla="*/ 98 w 134"/>
                <a:gd name="T49" fmla="*/ 126 h 209"/>
                <a:gd name="T50" fmla="*/ 85 w 134"/>
                <a:gd name="T51" fmla="*/ 152 h 209"/>
                <a:gd name="T52" fmla="*/ 85 w 134"/>
                <a:gd name="T53" fmla="*/ 118 h 209"/>
                <a:gd name="T54" fmla="*/ 86 w 134"/>
                <a:gd name="T55" fmla="*/ 118 h 209"/>
                <a:gd name="T56" fmla="*/ 89 w 134"/>
                <a:gd name="T57" fmla="*/ 66 h 209"/>
                <a:gd name="T58" fmla="*/ 76 w 134"/>
                <a:gd name="T59" fmla="*/ 59 h 209"/>
                <a:gd name="T60" fmla="*/ 81 w 134"/>
                <a:gd name="T61" fmla="*/ 63 h 209"/>
                <a:gd name="T62" fmla="*/ 78 w 134"/>
                <a:gd name="T63" fmla="*/ 71 h 209"/>
                <a:gd name="T64" fmla="*/ 70 w 134"/>
                <a:gd name="T65" fmla="*/ 65 h 209"/>
                <a:gd name="T66" fmla="*/ 69 w 134"/>
                <a:gd name="T67" fmla="*/ 59 h 209"/>
                <a:gd name="T68" fmla="*/ 63 w 134"/>
                <a:gd name="T69" fmla="*/ 64 h 209"/>
                <a:gd name="T70" fmla="*/ 63 w 134"/>
                <a:gd name="T71" fmla="*/ 87 h 209"/>
                <a:gd name="T72" fmla="*/ 58 w 134"/>
                <a:gd name="T73" fmla="*/ 66 h 209"/>
                <a:gd name="T74" fmla="*/ 57 w 134"/>
                <a:gd name="T75" fmla="*/ 59 h 209"/>
                <a:gd name="T76" fmla="*/ 51 w 134"/>
                <a:gd name="T77" fmla="*/ 60 h 209"/>
                <a:gd name="T78" fmla="*/ 41 w 134"/>
                <a:gd name="T79" fmla="*/ 117 h 209"/>
                <a:gd name="T80" fmla="*/ 48 w 134"/>
                <a:gd name="T81" fmla="*/ 118 h 209"/>
                <a:gd name="T82" fmla="*/ 49 w 134"/>
                <a:gd name="T83" fmla="*/ 118 h 209"/>
                <a:gd name="T84" fmla="*/ 43 w 134"/>
                <a:gd name="T85" fmla="*/ 152 h 209"/>
                <a:gd name="T86" fmla="*/ 12 w 134"/>
                <a:gd name="T87" fmla="*/ 78 h 209"/>
                <a:gd name="T88" fmla="*/ 11 w 134"/>
                <a:gd name="T89" fmla="*/ 70 h 209"/>
                <a:gd name="T90" fmla="*/ 67 w 134"/>
                <a:gd name="T91" fmla="*/ 12 h 209"/>
                <a:gd name="T92" fmla="*/ 122 w 134"/>
                <a:gd name="T93" fmla="*/ 7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4" h="209">
                  <a:moveTo>
                    <a:pt x="134" y="68"/>
                  </a:moveTo>
                  <a:cubicBezTo>
                    <a:pt x="134" y="30"/>
                    <a:pt x="104" y="0"/>
                    <a:pt x="67" y="0"/>
                  </a:cubicBezTo>
                  <a:cubicBezTo>
                    <a:pt x="30" y="0"/>
                    <a:pt x="0" y="30"/>
                    <a:pt x="0" y="68"/>
                  </a:cubicBezTo>
                  <a:cubicBezTo>
                    <a:pt x="0" y="70"/>
                    <a:pt x="0" y="72"/>
                    <a:pt x="0" y="74"/>
                  </a:cubicBezTo>
                  <a:cubicBezTo>
                    <a:pt x="0" y="75"/>
                    <a:pt x="1" y="101"/>
                    <a:pt x="27" y="134"/>
                  </a:cubicBezTo>
                  <a:cubicBezTo>
                    <a:pt x="34" y="143"/>
                    <a:pt x="31" y="163"/>
                    <a:pt x="31" y="163"/>
                  </a:cubicBezTo>
                  <a:cubicBezTo>
                    <a:pt x="37" y="163"/>
                    <a:pt x="44" y="163"/>
                    <a:pt x="51" y="163"/>
                  </a:cubicBezTo>
                  <a:cubicBezTo>
                    <a:pt x="51" y="169"/>
                    <a:pt x="51" y="169"/>
                    <a:pt x="51" y="169"/>
                  </a:cubicBezTo>
                  <a:cubicBezTo>
                    <a:pt x="31" y="169"/>
                    <a:pt x="31" y="169"/>
                    <a:pt x="31" y="169"/>
                  </a:cubicBezTo>
                  <a:cubicBezTo>
                    <a:pt x="31" y="175"/>
                    <a:pt x="31" y="175"/>
                    <a:pt x="31" y="175"/>
                  </a:cubicBezTo>
                  <a:cubicBezTo>
                    <a:pt x="34" y="175"/>
                    <a:pt x="34" y="175"/>
                    <a:pt x="34" y="175"/>
                  </a:cubicBezTo>
                  <a:cubicBezTo>
                    <a:pt x="34" y="180"/>
                    <a:pt x="34" y="180"/>
                    <a:pt x="34" y="180"/>
                  </a:cubicBezTo>
                  <a:cubicBezTo>
                    <a:pt x="31" y="180"/>
                    <a:pt x="31" y="180"/>
                    <a:pt x="31" y="180"/>
                  </a:cubicBezTo>
                  <a:cubicBezTo>
                    <a:pt x="31" y="185"/>
                    <a:pt x="31" y="185"/>
                    <a:pt x="31" y="185"/>
                  </a:cubicBezTo>
                  <a:cubicBezTo>
                    <a:pt x="34" y="185"/>
                    <a:pt x="34" y="185"/>
                    <a:pt x="34" y="185"/>
                  </a:cubicBezTo>
                  <a:cubicBezTo>
                    <a:pt x="34" y="190"/>
                    <a:pt x="34" y="190"/>
                    <a:pt x="34" y="190"/>
                  </a:cubicBezTo>
                  <a:cubicBezTo>
                    <a:pt x="32" y="190"/>
                    <a:pt x="32" y="190"/>
                    <a:pt x="32" y="190"/>
                  </a:cubicBezTo>
                  <a:cubicBezTo>
                    <a:pt x="32" y="197"/>
                    <a:pt x="38" y="203"/>
                    <a:pt x="47" y="203"/>
                  </a:cubicBezTo>
                  <a:cubicBezTo>
                    <a:pt x="48" y="207"/>
                    <a:pt x="52" y="209"/>
                    <a:pt x="56" y="209"/>
                  </a:cubicBezTo>
                  <a:cubicBezTo>
                    <a:pt x="78" y="209"/>
                    <a:pt x="78" y="209"/>
                    <a:pt x="78" y="209"/>
                  </a:cubicBezTo>
                  <a:cubicBezTo>
                    <a:pt x="82" y="209"/>
                    <a:pt x="86" y="207"/>
                    <a:pt x="87" y="203"/>
                  </a:cubicBezTo>
                  <a:cubicBezTo>
                    <a:pt x="95" y="203"/>
                    <a:pt x="102" y="197"/>
                    <a:pt x="102" y="190"/>
                  </a:cubicBezTo>
                  <a:cubicBezTo>
                    <a:pt x="100" y="190"/>
                    <a:pt x="100" y="190"/>
                    <a:pt x="100" y="190"/>
                  </a:cubicBezTo>
                  <a:cubicBezTo>
                    <a:pt x="100" y="185"/>
                    <a:pt x="100" y="185"/>
                    <a:pt x="100" y="185"/>
                  </a:cubicBezTo>
                  <a:cubicBezTo>
                    <a:pt x="102" y="185"/>
                    <a:pt x="102" y="185"/>
                    <a:pt x="102" y="185"/>
                  </a:cubicBezTo>
                  <a:cubicBezTo>
                    <a:pt x="102" y="180"/>
                    <a:pt x="102" y="180"/>
                    <a:pt x="102" y="180"/>
                  </a:cubicBezTo>
                  <a:cubicBezTo>
                    <a:pt x="100" y="180"/>
                    <a:pt x="100" y="180"/>
                    <a:pt x="100" y="180"/>
                  </a:cubicBezTo>
                  <a:cubicBezTo>
                    <a:pt x="100" y="175"/>
                    <a:pt x="100" y="175"/>
                    <a:pt x="100" y="175"/>
                  </a:cubicBezTo>
                  <a:cubicBezTo>
                    <a:pt x="102" y="175"/>
                    <a:pt x="102" y="175"/>
                    <a:pt x="102" y="175"/>
                  </a:cubicBezTo>
                  <a:cubicBezTo>
                    <a:pt x="102" y="169"/>
                    <a:pt x="102" y="169"/>
                    <a:pt x="102" y="169"/>
                  </a:cubicBezTo>
                  <a:cubicBezTo>
                    <a:pt x="84" y="169"/>
                    <a:pt x="84" y="169"/>
                    <a:pt x="84" y="169"/>
                  </a:cubicBezTo>
                  <a:cubicBezTo>
                    <a:pt x="84" y="167"/>
                    <a:pt x="84" y="165"/>
                    <a:pt x="84" y="163"/>
                  </a:cubicBezTo>
                  <a:cubicBezTo>
                    <a:pt x="91" y="163"/>
                    <a:pt x="97" y="163"/>
                    <a:pt x="103" y="163"/>
                  </a:cubicBezTo>
                  <a:cubicBezTo>
                    <a:pt x="103" y="163"/>
                    <a:pt x="100" y="143"/>
                    <a:pt x="107" y="134"/>
                  </a:cubicBezTo>
                  <a:cubicBezTo>
                    <a:pt x="133" y="101"/>
                    <a:pt x="134" y="75"/>
                    <a:pt x="134" y="74"/>
                  </a:cubicBezTo>
                  <a:cubicBezTo>
                    <a:pt x="134" y="72"/>
                    <a:pt x="134" y="70"/>
                    <a:pt x="134" y="68"/>
                  </a:cubicBezTo>
                  <a:close/>
                  <a:moveTo>
                    <a:pt x="66" y="118"/>
                  </a:moveTo>
                  <a:cubicBezTo>
                    <a:pt x="67" y="118"/>
                    <a:pt x="67" y="118"/>
                    <a:pt x="68" y="118"/>
                  </a:cubicBezTo>
                  <a:cubicBezTo>
                    <a:pt x="69" y="152"/>
                    <a:pt x="69" y="152"/>
                    <a:pt x="69" y="152"/>
                  </a:cubicBezTo>
                  <a:cubicBezTo>
                    <a:pt x="66" y="152"/>
                    <a:pt x="66" y="152"/>
                    <a:pt x="66" y="152"/>
                  </a:cubicBezTo>
                  <a:cubicBezTo>
                    <a:pt x="66" y="139"/>
                    <a:pt x="66" y="125"/>
                    <a:pt x="66" y="118"/>
                  </a:cubicBezTo>
                  <a:close/>
                  <a:moveTo>
                    <a:pt x="66" y="169"/>
                  </a:moveTo>
                  <a:cubicBezTo>
                    <a:pt x="66" y="167"/>
                    <a:pt x="66" y="165"/>
                    <a:pt x="66" y="163"/>
                  </a:cubicBezTo>
                  <a:cubicBezTo>
                    <a:pt x="67" y="163"/>
                    <a:pt x="68" y="163"/>
                    <a:pt x="69" y="163"/>
                  </a:cubicBezTo>
                  <a:cubicBezTo>
                    <a:pt x="69" y="169"/>
                    <a:pt x="69" y="169"/>
                    <a:pt x="69" y="169"/>
                  </a:cubicBezTo>
                  <a:lnTo>
                    <a:pt x="66" y="169"/>
                  </a:lnTo>
                  <a:close/>
                  <a:moveTo>
                    <a:pt x="122" y="70"/>
                  </a:moveTo>
                  <a:cubicBezTo>
                    <a:pt x="122" y="78"/>
                    <a:pt x="122" y="78"/>
                    <a:pt x="122" y="78"/>
                  </a:cubicBezTo>
                  <a:cubicBezTo>
                    <a:pt x="122" y="78"/>
                    <a:pt x="122" y="78"/>
                    <a:pt x="122" y="78"/>
                  </a:cubicBezTo>
                  <a:cubicBezTo>
                    <a:pt x="120" y="86"/>
                    <a:pt x="116" y="104"/>
                    <a:pt x="98" y="126"/>
                  </a:cubicBezTo>
                  <a:cubicBezTo>
                    <a:pt x="93" y="134"/>
                    <a:pt x="91" y="143"/>
                    <a:pt x="91" y="152"/>
                  </a:cubicBezTo>
                  <a:cubicBezTo>
                    <a:pt x="85" y="152"/>
                    <a:pt x="85" y="152"/>
                    <a:pt x="85" y="152"/>
                  </a:cubicBezTo>
                  <a:cubicBezTo>
                    <a:pt x="85" y="139"/>
                    <a:pt x="84" y="125"/>
                    <a:pt x="84" y="118"/>
                  </a:cubicBezTo>
                  <a:cubicBezTo>
                    <a:pt x="85" y="118"/>
                    <a:pt x="85" y="118"/>
                    <a:pt x="85" y="118"/>
                  </a:cubicBezTo>
                  <a:cubicBezTo>
                    <a:pt x="85" y="118"/>
                    <a:pt x="86" y="118"/>
                    <a:pt x="86" y="118"/>
                  </a:cubicBezTo>
                  <a:cubicBezTo>
                    <a:pt x="86" y="118"/>
                    <a:pt x="86" y="118"/>
                    <a:pt x="86" y="118"/>
                  </a:cubicBezTo>
                  <a:cubicBezTo>
                    <a:pt x="88" y="118"/>
                    <a:pt x="91" y="118"/>
                    <a:pt x="93" y="117"/>
                  </a:cubicBezTo>
                  <a:cubicBezTo>
                    <a:pt x="89" y="66"/>
                    <a:pt x="89" y="66"/>
                    <a:pt x="89" y="66"/>
                  </a:cubicBezTo>
                  <a:cubicBezTo>
                    <a:pt x="89" y="62"/>
                    <a:pt x="86" y="60"/>
                    <a:pt x="82" y="60"/>
                  </a:cubicBezTo>
                  <a:cubicBezTo>
                    <a:pt x="82" y="60"/>
                    <a:pt x="78" y="59"/>
                    <a:pt x="76" y="59"/>
                  </a:cubicBezTo>
                  <a:cubicBezTo>
                    <a:pt x="76" y="59"/>
                    <a:pt x="76" y="59"/>
                    <a:pt x="76" y="59"/>
                  </a:cubicBezTo>
                  <a:cubicBezTo>
                    <a:pt x="81" y="63"/>
                    <a:pt x="81" y="63"/>
                    <a:pt x="81" y="63"/>
                  </a:cubicBezTo>
                  <a:cubicBezTo>
                    <a:pt x="75" y="66"/>
                    <a:pt x="75" y="66"/>
                    <a:pt x="75" y="66"/>
                  </a:cubicBezTo>
                  <a:cubicBezTo>
                    <a:pt x="78" y="71"/>
                    <a:pt x="78" y="71"/>
                    <a:pt x="78" y="71"/>
                  </a:cubicBezTo>
                  <a:cubicBezTo>
                    <a:pt x="71" y="86"/>
                    <a:pt x="71" y="86"/>
                    <a:pt x="71" y="86"/>
                  </a:cubicBezTo>
                  <a:cubicBezTo>
                    <a:pt x="70" y="65"/>
                    <a:pt x="70" y="65"/>
                    <a:pt x="70" y="65"/>
                  </a:cubicBezTo>
                  <a:cubicBezTo>
                    <a:pt x="71" y="64"/>
                    <a:pt x="71" y="64"/>
                    <a:pt x="71" y="64"/>
                  </a:cubicBezTo>
                  <a:cubicBezTo>
                    <a:pt x="69" y="59"/>
                    <a:pt x="69" y="59"/>
                    <a:pt x="69" y="59"/>
                  </a:cubicBezTo>
                  <a:cubicBezTo>
                    <a:pt x="65" y="59"/>
                    <a:pt x="65" y="59"/>
                    <a:pt x="65" y="59"/>
                  </a:cubicBezTo>
                  <a:cubicBezTo>
                    <a:pt x="63" y="64"/>
                    <a:pt x="63" y="64"/>
                    <a:pt x="63" y="64"/>
                  </a:cubicBezTo>
                  <a:cubicBezTo>
                    <a:pt x="64" y="65"/>
                    <a:pt x="64" y="65"/>
                    <a:pt x="64" y="65"/>
                  </a:cubicBezTo>
                  <a:cubicBezTo>
                    <a:pt x="63" y="87"/>
                    <a:pt x="63" y="87"/>
                    <a:pt x="63" y="87"/>
                  </a:cubicBezTo>
                  <a:cubicBezTo>
                    <a:pt x="56" y="71"/>
                    <a:pt x="56" y="71"/>
                    <a:pt x="56" y="71"/>
                  </a:cubicBezTo>
                  <a:cubicBezTo>
                    <a:pt x="58" y="66"/>
                    <a:pt x="58" y="66"/>
                    <a:pt x="58" y="66"/>
                  </a:cubicBezTo>
                  <a:cubicBezTo>
                    <a:pt x="53" y="63"/>
                    <a:pt x="53" y="63"/>
                    <a:pt x="53" y="63"/>
                  </a:cubicBezTo>
                  <a:cubicBezTo>
                    <a:pt x="57" y="59"/>
                    <a:pt x="57" y="59"/>
                    <a:pt x="57" y="59"/>
                  </a:cubicBezTo>
                  <a:cubicBezTo>
                    <a:pt x="57" y="59"/>
                    <a:pt x="57" y="59"/>
                    <a:pt x="57" y="59"/>
                  </a:cubicBezTo>
                  <a:cubicBezTo>
                    <a:pt x="56" y="59"/>
                    <a:pt x="51" y="60"/>
                    <a:pt x="51" y="60"/>
                  </a:cubicBezTo>
                  <a:cubicBezTo>
                    <a:pt x="48" y="60"/>
                    <a:pt x="45" y="62"/>
                    <a:pt x="45" y="66"/>
                  </a:cubicBezTo>
                  <a:cubicBezTo>
                    <a:pt x="41" y="117"/>
                    <a:pt x="41" y="117"/>
                    <a:pt x="41" y="117"/>
                  </a:cubicBezTo>
                  <a:cubicBezTo>
                    <a:pt x="43" y="118"/>
                    <a:pt x="45" y="118"/>
                    <a:pt x="48" y="118"/>
                  </a:cubicBezTo>
                  <a:cubicBezTo>
                    <a:pt x="48" y="118"/>
                    <a:pt x="48" y="118"/>
                    <a:pt x="48" y="118"/>
                  </a:cubicBezTo>
                  <a:cubicBezTo>
                    <a:pt x="48" y="118"/>
                    <a:pt x="48" y="118"/>
                    <a:pt x="48" y="118"/>
                  </a:cubicBezTo>
                  <a:cubicBezTo>
                    <a:pt x="49" y="118"/>
                    <a:pt x="49" y="118"/>
                    <a:pt x="49" y="118"/>
                  </a:cubicBezTo>
                  <a:cubicBezTo>
                    <a:pt x="50" y="152"/>
                    <a:pt x="50" y="152"/>
                    <a:pt x="50" y="152"/>
                  </a:cubicBezTo>
                  <a:cubicBezTo>
                    <a:pt x="43" y="152"/>
                    <a:pt x="43" y="152"/>
                    <a:pt x="43" y="152"/>
                  </a:cubicBezTo>
                  <a:cubicBezTo>
                    <a:pt x="43" y="143"/>
                    <a:pt x="41" y="134"/>
                    <a:pt x="36" y="127"/>
                  </a:cubicBezTo>
                  <a:cubicBezTo>
                    <a:pt x="18" y="104"/>
                    <a:pt x="13" y="86"/>
                    <a:pt x="12" y="78"/>
                  </a:cubicBezTo>
                  <a:cubicBezTo>
                    <a:pt x="12" y="78"/>
                    <a:pt x="12" y="78"/>
                    <a:pt x="12" y="78"/>
                  </a:cubicBezTo>
                  <a:cubicBezTo>
                    <a:pt x="11" y="70"/>
                    <a:pt x="11" y="70"/>
                    <a:pt x="11" y="70"/>
                  </a:cubicBezTo>
                  <a:cubicBezTo>
                    <a:pt x="11" y="69"/>
                    <a:pt x="11" y="69"/>
                    <a:pt x="11" y="68"/>
                  </a:cubicBezTo>
                  <a:cubicBezTo>
                    <a:pt x="11" y="37"/>
                    <a:pt x="36" y="12"/>
                    <a:pt x="67" y="12"/>
                  </a:cubicBezTo>
                  <a:cubicBezTo>
                    <a:pt x="98" y="12"/>
                    <a:pt x="123" y="37"/>
                    <a:pt x="123" y="68"/>
                  </a:cubicBezTo>
                  <a:cubicBezTo>
                    <a:pt x="123" y="69"/>
                    <a:pt x="122" y="69"/>
                    <a:pt x="12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72" name="Oval 914"/>
            <p:cNvSpPr>
              <a:spLocks noChangeArrowheads="1"/>
            </p:cNvSpPr>
            <p:nvPr/>
          </p:nvSpPr>
          <p:spPr bwMode="auto">
            <a:xfrm>
              <a:off x="4487863" y="6721475"/>
              <a:ext cx="82550" cy="1016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grpSp>
      <p:grpSp>
        <p:nvGrpSpPr>
          <p:cNvPr id="73" name="组合 72"/>
          <p:cNvGrpSpPr/>
          <p:nvPr/>
        </p:nvGrpSpPr>
        <p:grpSpPr>
          <a:xfrm>
            <a:off x="4158541" y="2800955"/>
            <a:ext cx="356106" cy="347186"/>
            <a:chOff x="5753100" y="4821238"/>
            <a:chExt cx="760413" cy="741362"/>
          </a:xfrm>
          <a:solidFill>
            <a:schemeClr val="accent4"/>
          </a:solidFill>
        </p:grpSpPr>
        <p:sp>
          <p:nvSpPr>
            <p:cNvPr id="74" name="Freeform 915"/>
            <p:cNvSpPr/>
            <p:nvPr/>
          </p:nvSpPr>
          <p:spPr bwMode="auto">
            <a:xfrm>
              <a:off x="6064250" y="4821238"/>
              <a:ext cx="104775" cy="123825"/>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75" name="Freeform 916"/>
            <p:cNvSpPr/>
            <p:nvPr/>
          </p:nvSpPr>
          <p:spPr bwMode="auto">
            <a:xfrm>
              <a:off x="5838825" y="4929188"/>
              <a:ext cx="471488" cy="492125"/>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76" name="Freeform 917"/>
            <p:cNvSpPr>
              <a:spLocks noEditPoints="1"/>
            </p:cNvSpPr>
            <p:nvPr/>
          </p:nvSpPr>
          <p:spPr bwMode="auto">
            <a:xfrm>
              <a:off x="5753100" y="5135563"/>
              <a:ext cx="168275" cy="153988"/>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sp>
          <p:nvSpPr>
            <p:cNvPr id="77" name="Freeform 918"/>
            <p:cNvSpPr/>
            <p:nvPr/>
          </p:nvSpPr>
          <p:spPr bwMode="auto">
            <a:xfrm>
              <a:off x="5764213" y="5105400"/>
              <a:ext cx="749300" cy="457200"/>
            </a:xfrm>
            <a:custGeom>
              <a:avLst/>
              <a:gdLst>
                <a:gd name="T0" fmla="*/ 472 w 472"/>
                <a:gd name="T1" fmla="*/ 0 h 288"/>
                <a:gd name="T2" fmla="*/ 389 w 472"/>
                <a:gd name="T3" fmla="*/ 33 h 288"/>
                <a:gd name="T4" fmla="*/ 406 w 472"/>
                <a:gd name="T5" fmla="*/ 45 h 288"/>
                <a:gd name="T6" fmla="*/ 302 w 472"/>
                <a:gd name="T7" fmla="*/ 156 h 288"/>
                <a:gd name="T8" fmla="*/ 210 w 472"/>
                <a:gd name="T9" fmla="*/ 147 h 288"/>
                <a:gd name="T10" fmla="*/ 137 w 472"/>
                <a:gd name="T11" fmla="*/ 222 h 288"/>
                <a:gd name="T12" fmla="*/ 61 w 472"/>
                <a:gd name="T13" fmla="*/ 184 h 288"/>
                <a:gd name="T14" fmla="*/ 0 w 472"/>
                <a:gd name="T15" fmla="*/ 262 h 288"/>
                <a:gd name="T16" fmla="*/ 33 w 472"/>
                <a:gd name="T17" fmla="*/ 288 h 288"/>
                <a:gd name="T18" fmla="*/ 73 w 472"/>
                <a:gd name="T19" fmla="*/ 239 h 288"/>
                <a:gd name="T20" fmla="*/ 146 w 472"/>
                <a:gd name="T21" fmla="*/ 274 h 288"/>
                <a:gd name="T22" fmla="*/ 226 w 472"/>
                <a:gd name="T23" fmla="*/ 191 h 288"/>
                <a:gd name="T24" fmla="*/ 318 w 472"/>
                <a:gd name="T25" fmla="*/ 201 h 288"/>
                <a:gd name="T26" fmla="*/ 441 w 472"/>
                <a:gd name="T27" fmla="*/ 71 h 288"/>
                <a:gd name="T28" fmla="*/ 465 w 472"/>
                <a:gd name="T29" fmla="*/ 88 h 288"/>
                <a:gd name="T30" fmla="*/ 472 w 472"/>
                <a:gd name="T3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2" h="288">
                  <a:moveTo>
                    <a:pt x="472" y="0"/>
                  </a:moveTo>
                  <a:lnTo>
                    <a:pt x="389" y="33"/>
                  </a:lnTo>
                  <a:lnTo>
                    <a:pt x="406" y="45"/>
                  </a:lnTo>
                  <a:lnTo>
                    <a:pt x="302" y="156"/>
                  </a:lnTo>
                  <a:lnTo>
                    <a:pt x="210" y="147"/>
                  </a:lnTo>
                  <a:lnTo>
                    <a:pt x="137" y="222"/>
                  </a:lnTo>
                  <a:lnTo>
                    <a:pt x="61" y="184"/>
                  </a:lnTo>
                  <a:lnTo>
                    <a:pt x="0" y="262"/>
                  </a:lnTo>
                  <a:lnTo>
                    <a:pt x="33" y="288"/>
                  </a:lnTo>
                  <a:lnTo>
                    <a:pt x="73" y="239"/>
                  </a:lnTo>
                  <a:lnTo>
                    <a:pt x="146" y="274"/>
                  </a:lnTo>
                  <a:lnTo>
                    <a:pt x="226" y="191"/>
                  </a:lnTo>
                  <a:lnTo>
                    <a:pt x="318" y="201"/>
                  </a:lnTo>
                  <a:lnTo>
                    <a:pt x="441" y="71"/>
                  </a:lnTo>
                  <a:lnTo>
                    <a:pt x="465" y="88"/>
                  </a:lnTo>
                  <a:lnTo>
                    <a:pt x="47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pPr>
              <a:endParaRPr lang="zh-CN" altLang="en-US">
                <a:solidFill>
                  <a:prstClr val="black"/>
                </a:solidFill>
                <a:latin typeface="印品黑体" panose="020F0502020204030204"/>
                <a:ea typeface="微软雅黑" panose="020B0503020204020204" charset="-122"/>
                <a:cs typeface="+mn-ea"/>
                <a:sym typeface="+mn-lt"/>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5"/>
          <p:cNvSpPr/>
          <p:nvPr/>
        </p:nvSpPr>
        <p:spPr>
          <a:xfrm>
            <a:off x="8357235" y="3776345"/>
            <a:ext cx="3834765" cy="3091180"/>
          </a:xfrm>
          <a:custGeom>
            <a:avLst/>
            <a:gdLst>
              <a:gd name="connsiteX0" fmla="*/ 0 w 5657850"/>
              <a:gd name="connsiteY0" fmla="*/ 0 h 4929550"/>
              <a:gd name="connsiteX1" fmla="*/ 5657850 w 5657850"/>
              <a:gd name="connsiteY1" fmla="*/ 0 h 4929550"/>
              <a:gd name="connsiteX2" fmla="*/ 5657850 w 5657850"/>
              <a:gd name="connsiteY2" fmla="*/ 4929550 h 4929550"/>
              <a:gd name="connsiteX3" fmla="*/ 0 w 5657850"/>
              <a:gd name="connsiteY3" fmla="*/ 4929550 h 4929550"/>
              <a:gd name="connsiteX4" fmla="*/ 0 w 5657850"/>
              <a:gd name="connsiteY4" fmla="*/ 0 h 4929550"/>
              <a:gd name="connsiteX0-1" fmla="*/ 0 w 5657850"/>
              <a:gd name="connsiteY0-2" fmla="*/ 1003300 h 5932850"/>
              <a:gd name="connsiteX1-3" fmla="*/ 5657850 w 5657850"/>
              <a:gd name="connsiteY1-4" fmla="*/ 1003300 h 5932850"/>
              <a:gd name="connsiteX2-5" fmla="*/ 5657850 w 5657850"/>
              <a:gd name="connsiteY2-6" fmla="*/ 5932850 h 5932850"/>
              <a:gd name="connsiteX3-7" fmla="*/ 0 w 5657850"/>
              <a:gd name="connsiteY3-8" fmla="*/ 5932850 h 5932850"/>
              <a:gd name="connsiteX4-9" fmla="*/ 0 w 5657850"/>
              <a:gd name="connsiteY4-10" fmla="*/ 1003300 h 5932850"/>
              <a:gd name="connsiteX0-11" fmla="*/ 660400 w 6318250"/>
              <a:gd name="connsiteY0-12" fmla="*/ 1003300 h 5932850"/>
              <a:gd name="connsiteX1-13" fmla="*/ 6318250 w 6318250"/>
              <a:gd name="connsiteY1-14" fmla="*/ 1003300 h 5932850"/>
              <a:gd name="connsiteX2-15" fmla="*/ 6318250 w 6318250"/>
              <a:gd name="connsiteY2-16" fmla="*/ 5932850 h 5932850"/>
              <a:gd name="connsiteX3-17" fmla="*/ 660400 w 6318250"/>
              <a:gd name="connsiteY3-18" fmla="*/ 5932850 h 5932850"/>
              <a:gd name="connsiteX4-19" fmla="*/ 660400 w 6318250"/>
              <a:gd name="connsiteY4-20" fmla="*/ 1003300 h 5932850"/>
              <a:gd name="connsiteX0-21" fmla="*/ 660400 w 6318250"/>
              <a:gd name="connsiteY0-22" fmla="*/ 965201 h 5894751"/>
              <a:gd name="connsiteX1-23" fmla="*/ 6318250 w 6318250"/>
              <a:gd name="connsiteY1-24" fmla="*/ 965201 h 5894751"/>
              <a:gd name="connsiteX2-25" fmla="*/ 6318250 w 6318250"/>
              <a:gd name="connsiteY2-26" fmla="*/ 5894751 h 5894751"/>
              <a:gd name="connsiteX3-27" fmla="*/ 660400 w 6318250"/>
              <a:gd name="connsiteY3-28" fmla="*/ 5894751 h 5894751"/>
              <a:gd name="connsiteX4-29" fmla="*/ 660400 w 6318250"/>
              <a:gd name="connsiteY4-30" fmla="*/ 965201 h 5894751"/>
              <a:gd name="connsiteX0-31" fmla="*/ 711200 w 6369050"/>
              <a:gd name="connsiteY0-32" fmla="*/ 965200 h 5894750"/>
              <a:gd name="connsiteX1-33" fmla="*/ 6369050 w 6369050"/>
              <a:gd name="connsiteY1-34" fmla="*/ 965200 h 5894750"/>
              <a:gd name="connsiteX2-35" fmla="*/ 6369050 w 6369050"/>
              <a:gd name="connsiteY2-36" fmla="*/ 5894750 h 5894750"/>
              <a:gd name="connsiteX3-37" fmla="*/ 711200 w 6369050"/>
              <a:gd name="connsiteY3-38" fmla="*/ 5894750 h 5894750"/>
              <a:gd name="connsiteX4-39" fmla="*/ 711200 w 6369050"/>
              <a:gd name="connsiteY4-40" fmla="*/ 965200 h 5894750"/>
              <a:gd name="connsiteX0-41" fmla="*/ 4371975 w 10029825"/>
              <a:gd name="connsiteY0-42" fmla="*/ 965200 h 5894750"/>
              <a:gd name="connsiteX1-43" fmla="*/ 10029825 w 10029825"/>
              <a:gd name="connsiteY1-44" fmla="*/ 965200 h 5894750"/>
              <a:gd name="connsiteX2-45" fmla="*/ 10029825 w 10029825"/>
              <a:gd name="connsiteY2-46" fmla="*/ 5894750 h 5894750"/>
              <a:gd name="connsiteX3-47" fmla="*/ 0 w 10029825"/>
              <a:gd name="connsiteY3-48" fmla="*/ 5894750 h 5894750"/>
              <a:gd name="connsiteX4-49" fmla="*/ 4371975 w 10029825"/>
              <a:gd name="connsiteY4-50" fmla="*/ 965200 h 5894750"/>
              <a:gd name="connsiteX0-51" fmla="*/ 4406541 w 10064391"/>
              <a:gd name="connsiteY0-52" fmla="*/ 965200 h 5894750"/>
              <a:gd name="connsiteX1-53" fmla="*/ 10064391 w 10064391"/>
              <a:gd name="connsiteY1-54" fmla="*/ 965200 h 5894750"/>
              <a:gd name="connsiteX2-55" fmla="*/ 10064391 w 10064391"/>
              <a:gd name="connsiteY2-56" fmla="*/ 5894750 h 5894750"/>
              <a:gd name="connsiteX3-57" fmla="*/ 34566 w 10064391"/>
              <a:gd name="connsiteY3-58" fmla="*/ 5894750 h 5894750"/>
              <a:gd name="connsiteX4-59" fmla="*/ 4406541 w 10064391"/>
              <a:gd name="connsiteY4-60" fmla="*/ 965200 h 5894750"/>
              <a:gd name="connsiteX0-61" fmla="*/ 4604702 w 10062527"/>
              <a:gd name="connsiteY0-62" fmla="*/ 1302342 h 5260342"/>
              <a:gd name="connsiteX1-63" fmla="*/ 10062527 w 10062527"/>
              <a:gd name="connsiteY1-64" fmla="*/ 330792 h 5260342"/>
              <a:gd name="connsiteX2-65" fmla="*/ 10062527 w 10062527"/>
              <a:gd name="connsiteY2-66" fmla="*/ 5260342 h 5260342"/>
              <a:gd name="connsiteX3-67" fmla="*/ 32702 w 10062527"/>
              <a:gd name="connsiteY3-68" fmla="*/ 5260342 h 5260342"/>
              <a:gd name="connsiteX4-69" fmla="*/ 4604702 w 10062527"/>
              <a:gd name="connsiteY4-70" fmla="*/ 1302342 h 5260342"/>
              <a:gd name="connsiteX0-71" fmla="*/ 4604702 w 10062527"/>
              <a:gd name="connsiteY0-72" fmla="*/ 1690387 h 5648387"/>
              <a:gd name="connsiteX1-73" fmla="*/ 10062527 w 10062527"/>
              <a:gd name="connsiteY1-74" fmla="*/ 718837 h 5648387"/>
              <a:gd name="connsiteX2-75" fmla="*/ 10062527 w 10062527"/>
              <a:gd name="connsiteY2-76" fmla="*/ 5648387 h 5648387"/>
              <a:gd name="connsiteX3-77" fmla="*/ 32702 w 10062527"/>
              <a:gd name="connsiteY3-78" fmla="*/ 5648387 h 5648387"/>
              <a:gd name="connsiteX4-79" fmla="*/ 4604702 w 10062527"/>
              <a:gd name="connsiteY4-80" fmla="*/ 1690387 h 5648387"/>
              <a:gd name="connsiteX0-81" fmla="*/ 4603976 w 10061801"/>
              <a:gd name="connsiteY0-82" fmla="*/ 1690387 h 5648387"/>
              <a:gd name="connsiteX1-83" fmla="*/ 10061801 w 10061801"/>
              <a:gd name="connsiteY1-84" fmla="*/ 718837 h 5648387"/>
              <a:gd name="connsiteX2-85" fmla="*/ 10061801 w 10061801"/>
              <a:gd name="connsiteY2-86" fmla="*/ 5648387 h 5648387"/>
              <a:gd name="connsiteX3-87" fmla="*/ 31976 w 10061801"/>
              <a:gd name="connsiteY3-88" fmla="*/ 5648387 h 5648387"/>
              <a:gd name="connsiteX4-89" fmla="*/ 4603976 w 10061801"/>
              <a:gd name="connsiteY4-90" fmla="*/ 1690387 h 5648387"/>
              <a:gd name="connsiteX0-91" fmla="*/ 4603976 w 10061801"/>
              <a:gd name="connsiteY0-92" fmla="*/ 1392426 h 5350426"/>
              <a:gd name="connsiteX1-93" fmla="*/ 10061801 w 10061801"/>
              <a:gd name="connsiteY1-94" fmla="*/ 420876 h 5350426"/>
              <a:gd name="connsiteX2-95" fmla="*/ 10061801 w 10061801"/>
              <a:gd name="connsiteY2-96" fmla="*/ 5350426 h 5350426"/>
              <a:gd name="connsiteX3-97" fmla="*/ 31976 w 10061801"/>
              <a:gd name="connsiteY3-98" fmla="*/ 5350426 h 5350426"/>
              <a:gd name="connsiteX4-99" fmla="*/ 4603976 w 10061801"/>
              <a:gd name="connsiteY4-100" fmla="*/ 1392426 h 5350426"/>
              <a:gd name="connsiteX0-101" fmla="*/ 4595548 w 10053373"/>
              <a:gd name="connsiteY0-102" fmla="*/ 1392426 h 5350426"/>
              <a:gd name="connsiteX1-103" fmla="*/ 10053373 w 10053373"/>
              <a:gd name="connsiteY1-104" fmla="*/ 420876 h 5350426"/>
              <a:gd name="connsiteX2-105" fmla="*/ 10053373 w 10053373"/>
              <a:gd name="connsiteY2-106" fmla="*/ 5350426 h 5350426"/>
              <a:gd name="connsiteX3-107" fmla="*/ 23548 w 10053373"/>
              <a:gd name="connsiteY3-108" fmla="*/ 5350426 h 5350426"/>
              <a:gd name="connsiteX4-109" fmla="*/ 4595548 w 10053373"/>
              <a:gd name="connsiteY4-110" fmla="*/ 1392426 h 5350426"/>
              <a:gd name="connsiteX0-111" fmla="*/ 4595548 w 10053373"/>
              <a:gd name="connsiteY0-112" fmla="*/ 1367261 h 5325261"/>
              <a:gd name="connsiteX1-113" fmla="*/ 10053373 w 10053373"/>
              <a:gd name="connsiteY1-114" fmla="*/ 395711 h 5325261"/>
              <a:gd name="connsiteX2-115" fmla="*/ 10053373 w 10053373"/>
              <a:gd name="connsiteY2-116" fmla="*/ 5325261 h 5325261"/>
              <a:gd name="connsiteX3-117" fmla="*/ 23548 w 10053373"/>
              <a:gd name="connsiteY3-118" fmla="*/ 5325261 h 5325261"/>
              <a:gd name="connsiteX4-119" fmla="*/ 4595548 w 10053373"/>
              <a:gd name="connsiteY4-120" fmla="*/ 1367261 h 53252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3373" h="5325261">
                <a:moveTo>
                  <a:pt x="4595548" y="1367261"/>
                </a:moveTo>
                <a:cubicBezTo>
                  <a:pt x="4985179" y="-967801"/>
                  <a:pt x="8167423" y="395711"/>
                  <a:pt x="10053373" y="395711"/>
                </a:cubicBezTo>
                <a:lnTo>
                  <a:pt x="10053373" y="5325261"/>
                </a:lnTo>
                <a:lnTo>
                  <a:pt x="23548" y="5325261"/>
                </a:lnTo>
                <a:cubicBezTo>
                  <a:pt x="-376502" y="2710528"/>
                  <a:pt x="4450989" y="4358963"/>
                  <a:pt x="4595548" y="1367261"/>
                </a:cubicBezTo>
                <a:close/>
              </a:path>
            </a:pathLst>
          </a:custGeom>
          <a:gradFill>
            <a:gsLst>
              <a:gs pos="100000">
                <a:srgbClr val="4D73B2"/>
              </a:gs>
              <a:gs pos="0">
                <a:srgbClr val="2C4F88"/>
              </a:gs>
            </a:gsLst>
            <a:lin ang="10800000" scaled="1"/>
          </a:gra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rgbClr val="FFFFFF"/>
              </a:solidFill>
              <a:cs typeface="+mn-ea"/>
              <a:sym typeface="+mn-lt"/>
            </a:endParaRPr>
          </a:p>
        </p:txBody>
      </p:sp>
      <p:pic>
        <p:nvPicPr>
          <p:cNvPr id="17" name="图片 16"/>
          <p:cNvPicPr>
            <a:picLocks noChangeAspect="1"/>
          </p:cNvPicPr>
          <p:nvPr/>
        </p:nvPicPr>
        <p:blipFill>
          <a:blip r:embed="rId1" cstate="print">
            <a:alphaModFix amt="10000"/>
            <a:extLst>
              <a:ext uri="{28A0092B-C50C-407E-A947-70E740481C1C}">
                <a14:useLocalDpi xmlns:a14="http://schemas.microsoft.com/office/drawing/2010/main" val="0"/>
              </a:ext>
            </a:extLst>
          </a:blip>
          <a:stretch>
            <a:fillRect/>
          </a:stretch>
        </p:blipFill>
        <p:spPr>
          <a:xfrm>
            <a:off x="10083800" y="4798695"/>
            <a:ext cx="1703705" cy="1811020"/>
          </a:xfrm>
          <a:prstGeom prst="rect">
            <a:avLst/>
          </a:prstGeom>
        </p:spPr>
      </p:pic>
      <p:sp>
        <p:nvSpPr>
          <p:cNvPr id="3" name="文本框 2"/>
          <p:cNvSpPr txBox="1"/>
          <p:nvPr/>
        </p:nvSpPr>
        <p:spPr>
          <a:xfrm>
            <a:off x="3133189" y="2145192"/>
            <a:ext cx="5926767" cy="1014730"/>
          </a:xfrm>
          <a:prstGeom prst="rect">
            <a:avLst/>
          </a:prstGeom>
          <a:noFill/>
        </p:spPr>
        <p:txBody>
          <a:bodyPr wrap="square" rtlCol="0">
            <a:spAutoFit/>
          </a:bodyPr>
          <a:lstStyle/>
          <a:p>
            <a:pPr algn="ctr"/>
            <a:r>
              <a:rPr lang="en-US" sz="6000" b="1" dirty="0">
                <a:solidFill>
                  <a:srgbClr val="2C4F88"/>
                </a:solidFill>
                <a:cs typeface="+mn-ea"/>
                <a:sym typeface="+mn-lt"/>
              </a:rPr>
              <a:t>PART 04</a:t>
            </a:r>
            <a:endParaRPr lang="en-US" sz="6000" b="1" dirty="0">
              <a:solidFill>
                <a:srgbClr val="2C4F88"/>
              </a:solidFill>
              <a:cs typeface="+mn-ea"/>
              <a:sym typeface="+mn-lt"/>
            </a:endParaRPr>
          </a:p>
        </p:txBody>
      </p:sp>
      <p:sp>
        <p:nvSpPr>
          <p:cNvPr id="4" name="文本框 3"/>
          <p:cNvSpPr txBox="1"/>
          <p:nvPr/>
        </p:nvSpPr>
        <p:spPr>
          <a:xfrm>
            <a:off x="1167130" y="3569335"/>
            <a:ext cx="9857105" cy="1198880"/>
          </a:xfrm>
          <a:prstGeom prst="rect">
            <a:avLst/>
          </a:prstGeom>
          <a:noFill/>
        </p:spPr>
        <p:txBody>
          <a:bodyPr wrap="square" rtlCol="0">
            <a:spAutoFit/>
          </a:bodyPr>
          <a:lstStyle/>
          <a:p>
            <a:pPr algn="ctr"/>
            <a:r>
              <a:rPr lang="zh-CN" altLang="en-US" sz="7200" b="1" dirty="0">
                <a:solidFill>
                  <a:srgbClr val="2C4F88"/>
                </a:solidFill>
                <a:cs typeface="+mn-ea"/>
                <a:sym typeface="+mn-lt"/>
              </a:rPr>
              <a:t>结语</a:t>
            </a:r>
            <a:endParaRPr lang="zh-CN" altLang="en-US" sz="7200" b="1" dirty="0">
              <a:solidFill>
                <a:srgbClr val="2C4F88"/>
              </a:solidFill>
              <a:cs typeface="+mn-ea"/>
              <a:sym typeface="+mn-lt"/>
            </a:endParaRPr>
          </a:p>
        </p:txBody>
      </p:sp>
      <p:cxnSp>
        <p:nvCxnSpPr>
          <p:cNvPr id="6" name="直接箭头连接符 5"/>
          <p:cNvCxnSpPr/>
          <p:nvPr/>
        </p:nvCxnSpPr>
        <p:spPr>
          <a:xfrm flipV="1">
            <a:off x="5810250" y="3351530"/>
            <a:ext cx="571500" cy="6350"/>
          </a:xfrm>
          <a:prstGeom prst="straightConnector1">
            <a:avLst/>
          </a:prstGeom>
          <a:ln w="44450" cmpd="sng">
            <a:solidFill>
              <a:srgbClr val="283A69"/>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7" name="矩形 5"/>
          <p:cNvSpPr/>
          <p:nvPr/>
        </p:nvSpPr>
        <p:spPr>
          <a:xfrm flipH="1" flipV="1">
            <a:off x="0" y="775335"/>
            <a:ext cx="5184140" cy="1525905"/>
          </a:xfrm>
          <a:custGeom>
            <a:avLst/>
            <a:gdLst>
              <a:gd name="connsiteX0" fmla="*/ 0 w 5657850"/>
              <a:gd name="connsiteY0" fmla="*/ 0 h 4929550"/>
              <a:gd name="connsiteX1" fmla="*/ 5657850 w 5657850"/>
              <a:gd name="connsiteY1" fmla="*/ 0 h 4929550"/>
              <a:gd name="connsiteX2" fmla="*/ 5657850 w 5657850"/>
              <a:gd name="connsiteY2" fmla="*/ 4929550 h 4929550"/>
              <a:gd name="connsiteX3" fmla="*/ 0 w 5657850"/>
              <a:gd name="connsiteY3" fmla="*/ 4929550 h 4929550"/>
              <a:gd name="connsiteX4" fmla="*/ 0 w 5657850"/>
              <a:gd name="connsiteY4" fmla="*/ 0 h 4929550"/>
              <a:gd name="connsiteX0-1" fmla="*/ 0 w 5657850"/>
              <a:gd name="connsiteY0-2" fmla="*/ 1003300 h 5932850"/>
              <a:gd name="connsiteX1-3" fmla="*/ 5657850 w 5657850"/>
              <a:gd name="connsiteY1-4" fmla="*/ 1003300 h 5932850"/>
              <a:gd name="connsiteX2-5" fmla="*/ 5657850 w 5657850"/>
              <a:gd name="connsiteY2-6" fmla="*/ 5932850 h 5932850"/>
              <a:gd name="connsiteX3-7" fmla="*/ 0 w 5657850"/>
              <a:gd name="connsiteY3-8" fmla="*/ 5932850 h 5932850"/>
              <a:gd name="connsiteX4-9" fmla="*/ 0 w 5657850"/>
              <a:gd name="connsiteY4-10" fmla="*/ 1003300 h 5932850"/>
              <a:gd name="connsiteX0-11" fmla="*/ 660400 w 6318250"/>
              <a:gd name="connsiteY0-12" fmla="*/ 1003300 h 5932850"/>
              <a:gd name="connsiteX1-13" fmla="*/ 6318250 w 6318250"/>
              <a:gd name="connsiteY1-14" fmla="*/ 1003300 h 5932850"/>
              <a:gd name="connsiteX2-15" fmla="*/ 6318250 w 6318250"/>
              <a:gd name="connsiteY2-16" fmla="*/ 5932850 h 5932850"/>
              <a:gd name="connsiteX3-17" fmla="*/ 660400 w 6318250"/>
              <a:gd name="connsiteY3-18" fmla="*/ 5932850 h 5932850"/>
              <a:gd name="connsiteX4-19" fmla="*/ 660400 w 6318250"/>
              <a:gd name="connsiteY4-20" fmla="*/ 1003300 h 5932850"/>
              <a:gd name="connsiteX0-21" fmla="*/ 660400 w 6318250"/>
              <a:gd name="connsiteY0-22" fmla="*/ 965201 h 5894751"/>
              <a:gd name="connsiteX1-23" fmla="*/ 6318250 w 6318250"/>
              <a:gd name="connsiteY1-24" fmla="*/ 965201 h 5894751"/>
              <a:gd name="connsiteX2-25" fmla="*/ 6318250 w 6318250"/>
              <a:gd name="connsiteY2-26" fmla="*/ 5894751 h 5894751"/>
              <a:gd name="connsiteX3-27" fmla="*/ 660400 w 6318250"/>
              <a:gd name="connsiteY3-28" fmla="*/ 5894751 h 5894751"/>
              <a:gd name="connsiteX4-29" fmla="*/ 660400 w 6318250"/>
              <a:gd name="connsiteY4-30" fmla="*/ 965201 h 5894751"/>
              <a:gd name="connsiteX0-31" fmla="*/ 711200 w 6369050"/>
              <a:gd name="connsiteY0-32" fmla="*/ 965200 h 5894750"/>
              <a:gd name="connsiteX1-33" fmla="*/ 6369050 w 6369050"/>
              <a:gd name="connsiteY1-34" fmla="*/ 965200 h 5894750"/>
              <a:gd name="connsiteX2-35" fmla="*/ 6369050 w 6369050"/>
              <a:gd name="connsiteY2-36" fmla="*/ 5894750 h 5894750"/>
              <a:gd name="connsiteX3-37" fmla="*/ 711200 w 6369050"/>
              <a:gd name="connsiteY3-38" fmla="*/ 5894750 h 5894750"/>
              <a:gd name="connsiteX4-39" fmla="*/ 711200 w 6369050"/>
              <a:gd name="connsiteY4-40" fmla="*/ 965200 h 5894750"/>
              <a:gd name="connsiteX0-41" fmla="*/ 4371975 w 10029825"/>
              <a:gd name="connsiteY0-42" fmla="*/ 965200 h 5894750"/>
              <a:gd name="connsiteX1-43" fmla="*/ 10029825 w 10029825"/>
              <a:gd name="connsiteY1-44" fmla="*/ 965200 h 5894750"/>
              <a:gd name="connsiteX2-45" fmla="*/ 10029825 w 10029825"/>
              <a:gd name="connsiteY2-46" fmla="*/ 5894750 h 5894750"/>
              <a:gd name="connsiteX3-47" fmla="*/ 0 w 10029825"/>
              <a:gd name="connsiteY3-48" fmla="*/ 5894750 h 5894750"/>
              <a:gd name="connsiteX4-49" fmla="*/ 4371975 w 10029825"/>
              <a:gd name="connsiteY4-50" fmla="*/ 965200 h 5894750"/>
              <a:gd name="connsiteX0-51" fmla="*/ 4406541 w 10064391"/>
              <a:gd name="connsiteY0-52" fmla="*/ 965200 h 5894750"/>
              <a:gd name="connsiteX1-53" fmla="*/ 10064391 w 10064391"/>
              <a:gd name="connsiteY1-54" fmla="*/ 965200 h 5894750"/>
              <a:gd name="connsiteX2-55" fmla="*/ 10064391 w 10064391"/>
              <a:gd name="connsiteY2-56" fmla="*/ 5894750 h 5894750"/>
              <a:gd name="connsiteX3-57" fmla="*/ 34566 w 10064391"/>
              <a:gd name="connsiteY3-58" fmla="*/ 5894750 h 5894750"/>
              <a:gd name="connsiteX4-59" fmla="*/ 4406541 w 10064391"/>
              <a:gd name="connsiteY4-60" fmla="*/ 965200 h 5894750"/>
              <a:gd name="connsiteX0-61" fmla="*/ 4604702 w 10062527"/>
              <a:gd name="connsiteY0-62" fmla="*/ 1302342 h 5260342"/>
              <a:gd name="connsiteX1-63" fmla="*/ 10062527 w 10062527"/>
              <a:gd name="connsiteY1-64" fmla="*/ 330792 h 5260342"/>
              <a:gd name="connsiteX2-65" fmla="*/ 10062527 w 10062527"/>
              <a:gd name="connsiteY2-66" fmla="*/ 5260342 h 5260342"/>
              <a:gd name="connsiteX3-67" fmla="*/ 32702 w 10062527"/>
              <a:gd name="connsiteY3-68" fmla="*/ 5260342 h 5260342"/>
              <a:gd name="connsiteX4-69" fmla="*/ 4604702 w 10062527"/>
              <a:gd name="connsiteY4-70" fmla="*/ 1302342 h 5260342"/>
              <a:gd name="connsiteX0-71" fmla="*/ 4604702 w 10062527"/>
              <a:gd name="connsiteY0-72" fmla="*/ 1690387 h 5648387"/>
              <a:gd name="connsiteX1-73" fmla="*/ 10062527 w 10062527"/>
              <a:gd name="connsiteY1-74" fmla="*/ 718837 h 5648387"/>
              <a:gd name="connsiteX2-75" fmla="*/ 10062527 w 10062527"/>
              <a:gd name="connsiteY2-76" fmla="*/ 5648387 h 5648387"/>
              <a:gd name="connsiteX3-77" fmla="*/ 32702 w 10062527"/>
              <a:gd name="connsiteY3-78" fmla="*/ 5648387 h 5648387"/>
              <a:gd name="connsiteX4-79" fmla="*/ 4604702 w 10062527"/>
              <a:gd name="connsiteY4-80" fmla="*/ 1690387 h 5648387"/>
              <a:gd name="connsiteX0-81" fmla="*/ 4603976 w 10061801"/>
              <a:gd name="connsiteY0-82" fmla="*/ 1690387 h 5648387"/>
              <a:gd name="connsiteX1-83" fmla="*/ 10061801 w 10061801"/>
              <a:gd name="connsiteY1-84" fmla="*/ 718837 h 5648387"/>
              <a:gd name="connsiteX2-85" fmla="*/ 10061801 w 10061801"/>
              <a:gd name="connsiteY2-86" fmla="*/ 5648387 h 5648387"/>
              <a:gd name="connsiteX3-87" fmla="*/ 31976 w 10061801"/>
              <a:gd name="connsiteY3-88" fmla="*/ 5648387 h 5648387"/>
              <a:gd name="connsiteX4-89" fmla="*/ 4603976 w 10061801"/>
              <a:gd name="connsiteY4-90" fmla="*/ 1690387 h 5648387"/>
              <a:gd name="connsiteX0-91" fmla="*/ 4603976 w 10061801"/>
              <a:gd name="connsiteY0-92" fmla="*/ 1392426 h 5350426"/>
              <a:gd name="connsiteX1-93" fmla="*/ 10061801 w 10061801"/>
              <a:gd name="connsiteY1-94" fmla="*/ 420876 h 5350426"/>
              <a:gd name="connsiteX2-95" fmla="*/ 10061801 w 10061801"/>
              <a:gd name="connsiteY2-96" fmla="*/ 5350426 h 5350426"/>
              <a:gd name="connsiteX3-97" fmla="*/ 31976 w 10061801"/>
              <a:gd name="connsiteY3-98" fmla="*/ 5350426 h 5350426"/>
              <a:gd name="connsiteX4-99" fmla="*/ 4603976 w 10061801"/>
              <a:gd name="connsiteY4-100" fmla="*/ 1392426 h 5350426"/>
              <a:gd name="connsiteX0-101" fmla="*/ 4595548 w 10053373"/>
              <a:gd name="connsiteY0-102" fmla="*/ 1392426 h 5350426"/>
              <a:gd name="connsiteX1-103" fmla="*/ 10053373 w 10053373"/>
              <a:gd name="connsiteY1-104" fmla="*/ 420876 h 5350426"/>
              <a:gd name="connsiteX2-105" fmla="*/ 10053373 w 10053373"/>
              <a:gd name="connsiteY2-106" fmla="*/ 5350426 h 5350426"/>
              <a:gd name="connsiteX3-107" fmla="*/ 23548 w 10053373"/>
              <a:gd name="connsiteY3-108" fmla="*/ 5350426 h 5350426"/>
              <a:gd name="connsiteX4-109" fmla="*/ 4595548 w 10053373"/>
              <a:gd name="connsiteY4-110" fmla="*/ 1392426 h 5350426"/>
              <a:gd name="connsiteX0-111" fmla="*/ 4595548 w 10053373"/>
              <a:gd name="connsiteY0-112" fmla="*/ 1367261 h 5325261"/>
              <a:gd name="connsiteX1-113" fmla="*/ 10053373 w 10053373"/>
              <a:gd name="connsiteY1-114" fmla="*/ 395711 h 5325261"/>
              <a:gd name="connsiteX2-115" fmla="*/ 10053373 w 10053373"/>
              <a:gd name="connsiteY2-116" fmla="*/ 5325261 h 5325261"/>
              <a:gd name="connsiteX3-117" fmla="*/ 23548 w 10053373"/>
              <a:gd name="connsiteY3-118" fmla="*/ 5325261 h 5325261"/>
              <a:gd name="connsiteX4-119" fmla="*/ 4595548 w 10053373"/>
              <a:gd name="connsiteY4-120" fmla="*/ 1367261 h 5325261"/>
              <a:gd name="connsiteX0-121" fmla="*/ 9240363 w 14698188"/>
              <a:gd name="connsiteY0-122" fmla="*/ 1367261 h 5325261"/>
              <a:gd name="connsiteX1-123" fmla="*/ 14698188 w 14698188"/>
              <a:gd name="connsiteY1-124" fmla="*/ 395711 h 5325261"/>
              <a:gd name="connsiteX2-125" fmla="*/ 14698188 w 14698188"/>
              <a:gd name="connsiteY2-126" fmla="*/ 5325261 h 5325261"/>
              <a:gd name="connsiteX3-127" fmla="*/ 12308 w 14698188"/>
              <a:gd name="connsiteY3-128" fmla="*/ 5325261 h 5325261"/>
              <a:gd name="connsiteX4-129" fmla="*/ 9240363 w 14698188"/>
              <a:gd name="connsiteY4-130" fmla="*/ 1367261 h 5325261"/>
              <a:gd name="connsiteX0-131" fmla="*/ 9240363 w 14698188"/>
              <a:gd name="connsiteY0-132" fmla="*/ 1076000 h 5034000"/>
              <a:gd name="connsiteX1-133" fmla="*/ 14698188 w 14698188"/>
              <a:gd name="connsiteY1-134" fmla="*/ 104450 h 5034000"/>
              <a:gd name="connsiteX2-135" fmla="*/ 14698188 w 14698188"/>
              <a:gd name="connsiteY2-136" fmla="*/ 5034000 h 5034000"/>
              <a:gd name="connsiteX3-137" fmla="*/ 12308 w 14698188"/>
              <a:gd name="connsiteY3-138" fmla="*/ 5034000 h 5034000"/>
              <a:gd name="connsiteX4-139" fmla="*/ 9240363 w 14698188"/>
              <a:gd name="connsiteY4-140" fmla="*/ 1076000 h 5034000"/>
              <a:gd name="connsiteX0-141" fmla="*/ 9247695 w 14705520"/>
              <a:gd name="connsiteY0-142" fmla="*/ 1076000 h 5034000"/>
              <a:gd name="connsiteX1-143" fmla="*/ 14705520 w 14705520"/>
              <a:gd name="connsiteY1-144" fmla="*/ 104450 h 5034000"/>
              <a:gd name="connsiteX2-145" fmla="*/ 14705520 w 14705520"/>
              <a:gd name="connsiteY2-146" fmla="*/ 5034000 h 5034000"/>
              <a:gd name="connsiteX3-147" fmla="*/ 19640 w 14705520"/>
              <a:gd name="connsiteY3-148" fmla="*/ 5034000 h 5034000"/>
              <a:gd name="connsiteX4-149" fmla="*/ 9247695 w 14705520"/>
              <a:gd name="connsiteY4-150" fmla="*/ 1076000 h 5034000"/>
              <a:gd name="connsiteX0-151" fmla="*/ 9251946 w 14709771"/>
              <a:gd name="connsiteY0-152" fmla="*/ 1076000 h 5034000"/>
              <a:gd name="connsiteX1-153" fmla="*/ 14709771 w 14709771"/>
              <a:gd name="connsiteY1-154" fmla="*/ 104450 h 5034000"/>
              <a:gd name="connsiteX2-155" fmla="*/ 14709771 w 14709771"/>
              <a:gd name="connsiteY2-156" fmla="*/ 5034000 h 5034000"/>
              <a:gd name="connsiteX3-157" fmla="*/ 23891 w 14709771"/>
              <a:gd name="connsiteY3-158" fmla="*/ 5034000 h 5034000"/>
              <a:gd name="connsiteX4-159" fmla="*/ 9251946 w 14709771"/>
              <a:gd name="connsiteY4-160" fmla="*/ 1076000 h 5034000"/>
              <a:gd name="connsiteX0-161" fmla="*/ 9251946 w 14709771"/>
              <a:gd name="connsiteY0-162" fmla="*/ 1273721 h 5231721"/>
              <a:gd name="connsiteX1-163" fmla="*/ 14709771 w 14709771"/>
              <a:gd name="connsiteY1-164" fmla="*/ 302171 h 5231721"/>
              <a:gd name="connsiteX2-165" fmla="*/ 14709771 w 14709771"/>
              <a:gd name="connsiteY2-166" fmla="*/ 5231721 h 5231721"/>
              <a:gd name="connsiteX3-167" fmla="*/ 23891 w 14709771"/>
              <a:gd name="connsiteY3-168" fmla="*/ 5231721 h 5231721"/>
              <a:gd name="connsiteX4-169" fmla="*/ 9251946 w 14709771"/>
              <a:gd name="connsiteY4-170" fmla="*/ 1273721 h 5231721"/>
              <a:gd name="connsiteX0-171" fmla="*/ 10013250 w 14706648"/>
              <a:gd name="connsiteY0-172" fmla="*/ 2312727 h 4929550"/>
              <a:gd name="connsiteX1-173" fmla="*/ 14706648 w 14706648"/>
              <a:gd name="connsiteY1-174" fmla="*/ 0 h 4929550"/>
              <a:gd name="connsiteX2-175" fmla="*/ 14706648 w 14706648"/>
              <a:gd name="connsiteY2-176" fmla="*/ 4929550 h 4929550"/>
              <a:gd name="connsiteX3-177" fmla="*/ 20768 w 14706648"/>
              <a:gd name="connsiteY3-178" fmla="*/ 4929550 h 4929550"/>
              <a:gd name="connsiteX4-179" fmla="*/ 10013250 w 14706648"/>
              <a:gd name="connsiteY4-180" fmla="*/ 2312727 h 4929550"/>
              <a:gd name="connsiteX0-181" fmla="*/ 10011463 w 14704861"/>
              <a:gd name="connsiteY0-182" fmla="*/ 2312727 h 4929550"/>
              <a:gd name="connsiteX1-183" fmla="*/ 14704861 w 14704861"/>
              <a:gd name="connsiteY1-184" fmla="*/ 0 h 4929550"/>
              <a:gd name="connsiteX2-185" fmla="*/ 14704861 w 14704861"/>
              <a:gd name="connsiteY2-186" fmla="*/ 4929550 h 4929550"/>
              <a:gd name="connsiteX3-187" fmla="*/ 18981 w 14704861"/>
              <a:gd name="connsiteY3-188" fmla="*/ 4929550 h 4929550"/>
              <a:gd name="connsiteX4-189" fmla="*/ 10011463 w 14704861"/>
              <a:gd name="connsiteY4-190" fmla="*/ 2312727 h 4929550"/>
              <a:gd name="connsiteX0-191" fmla="*/ 10011463 w 14704861"/>
              <a:gd name="connsiteY0-192" fmla="*/ 2312727 h 4929550"/>
              <a:gd name="connsiteX1-193" fmla="*/ 14704861 w 14704861"/>
              <a:gd name="connsiteY1-194" fmla="*/ 0 h 4929550"/>
              <a:gd name="connsiteX2-195" fmla="*/ 14704861 w 14704861"/>
              <a:gd name="connsiteY2-196" fmla="*/ 4929550 h 4929550"/>
              <a:gd name="connsiteX3-197" fmla="*/ 18981 w 14704861"/>
              <a:gd name="connsiteY3-198" fmla="*/ 4929550 h 4929550"/>
              <a:gd name="connsiteX4-199" fmla="*/ 10011463 w 14704861"/>
              <a:gd name="connsiteY4-200" fmla="*/ 2312727 h 4929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704861" h="4929550">
                <a:moveTo>
                  <a:pt x="10011463" y="2312727"/>
                </a:moveTo>
                <a:cubicBezTo>
                  <a:pt x="13111336" y="451021"/>
                  <a:pt x="12818911" y="0"/>
                  <a:pt x="14704861" y="0"/>
                </a:cubicBezTo>
                <a:lnTo>
                  <a:pt x="14704861" y="4929550"/>
                </a:lnTo>
                <a:lnTo>
                  <a:pt x="18981" y="4929550"/>
                </a:lnTo>
                <a:cubicBezTo>
                  <a:pt x="-381069" y="2314817"/>
                  <a:pt x="5627810" y="4476055"/>
                  <a:pt x="10011463" y="2312727"/>
                </a:cubicBezTo>
                <a:close/>
              </a:path>
            </a:pathLst>
          </a:custGeom>
          <a:gradFill flip="none" rotWithShape="1">
            <a:gsLst>
              <a:gs pos="100000">
                <a:srgbClr val="4D73B2"/>
              </a:gs>
              <a:gs pos="0">
                <a:srgbClr val="2C4F88"/>
              </a:gs>
            </a:gsLst>
            <a:lin ang="10800000" scaled="1"/>
            <a:tileRect/>
          </a:gradFill>
          <a:ln>
            <a:noFill/>
          </a:ln>
          <a:effectLst>
            <a:outerShdw blurRad="609600" dist="152400" dir="27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dirty="0">
              <a:solidFill>
                <a:srgbClr val="FFFFFF"/>
              </a:solidFill>
              <a:cs typeface="+mn-ea"/>
              <a:sym typeface="+mn-lt"/>
            </a:endParaRPr>
          </a:p>
        </p:txBody>
      </p:sp>
      <p:sp>
        <p:nvSpPr>
          <p:cNvPr id="9" name="椭圆 8"/>
          <p:cNvSpPr/>
          <p:nvPr/>
        </p:nvSpPr>
        <p:spPr>
          <a:xfrm>
            <a:off x="900000" y="4320000"/>
            <a:ext cx="1101045" cy="1101045"/>
          </a:xfrm>
          <a:prstGeom prst="ellipse">
            <a:avLst/>
          </a:prstGeom>
          <a:solidFill>
            <a:schemeClr val="accent4">
              <a:lumMod val="60000"/>
              <a:lumOff val="40000"/>
            </a:schemeClr>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0" name="椭圆 9"/>
          <p:cNvSpPr/>
          <p:nvPr/>
        </p:nvSpPr>
        <p:spPr>
          <a:xfrm>
            <a:off x="2331375" y="5715629"/>
            <a:ext cx="180331" cy="180331"/>
          </a:xfrm>
          <a:prstGeom prst="ellipse">
            <a:avLst/>
          </a:prstGeom>
          <a:solidFill>
            <a:srgbClr val="2C4F88"/>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1" name="椭圆 10"/>
          <p:cNvSpPr/>
          <p:nvPr/>
        </p:nvSpPr>
        <p:spPr>
          <a:xfrm>
            <a:off x="8437261" y="674674"/>
            <a:ext cx="293263" cy="293263"/>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2" name="椭圆 11"/>
          <p:cNvSpPr/>
          <p:nvPr/>
        </p:nvSpPr>
        <p:spPr>
          <a:xfrm>
            <a:off x="5545800" y="6006688"/>
            <a:ext cx="378102" cy="378102"/>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3" name="椭圆 12"/>
          <p:cNvSpPr/>
          <p:nvPr/>
        </p:nvSpPr>
        <p:spPr>
          <a:xfrm>
            <a:off x="4761591" y="1399002"/>
            <a:ext cx="111351" cy="111351"/>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4" name="椭圆 13"/>
          <p:cNvSpPr/>
          <p:nvPr/>
        </p:nvSpPr>
        <p:spPr>
          <a:xfrm>
            <a:off x="10080000" y="1440000"/>
            <a:ext cx="704329" cy="704329"/>
          </a:xfrm>
          <a:prstGeom prst="ellipse">
            <a:avLst/>
          </a:prstGeom>
          <a:solidFill>
            <a:schemeClr val="accent6">
              <a:lumMod val="60000"/>
              <a:lumOff val="40000"/>
            </a:schemeClr>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2" name="文本占位符 1"/>
          <p:cNvSpPr>
            <a:spLocks noGrp="1"/>
          </p:cNvSpPr>
          <p:nvPr>
            <p:ph type="body" sz="quarter" idx="11"/>
          </p:nvPr>
        </p:nvSpPr>
        <p:spPr/>
        <p:txBody>
          <a:bodyPr/>
          <a:lstStyle/>
          <a:p>
            <a:r>
              <a:rPr lang="en-US" altLang="zh-CN" b="1" dirty="0">
                <a:cs typeface="+mn-ea"/>
                <a:sym typeface="+mn-lt"/>
              </a:rPr>
              <a:t>WEB</a:t>
            </a:r>
            <a:r>
              <a:rPr lang="zh-CN" altLang="en-US" b="1" dirty="0">
                <a:cs typeface="+mn-ea"/>
                <a:sym typeface="+mn-lt"/>
              </a:rPr>
              <a:t>系统架构</a:t>
            </a:r>
            <a:endParaRPr lang="zh-CN" altLang="en-US" b="1" dirty="0">
              <a:cs typeface="+mn-ea"/>
              <a:sym typeface="+mn-lt"/>
            </a:endParaRPr>
          </a:p>
        </p:txBody>
      </p:sp>
    </p:spTree>
  </p:cSld>
  <p:clrMapOvr>
    <a:masterClrMapping/>
  </p:clrMapOvr>
  <p:transition/>
  <p:timing>
    <p:tnLst>
      <p:par>
        <p:cTn id="1" dur="indefinite" restart="never" nodeType="tmRoot"/>
      </p:par>
    </p:tnLst>
    <p:bldLst>
      <p:bldP spid="3" grpId="0"/>
      <p:bldP spid="4" grpId="0"/>
      <p:bldP spid="9" grpId="0" bldLvl="0" animBg="1"/>
      <p:bldP spid="10" grpId="0" bldLvl="0" animBg="1"/>
      <p:bldP spid="11" grpId="0" bldLvl="0" animBg="1"/>
      <p:bldP spid="12" grpId="0" bldLvl="0" animBg="1"/>
      <p:bldP spid="13" grpId="0" bldLvl="0" animBg="1"/>
      <p:bldP spid="14"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cs typeface="+mn-ea"/>
                <a:sym typeface="+mn-lt"/>
              </a:rPr>
              <a:t>WEB</a:t>
            </a:r>
            <a:r>
              <a:rPr lang="zh-CN" altLang="en-US" b="1" dirty="0">
                <a:cs typeface="+mn-ea"/>
                <a:sym typeface="+mn-lt"/>
              </a:rPr>
              <a:t>系统架构</a:t>
            </a:r>
            <a:endParaRPr lang="zh-CN" altLang="en-US" b="1" dirty="0">
              <a:cs typeface="+mn-ea"/>
              <a:sym typeface="+mn-lt"/>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3717" y="1381539"/>
            <a:ext cx="10684565" cy="4437478"/>
          </a:xfrm>
          <a:prstGeom prst="rect">
            <a:avLst/>
          </a:prstGeom>
        </p:spPr>
      </p:pic>
      <p:sp>
        <p:nvSpPr>
          <p:cNvPr id="4" name="平行四边形 3"/>
          <p:cNvSpPr/>
          <p:nvPr/>
        </p:nvSpPr>
        <p:spPr>
          <a:xfrm>
            <a:off x="3756991" y="1038983"/>
            <a:ext cx="6561170" cy="5317628"/>
          </a:xfrm>
          <a:prstGeom prst="parallelogram">
            <a:avLst>
              <a:gd name="adj" fmla="val 17111"/>
            </a:avLst>
          </a:prstGeom>
          <a:solidFill>
            <a:schemeClr val="bg1"/>
          </a:solidFill>
          <a:ln w="25400">
            <a:solidFill>
              <a:srgbClr val="4A72B1"/>
            </a:solidFill>
          </a:ln>
          <a:effectLst>
            <a:outerShdw blurRad="254000" dist="127000" dir="27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4964112" y="2677323"/>
            <a:ext cx="4385467" cy="1753235"/>
          </a:xfrm>
          <a:prstGeom prst="rect">
            <a:avLst/>
          </a:prstGeom>
        </p:spPr>
        <p:txBody>
          <a:bodyPr wrap="square">
            <a:spAutoFit/>
          </a:bodyPr>
          <a:lstStyle/>
          <a:p>
            <a:pPr>
              <a:lnSpc>
                <a:spcPct val="150000"/>
              </a:lnSpc>
            </a:pPr>
            <a:r>
              <a:rPr lang="zh-CN" altLang="en-US" dirty="0">
                <a:solidFill>
                  <a:schemeClr val="tx1">
                    <a:lumMod val="75000"/>
                    <a:lumOff val="25000"/>
                  </a:schemeClr>
                </a:solidFill>
                <a:cs typeface="+mn-ea"/>
                <a:sym typeface="+mn-lt"/>
              </a:rPr>
              <a:t>没有最好的技术栈，也没有最好的架构。</a:t>
            </a:r>
            <a:endParaRPr lang="zh-CN" altLang="en-US" dirty="0">
              <a:solidFill>
                <a:schemeClr val="tx1">
                  <a:lumMod val="75000"/>
                  <a:lumOff val="25000"/>
                </a:schemeClr>
              </a:solidFill>
              <a:cs typeface="+mn-ea"/>
              <a:sym typeface="+mn-lt"/>
            </a:endParaRPr>
          </a:p>
          <a:p>
            <a:pPr>
              <a:lnSpc>
                <a:spcPct val="150000"/>
              </a:lnSpc>
            </a:pPr>
            <a:r>
              <a:rPr lang="zh-CN" altLang="en-US" dirty="0">
                <a:solidFill>
                  <a:schemeClr val="tx1">
                    <a:lumMod val="75000"/>
                    <a:lumOff val="25000"/>
                  </a:schemeClr>
                </a:solidFill>
                <a:cs typeface="+mn-ea"/>
                <a:sym typeface="+mn-lt"/>
              </a:rPr>
              <a:t>只能在充分考虑当下实际与未来可扩展性的前提下，寻找最合适的技术栈和最可行的架构。</a:t>
            </a:r>
            <a:endParaRPr lang="zh-CN" altLang="en-US" dirty="0">
              <a:solidFill>
                <a:schemeClr val="tx1">
                  <a:lumMod val="75000"/>
                  <a:lumOff val="25000"/>
                </a:schemeClr>
              </a:solidFill>
              <a:cs typeface="+mn-ea"/>
              <a:sym typeface="+mn-lt"/>
            </a:endParaRPr>
          </a:p>
        </p:txBody>
      </p:sp>
      <p:sp>
        <p:nvSpPr>
          <p:cNvPr id="6" name="文本框 5"/>
          <p:cNvSpPr txBox="1"/>
          <p:nvPr/>
        </p:nvSpPr>
        <p:spPr>
          <a:xfrm>
            <a:off x="5373683" y="1485164"/>
            <a:ext cx="1097280" cy="645160"/>
          </a:xfrm>
          <a:prstGeom prst="rect">
            <a:avLst/>
          </a:prstGeom>
          <a:noFill/>
        </p:spPr>
        <p:txBody>
          <a:bodyPr wrap="none" rtlCol="0">
            <a:spAutoFit/>
          </a:bodyPr>
          <a:lstStyle>
            <a:defPPr>
              <a:defRPr lang="zh-CN"/>
            </a:defPPr>
            <a:lvl1pPr algn="ctr">
              <a:defRPr sz="2800">
                <a:solidFill>
                  <a:schemeClr val="tx2"/>
                </a:solidFill>
                <a:effectLst>
                  <a:outerShdw dist="63500" dir="5400000" algn="tl" rotWithShape="0">
                    <a:prstClr val="black">
                      <a:alpha val="10000"/>
                    </a:prstClr>
                  </a:outerShdw>
                </a:effectLst>
                <a:latin typeface="DIN-BlackItalic" pitchFamily="50" charset="0"/>
                <a:ea typeface="+mj-ea"/>
              </a:defRPr>
            </a:lvl1pPr>
          </a:lstStyle>
          <a:p>
            <a:pPr algn="l"/>
            <a:r>
              <a:rPr lang="zh-CN" altLang="en-US" sz="3600" b="1" dirty="0">
                <a:solidFill>
                  <a:srgbClr val="426AAC"/>
                </a:solidFill>
                <a:effectLst/>
                <a:latin typeface="+mn-lt"/>
                <a:ea typeface="+mn-ea"/>
                <a:cs typeface="+mn-ea"/>
                <a:sym typeface="+mn-lt"/>
              </a:rPr>
              <a:t>结语</a:t>
            </a:r>
            <a:endParaRPr lang="zh-CN" altLang="en-US" sz="3600" b="1" dirty="0">
              <a:solidFill>
                <a:srgbClr val="426AAC"/>
              </a:solidFill>
              <a:effectLst/>
              <a:latin typeface="+mn-lt"/>
              <a:ea typeface="+mn-ea"/>
              <a:cs typeface="+mn-ea"/>
              <a:sym typeface="+mn-lt"/>
            </a:endParaRPr>
          </a:p>
        </p:txBody>
      </p:sp>
      <p:cxnSp>
        <p:nvCxnSpPr>
          <p:cNvPr id="7" name="直接连接符 6"/>
          <p:cNvCxnSpPr/>
          <p:nvPr/>
        </p:nvCxnSpPr>
        <p:spPr>
          <a:xfrm>
            <a:off x="5155521" y="2123049"/>
            <a:ext cx="1544320" cy="0"/>
          </a:xfrm>
          <a:prstGeom prst="line">
            <a:avLst/>
          </a:prstGeom>
          <a:ln w="25400">
            <a:solidFill>
              <a:srgbClr val="4A72B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2" cstate="print">
            <a:alphaModFix amt="10000"/>
            <a:extLst>
              <a:ext uri="{28A0092B-C50C-407E-A947-70E740481C1C}">
                <a14:useLocalDpi xmlns:a14="http://schemas.microsoft.com/office/drawing/2010/main" val="0"/>
              </a:ext>
            </a:extLst>
          </a:blip>
          <a:stretch>
            <a:fillRect/>
          </a:stretch>
        </p:blipFill>
        <p:spPr>
          <a:xfrm>
            <a:off x="10083800" y="4798695"/>
            <a:ext cx="1703705" cy="1811020"/>
          </a:xfrm>
          <a:prstGeom prst="rect">
            <a:avLst/>
          </a:prstGeom>
        </p:spPr>
      </p:pic>
    </p:spTree>
  </p:cSld>
  <p:clrMapOvr>
    <a:masterClrMapping/>
  </p:clrMapOvr>
  <p:transition/>
  <p:timing>
    <p:tnLst>
      <p:par>
        <p:cTn id="1" dur="indefinite" restart="never" nodeType="tmRoot"/>
      </p:par>
    </p:tnLst>
    <p:bldLst>
      <p:bldP spid="4" grpId="0" bldLvl="0" animBg="1"/>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4" name="文本框 3"/>
          <p:cNvSpPr txBox="1"/>
          <p:nvPr/>
        </p:nvSpPr>
        <p:spPr>
          <a:xfrm>
            <a:off x="7357745" y="4761230"/>
            <a:ext cx="2926080" cy="922020"/>
          </a:xfrm>
          <a:prstGeom prst="rect">
            <a:avLst/>
          </a:prstGeom>
          <a:noFill/>
        </p:spPr>
        <p:txBody>
          <a:bodyPr wrap="none" rtlCol="0">
            <a:spAutoFit/>
          </a:bodyPr>
          <a:lstStyle/>
          <a:p>
            <a:r>
              <a:rPr lang="zh-CN" altLang="en-US" sz="5400" b="1" dirty="0" smtClean="0">
                <a:solidFill>
                  <a:schemeClr val="bg1"/>
                </a:solidFill>
                <a:effectLst>
                  <a:outerShdw blurRad="38100" dist="38100" dir="2700000" algn="tl">
                    <a:srgbClr val="000000">
                      <a:alpha val="43137"/>
                    </a:srgbClr>
                  </a:outerShdw>
                </a:effectLst>
                <a:cs typeface="+mn-ea"/>
                <a:sym typeface="+mn-lt"/>
              </a:rPr>
              <a:t>谢谢大家</a:t>
            </a:r>
            <a:endParaRPr lang="en-US" altLang="zh-CN" sz="5400" b="1" dirty="0">
              <a:solidFill>
                <a:schemeClr val="bg1"/>
              </a:solidFill>
              <a:effectLst>
                <a:outerShdw blurRad="38100" dist="38100" dir="2700000" algn="tl">
                  <a:srgbClr val="000000">
                    <a:alpha val="43137"/>
                  </a:srgbClr>
                </a:outerShdw>
              </a:effectLst>
              <a:cs typeface="+mn-ea"/>
              <a:sym typeface="+mn-lt"/>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3019" y="226016"/>
            <a:ext cx="843955" cy="39703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5"/>
          <p:cNvSpPr/>
          <p:nvPr/>
        </p:nvSpPr>
        <p:spPr>
          <a:xfrm rot="2580000">
            <a:off x="788431" y="1223645"/>
            <a:ext cx="1950288" cy="1869262"/>
          </a:xfrm>
          <a:prstGeom prst="roundRect">
            <a:avLst>
              <a:gd name="adj" fmla="val 24095"/>
            </a:avLst>
          </a:prstGeom>
          <a:gradFill>
            <a:gsLst>
              <a:gs pos="0">
                <a:schemeClr val="accent4">
                  <a:lumMod val="40000"/>
                  <a:lumOff val="60000"/>
                  <a:alpha val="85000"/>
                </a:schemeClr>
              </a:gs>
              <a:gs pos="50000">
                <a:schemeClr val="accent4">
                  <a:alpha val="85000"/>
                </a:schemeClr>
              </a:gs>
              <a:gs pos="20000">
                <a:schemeClr val="accent4">
                  <a:lumMod val="60000"/>
                  <a:lumOff val="40000"/>
                  <a:alpha val="85000"/>
                </a:schemeClr>
              </a:gs>
              <a:gs pos="100000">
                <a:schemeClr val="accent4"/>
              </a:gs>
            </a:gsLst>
            <a:lin ang="6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占位符 1"/>
          <p:cNvSpPr>
            <a:spLocks noGrp="1"/>
          </p:cNvSpPr>
          <p:nvPr>
            <p:ph type="body" sz="quarter" idx="11"/>
          </p:nvPr>
        </p:nvSpPr>
        <p:spPr/>
        <p:txBody>
          <a:bodyPr/>
          <a:lstStyle/>
          <a:p>
            <a:r>
              <a:rPr lang="en-US" altLang="zh-CN" b="1" dirty="0">
                <a:cs typeface="+mn-ea"/>
                <a:sym typeface="+mn-lt"/>
              </a:rPr>
              <a:t>WEB</a:t>
            </a:r>
            <a:r>
              <a:rPr lang="zh-CN" altLang="en-US" b="1" dirty="0">
                <a:cs typeface="+mn-ea"/>
                <a:sym typeface="+mn-lt"/>
              </a:rPr>
              <a:t>系统架构</a:t>
            </a:r>
            <a:endParaRPr lang="zh-CN" altLang="en-US" b="1" dirty="0">
              <a:cs typeface="+mn-ea"/>
              <a:sym typeface="+mn-lt"/>
            </a:endParaRPr>
          </a:p>
        </p:txBody>
      </p:sp>
      <p:pic>
        <p:nvPicPr>
          <p:cNvPr id="85" name="图片 84"/>
          <p:cNvPicPr>
            <a:picLocks noChangeAspect="1"/>
          </p:cNvPicPr>
          <p:nvPr/>
        </p:nvPicPr>
        <p:blipFill>
          <a:blip r:embed="rId1" cstate="print">
            <a:alphaModFix amt="10000"/>
            <a:extLst>
              <a:ext uri="{28A0092B-C50C-407E-A947-70E740481C1C}">
                <a14:useLocalDpi xmlns:a14="http://schemas.microsoft.com/office/drawing/2010/main" val="0"/>
              </a:ext>
            </a:extLst>
          </a:blip>
          <a:stretch>
            <a:fillRect/>
          </a:stretch>
        </p:blipFill>
        <p:spPr>
          <a:xfrm>
            <a:off x="10083800" y="4798695"/>
            <a:ext cx="1703705" cy="1811020"/>
          </a:xfrm>
          <a:prstGeom prst="rect">
            <a:avLst/>
          </a:prstGeom>
        </p:spPr>
      </p:pic>
      <p:sp>
        <p:nvSpPr>
          <p:cNvPr id="12" name="圆角矩形 6"/>
          <p:cNvSpPr/>
          <p:nvPr/>
        </p:nvSpPr>
        <p:spPr>
          <a:xfrm rot="2580000">
            <a:off x="1008615" y="1723863"/>
            <a:ext cx="4319045" cy="4189319"/>
          </a:xfrm>
          <a:prstGeom prst="roundRect">
            <a:avLst>
              <a:gd name="adj" fmla="val 24095"/>
            </a:avLst>
          </a:prstGeom>
          <a:gradFill>
            <a:gsLst>
              <a:gs pos="0">
                <a:srgbClr val="84B3FF">
                  <a:alpha val="85000"/>
                </a:srgbClr>
              </a:gs>
              <a:gs pos="50000">
                <a:srgbClr val="2C4F88">
                  <a:alpha val="85000"/>
                </a:srgbClr>
              </a:gs>
              <a:gs pos="20000">
                <a:srgbClr val="4A72B1">
                  <a:alpha val="85000"/>
                </a:srgbClr>
              </a:gs>
              <a:gs pos="100000">
                <a:srgbClr val="2C4F88"/>
              </a:gs>
            </a:gsLst>
            <a:lin ang="6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圆角矩形 8"/>
          <p:cNvSpPr/>
          <p:nvPr/>
        </p:nvSpPr>
        <p:spPr>
          <a:xfrm rot="2580000">
            <a:off x="3690284" y="4310029"/>
            <a:ext cx="2040256" cy="1979011"/>
          </a:xfrm>
          <a:prstGeom prst="roundRect">
            <a:avLst>
              <a:gd name="adj" fmla="val 24095"/>
            </a:avLst>
          </a:prstGeom>
          <a:gradFill>
            <a:gsLst>
              <a:gs pos="0">
                <a:schemeClr val="accent6">
                  <a:lumMod val="40000"/>
                  <a:lumOff val="60000"/>
                  <a:alpha val="85000"/>
                </a:schemeClr>
              </a:gs>
              <a:gs pos="50000">
                <a:schemeClr val="accent6">
                  <a:alpha val="85000"/>
                </a:schemeClr>
              </a:gs>
              <a:gs pos="20000">
                <a:schemeClr val="accent6">
                  <a:lumMod val="60000"/>
                  <a:lumOff val="40000"/>
                  <a:alpha val="85000"/>
                </a:schemeClr>
              </a:gs>
              <a:gs pos="100000">
                <a:schemeClr val="accent6"/>
              </a:gs>
            </a:gsLst>
            <a:lin ang="6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custDataLst>
              <p:tags r:id="rId2"/>
            </p:custDataLst>
          </p:nvPr>
        </p:nvSpPr>
        <p:spPr>
          <a:xfrm>
            <a:off x="2298488" y="2978300"/>
            <a:ext cx="1533913" cy="716315"/>
          </a:xfrm>
          <a:prstGeom prst="rect">
            <a:avLst/>
          </a:prstGeom>
          <a:noFill/>
        </p:spPr>
        <p:txBody>
          <a:bodyPr wrap="square" lIns="90170" tIns="46990" rIns="90170" bIns="46990" rtlCol="0">
            <a:noAutofit/>
          </a:bodyPr>
          <a:lstStyle/>
          <a:p>
            <a:pPr algn="dist"/>
            <a:r>
              <a:rPr lang="zh-CN" altLang="en-US" sz="4800" b="1" dirty="0">
                <a:solidFill>
                  <a:schemeClr val="bg1"/>
                </a:solidFill>
                <a:cs typeface="+mn-ea"/>
                <a:sym typeface="+mn-lt"/>
              </a:rPr>
              <a:t>目录</a:t>
            </a:r>
            <a:endParaRPr lang="zh-CN" altLang="en-US" sz="4800" b="1" dirty="0">
              <a:solidFill>
                <a:schemeClr val="bg1"/>
              </a:solidFill>
              <a:cs typeface="+mn-ea"/>
              <a:sym typeface="+mn-lt"/>
            </a:endParaRPr>
          </a:p>
        </p:txBody>
      </p:sp>
      <p:sp>
        <p:nvSpPr>
          <p:cNvPr id="31" name="PA_淘宝网chenying0907出品 962"/>
          <p:cNvSpPr/>
          <p:nvPr>
            <p:custDataLst>
              <p:tags r:id="rId3"/>
            </p:custDataLst>
          </p:nvPr>
        </p:nvSpPr>
        <p:spPr>
          <a:xfrm>
            <a:off x="1905925" y="3694613"/>
            <a:ext cx="2524425" cy="830783"/>
          </a:xfrm>
          <a:prstGeom prst="rect">
            <a:avLst/>
          </a:prstGeom>
          <a:ln w="12700">
            <a:miter lim="400000"/>
          </a:ln>
        </p:spPr>
        <p:txBody>
          <a:bodyPr wrap="square" lIns="90170" tIns="46990" rIns="90170" bIns="46990" anchor="ctr">
            <a:normAutofit/>
          </a:bodyPr>
          <a:lstStyle>
            <a:lvl1pPr defTabSz="4572000">
              <a:defRPr sz="7200">
                <a:solidFill>
                  <a:srgbClr val="FFFFFF"/>
                </a:solidFill>
                <a:latin typeface="Montserrat-Bold"/>
                <a:ea typeface="Montserrat-Bold"/>
                <a:cs typeface="Montserrat-Bold"/>
                <a:sym typeface="Montserrat-Bold"/>
              </a:defRPr>
            </a:lvl1pPr>
          </a:lstStyle>
          <a:p>
            <a:pPr algn="dist"/>
            <a:r>
              <a:rPr lang="en-US" altLang="zh-CN" sz="1800" b="1" dirty="0">
                <a:solidFill>
                  <a:schemeClr val="bg1"/>
                </a:solidFill>
                <a:uFillTx/>
                <a:latin typeface="+mn-lt"/>
                <a:ea typeface="+mn-ea"/>
                <a:cs typeface="+mn-ea"/>
                <a:sym typeface="+mn-lt"/>
              </a:rPr>
              <a:t>CONTENTS</a:t>
            </a:r>
            <a:endParaRPr lang="en-US" altLang="zh-CN" sz="1800" b="1" dirty="0">
              <a:solidFill>
                <a:schemeClr val="bg1"/>
              </a:solidFill>
              <a:uFillTx/>
              <a:latin typeface="+mn-lt"/>
              <a:ea typeface="+mn-ea"/>
              <a:cs typeface="+mn-ea"/>
              <a:sym typeface="+mn-lt"/>
            </a:endParaRPr>
          </a:p>
        </p:txBody>
      </p:sp>
      <p:grpSp>
        <p:nvGrpSpPr>
          <p:cNvPr id="32" name="组合 31"/>
          <p:cNvGrpSpPr/>
          <p:nvPr/>
        </p:nvGrpSpPr>
        <p:grpSpPr>
          <a:xfrm>
            <a:off x="6256020" y="1638935"/>
            <a:ext cx="5276215" cy="881380"/>
            <a:chOff x="9852" y="3118"/>
            <a:chExt cx="8309" cy="1388"/>
          </a:xfrm>
        </p:grpSpPr>
        <p:sp>
          <p:nvSpPr>
            <p:cNvPr id="14" name="椭圆 13"/>
            <p:cNvSpPr/>
            <p:nvPr/>
          </p:nvSpPr>
          <p:spPr>
            <a:xfrm>
              <a:off x="9852" y="3253"/>
              <a:ext cx="1181" cy="1178"/>
            </a:xfrm>
            <a:prstGeom prst="ellipse">
              <a:avLst/>
            </a:prstGeom>
            <a:gradFill>
              <a:gsLst>
                <a:gs pos="0">
                  <a:srgbClr val="84B3FF">
                    <a:alpha val="85000"/>
                  </a:srgbClr>
                </a:gs>
                <a:gs pos="50000">
                  <a:srgbClr val="2C4F88">
                    <a:alpha val="85000"/>
                  </a:srgbClr>
                </a:gs>
                <a:gs pos="20000">
                  <a:srgbClr val="4A72B1">
                    <a:alpha val="85000"/>
                  </a:srgbClr>
                </a:gs>
                <a:gs pos="100000">
                  <a:srgbClr val="2C4F88"/>
                </a:gs>
              </a:gsLst>
              <a:lin ang="6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000" b="1">
                  <a:cs typeface="+mn-ea"/>
                  <a:sym typeface="+mn-lt"/>
                </a:rPr>
                <a:t>01</a:t>
              </a:r>
              <a:endParaRPr lang="zh-CN" altLang="en-US" sz="2000" b="1">
                <a:cs typeface="+mn-ea"/>
                <a:sym typeface="+mn-lt"/>
              </a:endParaRPr>
            </a:p>
          </p:txBody>
        </p:sp>
        <p:sp>
          <p:nvSpPr>
            <p:cNvPr id="20" name="文本框 19"/>
            <p:cNvSpPr txBox="1"/>
            <p:nvPr>
              <p:custDataLst>
                <p:tags r:id="rId4"/>
              </p:custDataLst>
            </p:nvPr>
          </p:nvSpPr>
          <p:spPr>
            <a:xfrm>
              <a:off x="11332" y="3982"/>
              <a:ext cx="2048" cy="524"/>
            </a:xfrm>
            <a:prstGeom prst="rect">
              <a:avLst/>
            </a:prstGeom>
            <a:noFill/>
          </p:spPr>
          <p:txBody>
            <a:bodyPr wrap="square" lIns="90170" tIns="46990" rIns="90170" bIns="469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20000"/>
                </a:lnSpc>
                <a:buFont typeface="Wingdings" panose="05000000000000000000" charset="0"/>
                <a:buChar char="l"/>
              </a:pPr>
              <a:r>
                <a:rPr lang="zh-CN" altLang="en-US" sz="1400" spc="150" dirty="0">
                  <a:solidFill>
                    <a:srgbClr val="426AAC"/>
                  </a:solidFill>
                  <a:cs typeface="+mn-ea"/>
                  <a:sym typeface="+mn-lt"/>
                </a:rPr>
                <a:t>系统架构</a:t>
              </a:r>
              <a:endParaRPr lang="zh-CN" altLang="en-US" sz="1400" spc="150" dirty="0">
                <a:solidFill>
                  <a:srgbClr val="426AAC"/>
                </a:solidFill>
                <a:cs typeface="+mn-ea"/>
                <a:sym typeface="+mn-lt"/>
              </a:endParaRPr>
            </a:p>
          </p:txBody>
        </p:sp>
        <p:sp>
          <p:nvSpPr>
            <p:cNvPr id="21" name="文本框 20"/>
            <p:cNvSpPr txBox="1"/>
            <p:nvPr>
              <p:custDataLst>
                <p:tags r:id="rId5"/>
              </p:custDataLst>
            </p:nvPr>
          </p:nvSpPr>
          <p:spPr>
            <a:xfrm>
              <a:off x="11302" y="3118"/>
              <a:ext cx="4841" cy="998"/>
            </a:xfrm>
            <a:prstGeom prst="roundRect">
              <a:avLst/>
            </a:prstGeom>
            <a:noFill/>
            <a:extLst>
              <a:ext uri="{909E8E84-426E-40DD-AFC4-6F175D3DCCD1}">
                <a14:hiddenFill xmlns:a14="http://schemas.microsoft.com/office/drawing/2010/main">
                  <a:solidFill>
                    <a:schemeClr val="accent1"/>
                  </a:solidFill>
                </a14:hiddenFill>
              </a:ext>
            </a:extLst>
          </p:spPr>
          <p:txBody>
            <a:bodyPr wrap="square" lIns="90170" tIns="46990" rIns="90170" bIns="4699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00000"/>
                </a:lnSpc>
              </a:pPr>
              <a:r>
                <a:rPr lang="zh-CN" altLang="en-US" sz="3200" b="1" spc="300" dirty="0">
                  <a:solidFill>
                    <a:srgbClr val="426AAC"/>
                  </a:solidFill>
                  <a:cs typeface="+mn-ea"/>
                  <a:sym typeface="+mn-lt"/>
                </a:rPr>
                <a:t>架构进化史</a:t>
              </a:r>
              <a:endParaRPr lang="zh-CN" altLang="en-US" sz="3200" b="1" spc="300" dirty="0">
                <a:solidFill>
                  <a:srgbClr val="426AAC"/>
                </a:solidFill>
                <a:cs typeface="+mn-ea"/>
                <a:sym typeface="+mn-lt"/>
              </a:endParaRPr>
            </a:p>
          </p:txBody>
        </p:sp>
        <p:sp>
          <p:nvSpPr>
            <p:cNvPr id="3" name="文本框 2"/>
            <p:cNvSpPr txBox="1"/>
            <p:nvPr>
              <p:custDataLst>
                <p:tags r:id="rId6"/>
              </p:custDataLst>
            </p:nvPr>
          </p:nvSpPr>
          <p:spPr>
            <a:xfrm>
              <a:off x="13305" y="3982"/>
              <a:ext cx="2048" cy="524"/>
            </a:xfrm>
            <a:prstGeom prst="rect">
              <a:avLst/>
            </a:prstGeom>
            <a:noFill/>
          </p:spPr>
          <p:txBody>
            <a:bodyPr wrap="square" lIns="90170" tIns="46990" rIns="90170" bIns="469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20000"/>
                </a:lnSpc>
                <a:buFont typeface="Wingdings" panose="05000000000000000000" charset="0"/>
                <a:buChar char="l"/>
              </a:pPr>
              <a:r>
                <a:rPr lang="zh-CN" altLang="en-US" sz="1400" spc="150" dirty="0">
                  <a:solidFill>
                    <a:srgbClr val="426AAC"/>
                  </a:solidFill>
                  <a:cs typeface="+mn-ea"/>
                  <a:sym typeface="+mn-lt"/>
                </a:rPr>
                <a:t>开发模式</a:t>
              </a:r>
              <a:endParaRPr lang="zh-CN" altLang="en-US" sz="1400" spc="150" dirty="0">
                <a:solidFill>
                  <a:srgbClr val="426AAC"/>
                </a:solidFill>
                <a:cs typeface="+mn-ea"/>
                <a:sym typeface="+mn-lt"/>
              </a:endParaRPr>
            </a:p>
          </p:txBody>
        </p:sp>
        <p:sp>
          <p:nvSpPr>
            <p:cNvPr id="4" name="文本框 3"/>
            <p:cNvSpPr txBox="1"/>
            <p:nvPr>
              <p:custDataLst>
                <p:tags r:id="rId7"/>
              </p:custDataLst>
            </p:nvPr>
          </p:nvSpPr>
          <p:spPr>
            <a:xfrm>
              <a:off x="15308" y="3982"/>
              <a:ext cx="1474" cy="524"/>
            </a:xfrm>
            <a:prstGeom prst="rect">
              <a:avLst/>
            </a:prstGeom>
            <a:noFill/>
          </p:spPr>
          <p:txBody>
            <a:bodyPr wrap="square" lIns="90170" tIns="46990" rIns="90170" bIns="469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20000"/>
                </a:lnSpc>
                <a:buFont typeface="Wingdings" panose="05000000000000000000" charset="0"/>
                <a:buChar char="l"/>
              </a:pPr>
              <a:r>
                <a:rPr lang="zh-CN" altLang="en-US" sz="1400" spc="150" dirty="0">
                  <a:solidFill>
                    <a:srgbClr val="426AAC"/>
                  </a:solidFill>
                  <a:cs typeface="+mn-ea"/>
                  <a:sym typeface="+mn-lt"/>
                </a:rPr>
                <a:t>痛点</a:t>
              </a:r>
              <a:endParaRPr lang="zh-CN" altLang="en-US" sz="1400" spc="150" dirty="0">
                <a:solidFill>
                  <a:srgbClr val="426AAC"/>
                </a:solidFill>
                <a:cs typeface="+mn-ea"/>
                <a:sym typeface="+mn-lt"/>
              </a:endParaRPr>
            </a:p>
          </p:txBody>
        </p:sp>
        <p:sp>
          <p:nvSpPr>
            <p:cNvPr id="5" name="文本框 4"/>
            <p:cNvSpPr txBox="1"/>
            <p:nvPr>
              <p:custDataLst>
                <p:tags r:id="rId8"/>
              </p:custDataLst>
            </p:nvPr>
          </p:nvSpPr>
          <p:spPr>
            <a:xfrm>
              <a:off x="16687" y="3982"/>
              <a:ext cx="1474" cy="524"/>
            </a:xfrm>
            <a:prstGeom prst="rect">
              <a:avLst/>
            </a:prstGeom>
            <a:noFill/>
          </p:spPr>
          <p:txBody>
            <a:bodyPr wrap="square" lIns="90170" tIns="46990" rIns="90170" bIns="469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20000"/>
                </a:lnSpc>
                <a:buFont typeface="Wingdings" panose="05000000000000000000" charset="0"/>
                <a:buChar char="l"/>
              </a:pPr>
              <a:r>
                <a:rPr lang="zh-CN" altLang="en-US" sz="1400" spc="150" dirty="0">
                  <a:solidFill>
                    <a:srgbClr val="426AAC"/>
                  </a:solidFill>
                  <a:cs typeface="+mn-ea"/>
                  <a:sym typeface="+mn-lt"/>
                </a:rPr>
                <a:t>进化</a:t>
              </a:r>
              <a:endParaRPr lang="zh-CN" altLang="en-US" sz="1400" spc="150" dirty="0">
                <a:solidFill>
                  <a:srgbClr val="426AAC"/>
                </a:solidFill>
                <a:cs typeface="+mn-ea"/>
                <a:sym typeface="+mn-lt"/>
              </a:endParaRPr>
            </a:p>
          </p:txBody>
        </p:sp>
      </p:grpSp>
      <p:grpSp>
        <p:nvGrpSpPr>
          <p:cNvPr id="33" name="组合 32"/>
          <p:cNvGrpSpPr/>
          <p:nvPr/>
        </p:nvGrpSpPr>
        <p:grpSpPr>
          <a:xfrm>
            <a:off x="6256020" y="2834640"/>
            <a:ext cx="5100320" cy="881380"/>
            <a:chOff x="9852" y="3118"/>
            <a:chExt cx="8032" cy="1388"/>
          </a:xfrm>
        </p:grpSpPr>
        <p:sp>
          <p:nvSpPr>
            <p:cNvPr id="34" name="椭圆 33"/>
            <p:cNvSpPr/>
            <p:nvPr/>
          </p:nvSpPr>
          <p:spPr>
            <a:xfrm>
              <a:off x="9852" y="3253"/>
              <a:ext cx="1181" cy="1178"/>
            </a:xfrm>
            <a:prstGeom prst="ellipse">
              <a:avLst/>
            </a:prstGeom>
            <a:gradFill>
              <a:gsLst>
                <a:gs pos="0">
                  <a:srgbClr val="84B3FF">
                    <a:alpha val="85000"/>
                  </a:srgbClr>
                </a:gs>
                <a:gs pos="50000">
                  <a:srgbClr val="2C4F88">
                    <a:alpha val="85000"/>
                  </a:srgbClr>
                </a:gs>
                <a:gs pos="20000">
                  <a:srgbClr val="4A72B1">
                    <a:alpha val="85000"/>
                  </a:srgbClr>
                </a:gs>
                <a:gs pos="100000">
                  <a:srgbClr val="2C4F88"/>
                </a:gs>
              </a:gsLst>
              <a:lin ang="6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000" b="1">
                  <a:cs typeface="+mn-ea"/>
                  <a:sym typeface="+mn-lt"/>
                </a:rPr>
                <a:t>0</a:t>
              </a:r>
              <a:r>
                <a:rPr lang="en-US" altLang="zh-CN" sz="2000" b="1">
                  <a:cs typeface="+mn-ea"/>
                  <a:sym typeface="+mn-lt"/>
                </a:rPr>
                <a:t>2</a:t>
              </a:r>
              <a:endParaRPr lang="en-US" altLang="zh-CN" sz="2000" b="1">
                <a:cs typeface="+mn-ea"/>
                <a:sym typeface="+mn-lt"/>
              </a:endParaRPr>
            </a:p>
          </p:txBody>
        </p:sp>
        <p:sp>
          <p:nvSpPr>
            <p:cNvPr id="35" name="文本框 34"/>
            <p:cNvSpPr txBox="1"/>
            <p:nvPr>
              <p:custDataLst>
                <p:tags r:id="rId9"/>
              </p:custDataLst>
            </p:nvPr>
          </p:nvSpPr>
          <p:spPr>
            <a:xfrm>
              <a:off x="11332" y="3982"/>
              <a:ext cx="2048" cy="524"/>
            </a:xfrm>
            <a:prstGeom prst="rect">
              <a:avLst/>
            </a:prstGeom>
            <a:noFill/>
          </p:spPr>
          <p:txBody>
            <a:bodyPr wrap="square" lIns="90170" tIns="46990" rIns="90170" bIns="469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20000"/>
                </a:lnSpc>
                <a:buFont typeface="Wingdings" panose="05000000000000000000" charset="0"/>
                <a:buChar char="l"/>
              </a:pPr>
              <a:r>
                <a:rPr lang="zh-CN" altLang="en-US" sz="1400" spc="150" dirty="0">
                  <a:solidFill>
                    <a:srgbClr val="426AAC"/>
                  </a:solidFill>
                  <a:cs typeface="+mn-ea"/>
                  <a:sym typeface="+mn-lt"/>
                </a:rPr>
                <a:t>单体架构</a:t>
              </a:r>
              <a:endParaRPr lang="zh-CN" altLang="en-US" sz="1400" spc="150" dirty="0">
                <a:solidFill>
                  <a:srgbClr val="426AAC"/>
                </a:solidFill>
                <a:cs typeface="+mn-ea"/>
                <a:sym typeface="+mn-lt"/>
              </a:endParaRPr>
            </a:p>
          </p:txBody>
        </p:sp>
        <p:sp>
          <p:nvSpPr>
            <p:cNvPr id="36" name="文本框 35"/>
            <p:cNvSpPr txBox="1"/>
            <p:nvPr>
              <p:custDataLst>
                <p:tags r:id="rId10"/>
              </p:custDataLst>
            </p:nvPr>
          </p:nvSpPr>
          <p:spPr>
            <a:xfrm>
              <a:off x="11302" y="3118"/>
              <a:ext cx="4841" cy="998"/>
            </a:xfrm>
            <a:prstGeom prst="roundRect">
              <a:avLst/>
            </a:prstGeom>
            <a:noFill/>
            <a:extLst>
              <a:ext uri="{909E8E84-426E-40DD-AFC4-6F175D3DCCD1}">
                <a14:hiddenFill xmlns:a14="http://schemas.microsoft.com/office/drawing/2010/main">
                  <a:solidFill>
                    <a:schemeClr val="accent1"/>
                  </a:solidFill>
                </a14:hiddenFill>
              </a:ext>
            </a:extLst>
          </p:spPr>
          <p:txBody>
            <a:bodyPr wrap="square" lIns="90170" tIns="46990" rIns="90170" bIns="4699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00000"/>
                </a:lnSpc>
              </a:pPr>
              <a:r>
                <a:rPr lang="zh-CN" altLang="en-US" sz="3200" b="1" spc="300" dirty="0">
                  <a:solidFill>
                    <a:srgbClr val="426AAC"/>
                  </a:solidFill>
                  <a:cs typeface="+mn-ea"/>
                  <a:sym typeface="+mn-lt"/>
                </a:rPr>
                <a:t>浅谈架构</a:t>
              </a:r>
              <a:endParaRPr lang="zh-CN" altLang="en-US" sz="3200" b="1" spc="300" dirty="0">
                <a:solidFill>
                  <a:srgbClr val="426AAC"/>
                </a:solidFill>
                <a:cs typeface="+mn-ea"/>
                <a:sym typeface="+mn-lt"/>
              </a:endParaRPr>
            </a:p>
          </p:txBody>
        </p:sp>
        <p:sp>
          <p:nvSpPr>
            <p:cNvPr id="37" name="文本框 36"/>
            <p:cNvSpPr txBox="1"/>
            <p:nvPr>
              <p:custDataLst>
                <p:tags r:id="rId11"/>
              </p:custDataLst>
            </p:nvPr>
          </p:nvSpPr>
          <p:spPr>
            <a:xfrm>
              <a:off x="13305" y="3982"/>
              <a:ext cx="2048" cy="524"/>
            </a:xfrm>
            <a:prstGeom prst="rect">
              <a:avLst/>
            </a:prstGeom>
            <a:noFill/>
          </p:spPr>
          <p:txBody>
            <a:bodyPr wrap="square" lIns="90170" tIns="46990" rIns="90170" bIns="469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20000"/>
                </a:lnSpc>
                <a:buFont typeface="Wingdings" panose="05000000000000000000" charset="0"/>
                <a:buChar char="l"/>
              </a:pPr>
              <a:r>
                <a:rPr lang="zh-CN" altLang="en-US" sz="1400" spc="150" dirty="0">
                  <a:solidFill>
                    <a:srgbClr val="426AAC"/>
                  </a:solidFill>
                  <a:cs typeface="+mn-ea"/>
                  <a:sym typeface="+mn-lt"/>
                </a:rPr>
                <a:t>集群架构</a:t>
              </a:r>
              <a:endParaRPr lang="zh-CN" altLang="en-US" sz="1400" spc="150" dirty="0">
                <a:solidFill>
                  <a:srgbClr val="426AAC"/>
                </a:solidFill>
                <a:cs typeface="+mn-ea"/>
                <a:sym typeface="+mn-lt"/>
              </a:endParaRPr>
            </a:p>
          </p:txBody>
        </p:sp>
        <p:sp>
          <p:nvSpPr>
            <p:cNvPr id="38" name="文本框 37"/>
            <p:cNvSpPr txBox="1"/>
            <p:nvPr>
              <p:custDataLst>
                <p:tags r:id="rId12"/>
              </p:custDataLst>
            </p:nvPr>
          </p:nvSpPr>
          <p:spPr>
            <a:xfrm>
              <a:off x="15308" y="3982"/>
              <a:ext cx="2576" cy="524"/>
            </a:xfrm>
            <a:prstGeom prst="rect">
              <a:avLst/>
            </a:prstGeom>
            <a:noFill/>
          </p:spPr>
          <p:txBody>
            <a:bodyPr wrap="square" lIns="90170" tIns="46990" rIns="90170" bIns="469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20000"/>
                </a:lnSpc>
                <a:buFont typeface="Wingdings" panose="05000000000000000000" charset="0"/>
                <a:buChar char="l"/>
              </a:pPr>
              <a:r>
                <a:rPr lang="zh-CN" altLang="en-US" sz="1400" spc="150" dirty="0">
                  <a:solidFill>
                    <a:srgbClr val="426AAC"/>
                  </a:solidFill>
                  <a:cs typeface="+mn-ea"/>
                  <a:sym typeface="+mn-lt"/>
                </a:rPr>
                <a:t>微服务架构</a:t>
              </a:r>
              <a:endParaRPr lang="zh-CN" altLang="en-US" sz="1400" spc="150" dirty="0">
                <a:solidFill>
                  <a:srgbClr val="426AAC"/>
                </a:solidFill>
                <a:cs typeface="+mn-ea"/>
                <a:sym typeface="+mn-lt"/>
              </a:endParaRPr>
            </a:p>
          </p:txBody>
        </p:sp>
      </p:grpSp>
      <p:grpSp>
        <p:nvGrpSpPr>
          <p:cNvPr id="48" name="组合 47"/>
          <p:cNvGrpSpPr/>
          <p:nvPr/>
        </p:nvGrpSpPr>
        <p:grpSpPr>
          <a:xfrm>
            <a:off x="6256020" y="4030345"/>
            <a:ext cx="4706620" cy="1147445"/>
            <a:chOff x="9852" y="7393"/>
            <a:chExt cx="7412" cy="1807"/>
          </a:xfrm>
        </p:grpSpPr>
        <p:grpSp>
          <p:nvGrpSpPr>
            <p:cNvPr id="40" name="组合 39"/>
            <p:cNvGrpSpPr/>
            <p:nvPr/>
          </p:nvGrpSpPr>
          <p:grpSpPr>
            <a:xfrm>
              <a:off x="9852" y="7393"/>
              <a:ext cx="7413" cy="1807"/>
              <a:chOff x="9852" y="3118"/>
              <a:chExt cx="7413" cy="1807"/>
            </a:xfrm>
          </p:grpSpPr>
          <p:sp>
            <p:nvSpPr>
              <p:cNvPr id="41" name="椭圆 40"/>
              <p:cNvSpPr/>
              <p:nvPr/>
            </p:nvSpPr>
            <p:spPr>
              <a:xfrm>
                <a:off x="9852" y="3253"/>
                <a:ext cx="1181" cy="1178"/>
              </a:xfrm>
              <a:prstGeom prst="ellipse">
                <a:avLst/>
              </a:prstGeom>
              <a:gradFill>
                <a:gsLst>
                  <a:gs pos="0">
                    <a:srgbClr val="84B3FF">
                      <a:alpha val="85000"/>
                    </a:srgbClr>
                  </a:gs>
                  <a:gs pos="50000">
                    <a:srgbClr val="2C4F88">
                      <a:alpha val="85000"/>
                    </a:srgbClr>
                  </a:gs>
                  <a:gs pos="20000">
                    <a:srgbClr val="4A72B1">
                      <a:alpha val="85000"/>
                    </a:srgbClr>
                  </a:gs>
                  <a:gs pos="100000">
                    <a:srgbClr val="2C4F88"/>
                  </a:gs>
                </a:gsLst>
                <a:lin ang="6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000" b="1">
                    <a:cs typeface="+mn-ea"/>
                    <a:sym typeface="+mn-lt"/>
                  </a:rPr>
                  <a:t>0</a:t>
                </a:r>
                <a:r>
                  <a:rPr lang="en-US" altLang="zh-CN" sz="2000" b="1">
                    <a:cs typeface="+mn-ea"/>
                    <a:sym typeface="+mn-lt"/>
                  </a:rPr>
                  <a:t>3</a:t>
                </a:r>
                <a:endParaRPr lang="en-US" altLang="zh-CN" sz="2000" b="1">
                  <a:cs typeface="+mn-ea"/>
                  <a:sym typeface="+mn-lt"/>
                </a:endParaRPr>
              </a:p>
            </p:txBody>
          </p:sp>
          <p:sp>
            <p:nvSpPr>
              <p:cNvPr id="42" name="文本框 41"/>
              <p:cNvSpPr txBox="1"/>
              <p:nvPr>
                <p:custDataLst>
                  <p:tags r:id="rId13"/>
                </p:custDataLst>
              </p:nvPr>
            </p:nvSpPr>
            <p:spPr>
              <a:xfrm>
                <a:off x="11332" y="3982"/>
                <a:ext cx="2048" cy="524"/>
              </a:xfrm>
              <a:prstGeom prst="rect">
                <a:avLst/>
              </a:prstGeom>
              <a:noFill/>
            </p:spPr>
            <p:txBody>
              <a:bodyPr wrap="square" lIns="90170" tIns="46990" rIns="90170" bIns="469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20000"/>
                  </a:lnSpc>
                  <a:buFont typeface="Wingdings" panose="05000000000000000000" charset="0"/>
                  <a:buChar char="l"/>
                </a:pPr>
                <a:r>
                  <a:rPr lang="en-US" altLang="zh-CN" sz="1400" spc="150" dirty="0">
                    <a:solidFill>
                      <a:srgbClr val="426AAC"/>
                    </a:solidFill>
                    <a:cs typeface="+mn-ea"/>
                    <a:sym typeface="+mn-lt"/>
                  </a:rPr>
                  <a:t>DevOps</a:t>
                </a:r>
                <a:endParaRPr lang="en-US" altLang="zh-CN" sz="1400" spc="150" dirty="0">
                  <a:solidFill>
                    <a:srgbClr val="426AAC"/>
                  </a:solidFill>
                  <a:cs typeface="+mn-ea"/>
                  <a:sym typeface="+mn-lt"/>
                </a:endParaRPr>
              </a:p>
            </p:txBody>
          </p:sp>
          <p:sp>
            <p:nvSpPr>
              <p:cNvPr id="43" name="文本框 42"/>
              <p:cNvSpPr txBox="1"/>
              <p:nvPr>
                <p:custDataLst>
                  <p:tags r:id="rId14"/>
                </p:custDataLst>
              </p:nvPr>
            </p:nvSpPr>
            <p:spPr>
              <a:xfrm>
                <a:off x="11302" y="3118"/>
                <a:ext cx="4841" cy="998"/>
              </a:xfrm>
              <a:prstGeom prst="roundRect">
                <a:avLst/>
              </a:prstGeom>
              <a:noFill/>
              <a:extLst>
                <a:ext uri="{909E8E84-426E-40DD-AFC4-6F175D3DCCD1}">
                  <a14:hiddenFill xmlns:a14="http://schemas.microsoft.com/office/drawing/2010/main">
                    <a:solidFill>
                      <a:schemeClr val="accent1"/>
                    </a:solidFill>
                  </a14:hiddenFill>
                </a:ext>
              </a:extLst>
            </p:spPr>
            <p:txBody>
              <a:bodyPr wrap="square" lIns="90170" tIns="46990" rIns="90170" bIns="4699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00000"/>
                  </a:lnSpc>
                </a:pPr>
                <a:r>
                  <a:rPr lang="zh-CN" altLang="en-US" sz="3200" b="1" spc="300" dirty="0">
                    <a:solidFill>
                      <a:srgbClr val="426AAC"/>
                    </a:solidFill>
                    <a:cs typeface="+mn-ea"/>
                    <a:sym typeface="+mn-lt"/>
                  </a:rPr>
                  <a:t>微服务架构</a:t>
                </a:r>
                <a:endParaRPr lang="zh-CN" altLang="en-US" sz="3200" b="1" spc="300" dirty="0">
                  <a:solidFill>
                    <a:srgbClr val="426AAC"/>
                  </a:solidFill>
                  <a:cs typeface="+mn-ea"/>
                  <a:sym typeface="+mn-lt"/>
                </a:endParaRPr>
              </a:p>
            </p:txBody>
          </p:sp>
          <p:sp>
            <p:nvSpPr>
              <p:cNvPr id="44" name="文本框 43"/>
              <p:cNvSpPr txBox="1"/>
              <p:nvPr>
                <p:custDataLst>
                  <p:tags r:id="rId15"/>
                </p:custDataLst>
              </p:nvPr>
            </p:nvSpPr>
            <p:spPr>
              <a:xfrm>
                <a:off x="13305" y="3982"/>
                <a:ext cx="2048" cy="524"/>
              </a:xfrm>
              <a:prstGeom prst="rect">
                <a:avLst/>
              </a:prstGeom>
              <a:noFill/>
            </p:spPr>
            <p:txBody>
              <a:bodyPr wrap="square" lIns="90170" tIns="46990" rIns="90170" bIns="469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20000"/>
                  </a:lnSpc>
                  <a:buFont typeface="Wingdings" panose="05000000000000000000" charset="0"/>
                  <a:buChar char="l"/>
                </a:pPr>
                <a:r>
                  <a:rPr lang="zh-CN" altLang="en-US" sz="1400" spc="150" dirty="0">
                    <a:solidFill>
                      <a:srgbClr val="426AAC"/>
                    </a:solidFill>
                    <a:cs typeface="+mn-ea"/>
                    <a:sym typeface="+mn-lt"/>
                  </a:rPr>
                  <a:t>服务治理</a:t>
                </a:r>
                <a:endParaRPr lang="zh-CN" altLang="en-US" sz="1400" spc="150" dirty="0">
                  <a:solidFill>
                    <a:srgbClr val="426AAC"/>
                  </a:solidFill>
                  <a:cs typeface="+mn-ea"/>
                  <a:sym typeface="+mn-lt"/>
                </a:endParaRPr>
              </a:p>
            </p:txBody>
          </p:sp>
          <p:sp>
            <p:nvSpPr>
              <p:cNvPr id="45" name="文本框 44"/>
              <p:cNvSpPr txBox="1"/>
              <p:nvPr>
                <p:custDataLst>
                  <p:tags r:id="rId16"/>
                </p:custDataLst>
              </p:nvPr>
            </p:nvSpPr>
            <p:spPr>
              <a:xfrm>
                <a:off x="15308" y="3982"/>
                <a:ext cx="1957" cy="524"/>
              </a:xfrm>
              <a:prstGeom prst="rect">
                <a:avLst/>
              </a:prstGeom>
              <a:noFill/>
            </p:spPr>
            <p:txBody>
              <a:bodyPr wrap="square" lIns="90170" tIns="46990" rIns="90170" bIns="469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20000"/>
                  </a:lnSpc>
                  <a:buFont typeface="Wingdings" panose="05000000000000000000" charset="0"/>
                  <a:buChar char="l"/>
                </a:pPr>
                <a:r>
                  <a:rPr lang="zh-CN" altLang="en-US" sz="1400" spc="150" dirty="0">
                    <a:solidFill>
                      <a:srgbClr val="426AAC"/>
                    </a:solidFill>
                    <a:cs typeface="+mn-ea"/>
                    <a:sym typeface="+mn-lt"/>
                  </a:rPr>
                  <a:t>应用层</a:t>
                </a:r>
                <a:endParaRPr lang="zh-CN" altLang="en-US" sz="1400" spc="150" dirty="0">
                  <a:solidFill>
                    <a:srgbClr val="426AAC"/>
                  </a:solidFill>
                  <a:cs typeface="+mn-ea"/>
                  <a:sym typeface="+mn-lt"/>
                </a:endParaRPr>
              </a:p>
            </p:txBody>
          </p:sp>
          <p:sp>
            <p:nvSpPr>
              <p:cNvPr id="46" name="文本框 45"/>
              <p:cNvSpPr txBox="1"/>
              <p:nvPr>
                <p:custDataLst>
                  <p:tags r:id="rId17"/>
                </p:custDataLst>
              </p:nvPr>
            </p:nvSpPr>
            <p:spPr>
              <a:xfrm>
                <a:off x="11327" y="4401"/>
                <a:ext cx="2375" cy="524"/>
              </a:xfrm>
              <a:prstGeom prst="rect">
                <a:avLst/>
              </a:prstGeom>
              <a:noFill/>
            </p:spPr>
            <p:txBody>
              <a:bodyPr wrap="square" lIns="90170" tIns="46990" rIns="90170" bIns="469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20000"/>
                  </a:lnSpc>
                  <a:buFont typeface="Wingdings" panose="05000000000000000000" charset="0"/>
                  <a:buChar char="l"/>
                </a:pPr>
                <a:r>
                  <a:rPr lang="zh-CN" altLang="en-US" sz="1400" spc="150" dirty="0">
                    <a:solidFill>
                      <a:srgbClr val="426AAC"/>
                    </a:solidFill>
                    <a:cs typeface="+mn-ea"/>
                    <a:sym typeface="+mn-lt"/>
                  </a:rPr>
                  <a:t>基础服务</a:t>
                </a:r>
                <a:endParaRPr lang="zh-CN" altLang="en-US" sz="1400" spc="150" dirty="0">
                  <a:solidFill>
                    <a:srgbClr val="426AAC"/>
                  </a:solidFill>
                  <a:cs typeface="+mn-ea"/>
                  <a:sym typeface="+mn-lt"/>
                </a:endParaRPr>
              </a:p>
            </p:txBody>
          </p:sp>
        </p:grpSp>
        <p:sp>
          <p:nvSpPr>
            <p:cNvPr id="47" name="文本框 46"/>
            <p:cNvSpPr txBox="1"/>
            <p:nvPr>
              <p:custDataLst>
                <p:tags r:id="rId18"/>
              </p:custDataLst>
            </p:nvPr>
          </p:nvSpPr>
          <p:spPr>
            <a:xfrm>
              <a:off x="13305" y="8676"/>
              <a:ext cx="2375" cy="524"/>
            </a:xfrm>
            <a:prstGeom prst="rect">
              <a:avLst/>
            </a:prstGeom>
            <a:noFill/>
          </p:spPr>
          <p:txBody>
            <a:bodyPr wrap="square" lIns="90170" tIns="46990" rIns="90170" bIns="4699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20000"/>
                </a:lnSpc>
                <a:buFont typeface="Wingdings" panose="05000000000000000000" charset="0"/>
                <a:buChar char="l"/>
              </a:pPr>
              <a:r>
                <a:rPr lang="zh-CN" altLang="en-US" sz="1400" spc="150" dirty="0">
                  <a:solidFill>
                    <a:srgbClr val="426AAC"/>
                  </a:solidFill>
                  <a:cs typeface="+mn-ea"/>
                  <a:sym typeface="+mn-lt"/>
                </a:rPr>
                <a:t>数据层</a:t>
              </a:r>
              <a:endParaRPr lang="zh-CN" altLang="en-US" sz="1400" spc="150" dirty="0">
                <a:solidFill>
                  <a:srgbClr val="426AAC"/>
                </a:solidFill>
                <a:cs typeface="+mn-ea"/>
                <a:sym typeface="+mn-lt"/>
              </a:endParaRPr>
            </a:p>
          </p:txBody>
        </p:sp>
      </p:grpSp>
      <p:grpSp>
        <p:nvGrpSpPr>
          <p:cNvPr id="6" name="组合 5"/>
          <p:cNvGrpSpPr/>
          <p:nvPr/>
        </p:nvGrpSpPr>
        <p:grpSpPr>
          <a:xfrm>
            <a:off x="6256020" y="5311775"/>
            <a:ext cx="3994785" cy="748030"/>
            <a:chOff x="9852" y="3253"/>
            <a:chExt cx="6291" cy="1178"/>
          </a:xfrm>
        </p:grpSpPr>
        <p:sp>
          <p:nvSpPr>
            <p:cNvPr id="7" name="椭圆 6"/>
            <p:cNvSpPr/>
            <p:nvPr/>
          </p:nvSpPr>
          <p:spPr>
            <a:xfrm>
              <a:off x="9852" y="3253"/>
              <a:ext cx="1181" cy="1178"/>
            </a:xfrm>
            <a:prstGeom prst="ellipse">
              <a:avLst/>
            </a:prstGeom>
            <a:gradFill>
              <a:gsLst>
                <a:gs pos="0">
                  <a:srgbClr val="84B3FF">
                    <a:alpha val="85000"/>
                  </a:srgbClr>
                </a:gs>
                <a:gs pos="50000">
                  <a:srgbClr val="2C4F88">
                    <a:alpha val="85000"/>
                  </a:srgbClr>
                </a:gs>
                <a:gs pos="20000">
                  <a:srgbClr val="4A72B1">
                    <a:alpha val="85000"/>
                  </a:srgbClr>
                </a:gs>
                <a:gs pos="100000">
                  <a:srgbClr val="2C4F88"/>
                </a:gs>
              </a:gsLst>
              <a:lin ang="6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000" b="1">
                  <a:cs typeface="+mn-ea"/>
                  <a:sym typeface="+mn-lt"/>
                </a:rPr>
                <a:t>0</a:t>
              </a:r>
              <a:r>
                <a:rPr lang="en-US" altLang="zh-CN" sz="2000" b="1">
                  <a:cs typeface="+mn-ea"/>
                  <a:sym typeface="+mn-lt"/>
                </a:rPr>
                <a:t>4</a:t>
              </a:r>
              <a:endParaRPr lang="en-US" altLang="zh-CN" sz="2000" b="1">
                <a:cs typeface="+mn-ea"/>
                <a:sym typeface="+mn-lt"/>
              </a:endParaRPr>
            </a:p>
          </p:txBody>
        </p:sp>
        <p:sp>
          <p:nvSpPr>
            <p:cNvPr id="9" name="文本框 8"/>
            <p:cNvSpPr txBox="1"/>
            <p:nvPr>
              <p:custDataLst>
                <p:tags r:id="rId19"/>
              </p:custDataLst>
            </p:nvPr>
          </p:nvSpPr>
          <p:spPr>
            <a:xfrm>
              <a:off x="11302" y="3327"/>
              <a:ext cx="4841" cy="998"/>
            </a:xfrm>
            <a:prstGeom prst="roundRect">
              <a:avLst/>
            </a:prstGeom>
            <a:noFill/>
            <a:extLst>
              <a:ext uri="{909E8E84-426E-40DD-AFC4-6F175D3DCCD1}">
                <a14:hiddenFill xmlns:a14="http://schemas.microsoft.com/office/drawing/2010/main">
                  <a:solidFill>
                    <a:schemeClr val="accent1"/>
                  </a:solidFill>
                </a14:hiddenFill>
              </a:ext>
            </a:extLst>
          </p:spPr>
          <p:txBody>
            <a:bodyPr wrap="square" lIns="90170" tIns="46990" rIns="90170" bIns="4699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00000"/>
                </a:lnSpc>
              </a:pPr>
              <a:r>
                <a:rPr lang="zh-CN" altLang="en-US" sz="3200" b="1" spc="300" dirty="0">
                  <a:solidFill>
                    <a:srgbClr val="426AAC"/>
                  </a:solidFill>
                  <a:cs typeface="+mn-ea"/>
                  <a:sym typeface="+mn-lt"/>
                </a:rPr>
                <a:t>结语</a:t>
              </a:r>
              <a:endParaRPr lang="zh-CN" altLang="en-US" sz="3200" b="1" spc="300" dirty="0">
                <a:solidFill>
                  <a:srgbClr val="426AAC"/>
                </a:solidFill>
                <a:cs typeface="+mn-ea"/>
                <a:sym typeface="+mn-lt"/>
              </a:endParaRPr>
            </a:p>
          </p:txBody>
        </p:sp>
      </p:grpSp>
    </p:spTree>
  </p:cSld>
  <p:clrMapOvr>
    <a:masterClrMapping/>
  </p:clrMapOvr>
  <p:transition/>
  <p:timing>
    <p:tnLst>
      <p:par>
        <p:cTn id="1" dur="indefinite" restart="never" nodeType="tmRoot"/>
      </p:par>
    </p:tnLst>
    <p:bldLst>
      <p:bldP spid="11" grpId="0" bldLvl="0" animBg="1"/>
      <p:bldP spid="12" grpId="0" bldLvl="0" animBg="1"/>
      <p:bldP spid="13"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5"/>
          <p:cNvSpPr/>
          <p:nvPr/>
        </p:nvSpPr>
        <p:spPr>
          <a:xfrm>
            <a:off x="8357235" y="3776345"/>
            <a:ext cx="3834765" cy="3091180"/>
          </a:xfrm>
          <a:custGeom>
            <a:avLst/>
            <a:gdLst>
              <a:gd name="connsiteX0" fmla="*/ 0 w 5657850"/>
              <a:gd name="connsiteY0" fmla="*/ 0 h 4929550"/>
              <a:gd name="connsiteX1" fmla="*/ 5657850 w 5657850"/>
              <a:gd name="connsiteY1" fmla="*/ 0 h 4929550"/>
              <a:gd name="connsiteX2" fmla="*/ 5657850 w 5657850"/>
              <a:gd name="connsiteY2" fmla="*/ 4929550 h 4929550"/>
              <a:gd name="connsiteX3" fmla="*/ 0 w 5657850"/>
              <a:gd name="connsiteY3" fmla="*/ 4929550 h 4929550"/>
              <a:gd name="connsiteX4" fmla="*/ 0 w 5657850"/>
              <a:gd name="connsiteY4" fmla="*/ 0 h 4929550"/>
              <a:gd name="connsiteX0-1" fmla="*/ 0 w 5657850"/>
              <a:gd name="connsiteY0-2" fmla="*/ 1003300 h 5932850"/>
              <a:gd name="connsiteX1-3" fmla="*/ 5657850 w 5657850"/>
              <a:gd name="connsiteY1-4" fmla="*/ 1003300 h 5932850"/>
              <a:gd name="connsiteX2-5" fmla="*/ 5657850 w 5657850"/>
              <a:gd name="connsiteY2-6" fmla="*/ 5932850 h 5932850"/>
              <a:gd name="connsiteX3-7" fmla="*/ 0 w 5657850"/>
              <a:gd name="connsiteY3-8" fmla="*/ 5932850 h 5932850"/>
              <a:gd name="connsiteX4-9" fmla="*/ 0 w 5657850"/>
              <a:gd name="connsiteY4-10" fmla="*/ 1003300 h 5932850"/>
              <a:gd name="connsiteX0-11" fmla="*/ 660400 w 6318250"/>
              <a:gd name="connsiteY0-12" fmla="*/ 1003300 h 5932850"/>
              <a:gd name="connsiteX1-13" fmla="*/ 6318250 w 6318250"/>
              <a:gd name="connsiteY1-14" fmla="*/ 1003300 h 5932850"/>
              <a:gd name="connsiteX2-15" fmla="*/ 6318250 w 6318250"/>
              <a:gd name="connsiteY2-16" fmla="*/ 5932850 h 5932850"/>
              <a:gd name="connsiteX3-17" fmla="*/ 660400 w 6318250"/>
              <a:gd name="connsiteY3-18" fmla="*/ 5932850 h 5932850"/>
              <a:gd name="connsiteX4-19" fmla="*/ 660400 w 6318250"/>
              <a:gd name="connsiteY4-20" fmla="*/ 1003300 h 5932850"/>
              <a:gd name="connsiteX0-21" fmla="*/ 660400 w 6318250"/>
              <a:gd name="connsiteY0-22" fmla="*/ 965201 h 5894751"/>
              <a:gd name="connsiteX1-23" fmla="*/ 6318250 w 6318250"/>
              <a:gd name="connsiteY1-24" fmla="*/ 965201 h 5894751"/>
              <a:gd name="connsiteX2-25" fmla="*/ 6318250 w 6318250"/>
              <a:gd name="connsiteY2-26" fmla="*/ 5894751 h 5894751"/>
              <a:gd name="connsiteX3-27" fmla="*/ 660400 w 6318250"/>
              <a:gd name="connsiteY3-28" fmla="*/ 5894751 h 5894751"/>
              <a:gd name="connsiteX4-29" fmla="*/ 660400 w 6318250"/>
              <a:gd name="connsiteY4-30" fmla="*/ 965201 h 5894751"/>
              <a:gd name="connsiteX0-31" fmla="*/ 711200 w 6369050"/>
              <a:gd name="connsiteY0-32" fmla="*/ 965200 h 5894750"/>
              <a:gd name="connsiteX1-33" fmla="*/ 6369050 w 6369050"/>
              <a:gd name="connsiteY1-34" fmla="*/ 965200 h 5894750"/>
              <a:gd name="connsiteX2-35" fmla="*/ 6369050 w 6369050"/>
              <a:gd name="connsiteY2-36" fmla="*/ 5894750 h 5894750"/>
              <a:gd name="connsiteX3-37" fmla="*/ 711200 w 6369050"/>
              <a:gd name="connsiteY3-38" fmla="*/ 5894750 h 5894750"/>
              <a:gd name="connsiteX4-39" fmla="*/ 711200 w 6369050"/>
              <a:gd name="connsiteY4-40" fmla="*/ 965200 h 5894750"/>
              <a:gd name="connsiteX0-41" fmla="*/ 4371975 w 10029825"/>
              <a:gd name="connsiteY0-42" fmla="*/ 965200 h 5894750"/>
              <a:gd name="connsiteX1-43" fmla="*/ 10029825 w 10029825"/>
              <a:gd name="connsiteY1-44" fmla="*/ 965200 h 5894750"/>
              <a:gd name="connsiteX2-45" fmla="*/ 10029825 w 10029825"/>
              <a:gd name="connsiteY2-46" fmla="*/ 5894750 h 5894750"/>
              <a:gd name="connsiteX3-47" fmla="*/ 0 w 10029825"/>
              <a:gd name="connsiteY3-48" fmla="*/ 5894750 h 5894750"/>
              <a:gd name="connsiteX4-49" fmla="*/ 4371975 w 10029825"/>
              <a:gd name="connsiteY4-50" fmla="*/ 965200 h 5894750"/>
              <a:gd name="connsiteX0-51" fmla="*/ 4406541 w 10064391"/>
              <a:gd name="connsiteY0-52" fmla="*/ 965200 h 5894750"/>
              <a:gd name="connsiteX1-53" fmla="*/ 10064391 w 10064391"/>
              <a:gd name="connsiteY1-54" fmla="*/ 965200 h 5894750"/>
              <a:gd name="connsiteX2-55" fmla="*/ 10064391 w 10064391"/>
              <a:gd name="connsiteY2-56" fmla="*/ 5894750 h 5894750"/>
              <a:gd name="connsiteX3-57" fmla="*/ 34566 w 10064391"/>
              <a:gd name="connsiteY3-58" fmla="*/ 5894750 h 5894750"/>
              <a:gd name="connsiteX4-59" fmla="*/ 4406541 w 10064391"/>
              <a:gd name="connsiteY4-60" fmla="*/ 965200 h 5894750"/>
              <a:gd name="connsiteX0-61" fmla="*/ 4604702 w 10062527"/>
              <a:gd name="connsiteY0-62" fmla="*/ 1302342 h 5260342"/>
              <a:gd name="connsiteX1-63" fmla="*/ 10062527 w 10062527"/>
              <a:gd name="connsiteY1-64" fmla="*/ 330792 h 5260342"/>
              <a:gd name="connsiteX2-65" fmla="*/ 10062527 w 10062527"/>
              <a:gd name="connsiteY2-66" fmla="*/ 5260342 h 5260342"/>
              <a:gd name="connsiteX3-67" fmla="*/ 32702 w 10062527"/>
              <a:gd name="connsiteY3-68" fmla="*/ 5260342 h 5260342"/>
              <a:gd name="connsiteX4-69" fmla="*/ 4604702 w 10062527"/>
              <a:gd name="connsiteY4-70" fmla="*/ 1302342 h 5260342"/>
              <a:gd name="connsiteX0-71" fmla="*/ 4604702 w 10062527"/>
              <a:gd name="connsiteY0-72" fmla="*/ 1690387 h 5648387"/>
              <a:gd name="connsiteX1-73" fmla="*/ 10062527 w 10062527"/>
              <a:gd name="connsiteY1-74" fmla="*/ 718837 h 5648387"/>
              <a:gd name="connsiteX2-75" fmla="*/ 10062527 w 10062527"/>
              <a:gd name="connsiteY2-76" fmla="*/ 5648387 h 5648387"/>
              <a:gd name="connsiteX3-77" fmla="*/ 32702 w 10062527"/>
              <a:gd name="connsiteY3-78" fmla="*/ 5648387 h 5648387"/>
              <a:gd name="connsiteX4-79" fmla="*/ 4604702 w 10062527"/>
              <a:gd name="connsiteY4-80" fmla="*/ 1690387 h 5648387"/>
              <a:gd name="connsiteX0-81" fmla="*/ 4603976 w 10061801"/>
              <a:gd name="connsiteY0-82" fmla="*/ 1690387 h 5648387"/>
              <a:gd name="connsiteX1-83" fmla="*/ 10061801 w 10061801"/>
              <a:gd name="connsiteY1-84" fmla="*/ 718837 h 5648387"/>
              <a:gd name="connsiteX2-85" fmla="*/ 10061801 w 10061801"/>
              <a:gd name="connsiteY2-86" fmla="*/ 5648387 h 5648387"/>
              <a:gd name="connsiteX3-87" fmla="*/ 31976 w 10061801"/>
              <a:gd name="connsiteY3-88" fmla="*/ 5648387 h 5648387"/>
              <a:gd name="connsiteX4-89" fmla="*/ 4603976 w 10061801"/>
              <a:gd name="connsiteY4-90" fmla="*/ 1690387 h 5648387"/>
              <a:gd name="connsiteX0-91" fmla="*/ 4603976 w 10061801"/>
              <a:gd name="connsiteY0-92" fmla="*/ 1392426 h 5350426"/>
              <a:gd name="connsiteX1-93" fmla="*/ 10061801 w 10061801"/>
              <a:gd name="connsiteY1-94" fmla="*/ 420876 h 5350426"/>
              <a:gd name="connsiteX2-95" fmla="*/ 10061801 w 10061801"/>
              <a:gd name="connsiteY2-96" fmla="*/ 5350426 h 5350426"/>
              <a:gd name="connsiteX3-97" fmla="*/ 31976 w 10061801"/>
              <a:gd name="connsiteY3-98" fmla="*/ 5350426 h 5350426"/>
              <a:gd name="connsiteX4-99" fmla="*/ 4603976 w 10061801"/>
              <a:gd name="connsiteY4-100" fmla="*/ 1392426 h 5350426"/>
              <a:gd name="connsiteX0-101" fmla="*/ 4595548 w 10053373"/>
              <a:gd name="connsiteY0-102" fmla="*/ 1392426 h 5350426"/>
              <a:gd name="connsiteX1-103" fmla="*/ 10053373 w 10053373"/>
              <a:gd name="connsiteY1-104" fmla="*/ 420876 h 5350426"/>
              <a:gd name="connsiteX2-105" fmla="*/ 10053373 w 10053373"/>
              <a:gd name="connsiteY2-106" fmla="*/ 5350426 h 5350426"/>
              <a:gd name="connsiteX3-107" fmla="*/ 23548 w 10053373"/>
              <a:gd name="connsiteY3-108" fmla="*/ 5350426 h 5350426"/>
              <a:gd name="connsiteX4-109" fmla="*/ 4595548 w 10053373"/>
              <a:gd name="connsiteY4-110" fmla="*/ 1392426 h 5350426"/>
              <a:gd name="connsiteX0-111" fmla="*/ 4595548 w 10053373"/>
              <a:gd name="connsiteY0-112" fmla="*/ 1367261 h 5325261"/>
              <a:gd name="connsiteX1-113" fmla="*/ 10053373 w 10053373"/>
              <a:gd name="connsiteY1-114" fmla="*/ 395711 h 5325261"/>
              <a:gd name="connsiteX2-115" fmla="*/ 10053373 w 10053373"/>
              <a:gd name="connsiteY2-116" fmla="*/ 5325261 h 5325261"/>
              <a:gd name="connsiteX3-117" fmla="*/ 23548 w 10053373"/>
              <a:gd name="connsiteY3-118" fmla="*/ 5325261 h 5325261"/>
              <a:gd name="connsiteX4-119" fmla="*/ 4595548 w 10053373"/>
              <a:gd name="connsiteY4-120" fmla="*/ 1367261 h 53252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3373" h="5325261">
                <a:moveTo>
                  <a:pt x="4595548" y="1367261"/>
                </a:moveTo>
                <a:cubicBezTo>
                  <a:pt x="4985179" y="-967801"/>
                  <a:pt x="8167423" y="395711"/>
                  <a:pt x="10053373" y="395711"/>
                </a:cubicBezTo>
                <a:lnTo>
                  <a:pt x="10053373" y="5325261"/>
                </a:lnTo>
                <a:lnTo>
                  <a:pt x="23548" y="5325261"/>
                </a:lnTo>
                <a:cubicBezTo>
                  <a:pt x="-376502" y="2710528"/>
                  <a:pt x="4450989" y="4358963"/>
                  <a:pt x="4595548" y="1367261"/>
                </a:cubicBezTo>
                <a:close/>
              </a:path>
            </a:pathLst>
          </a:custGeom>
          <a:gradFill>
            <a:gsLst>
              <a:gs pos="100000">
                <a:srgbClr val="4D73B2"/>
              </a:gs>
              <a:gs pos="0">
                <a:srgbClr val="2C4F88"/>
              </a:gs>
            </a:gsLst>
            <a:lin ang="10800000" scaled="1"/>
          </a:gra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rgbClr val="FFFFFF"/>
              </a:solidFill>
              <a:cs typeface="+mn-ea"/>
              <a:sym typeface="+mn-lt"/>
            </a:endParaRPr>
          </a:p>
        </p:txBody>
      </p:sp>
      <p:pic>
        <p:nvPicPr>
          <p:cNvPr id="17" name="图片 16"/>
          <p:cNvPicPr>
            <a:picLocks noChangeAspect="1"/>
          </p:cNvPicPr>
          <p:nvPr/>
        </p:nvPicPr>
        <p:blipFill>
          <a:blip r:embed="rId1" cstate="print">
            <a:alphaModFix amt="10000"/>
            <a:extLst>
              <a:ext uri="{28A0092B-C50C-407E-A947-70E740481C1C}">
                <a14:useLocalDpi xmlns:a14="http://schemas.microsoft.com/office/drawing/2010/main" val="0"/>
              </a:ext>
            </a:extLst>
          </a:blip>
          <a:stretch>
            <a:fillRect/>
          </a:stretch>
        </p:blipFill>
        <p:spPr>
          <a:xfrm>
            <a:off x="10083800" y="4798695"/>
            <a:ext cx="1703705" cy="1811020"/>
          </a:xfrm>
          <a:prstGeom prst="rect">
            <a:avLst/>
          </a:prstGeom>
        </p:spPr>
      </p:pic>
      <p:sp>
        <p:nvSpPr>
          <p:cNvPr id="3" name="文本框 2"/>
          <p:cNvSpPr txBox="1"/>
          <p:nvPr/>
        </p:nvSpPr>
        <p:spPr>
          <a:xfrm>
            <a:off x="3133189" y="1702597"/>
            <a:ext cx="5926767" cy="1014730"/>
          </a:xfrm>
          <a:prstGeom prst="rect">
            <a:avLst/>
          </a:prstGeom>
          <a:noFill/>
        </p:spPr>
        <p:txBody>
          <a:bodyPr wrap="square" rtlCol="0">
            <a:spAutoFit/>
          </a:bodyPr>
          <a:lstStyle/>
          <a:p>
            <a:pPr algn="ctr"/>
            <a:r>
              <a:rPr lang="en-US" sz="6000" b="1" dirty="0">
                <a:solidFill>
                  <a:srgbClr val="2C4F88"/>
                </a:solidFill>
                <a:cs typeface="+mn-ea"/>
                <a:sym typeface="+mn-lt"/>
              </a:rPr>
              <a:t>PART 01</a:t>
            </a:r>
            <a:endParaRPr lang="en-US" sz="6000" b="1" dirty="0">
              <a:solidFill>
                <a:srgbClr val="2C4F88"/>
              </a:solidFill>
              <a:cs typeface="+mn-ea"/>
              <a:sym typeface="+mn-lt"/>
            </a:endParaRPr>
          </a:p>
        </p:txBody>
      </p:sp>
      <p:sp>
        <p:nvSpPr>
          <p:cNvPr id="4" name="文本框 3"/>
          <p:cNvSpPr txBox="1"/>
          <p:nvPr/>
        </p:nvSpPr>
        <p:spPr>
          <a:xfrm>
            <a:off x="1167130" y="3126740"/>
            <a:ext cx="9857105" cy="1198880"/>
          </a:xfrm>
          <a:prstGeom prst="rect">
            <a:avLst/>
          </a:prstGeom>
          <a:noFill/>
        </p:spPr>
        <p:txBody>
          <a:bodyPr wrap="square" rtlCol="0">
            <a:spAutoFit/>
          </a:bodyPr>
          <a:lstStyle/>
          <a:p>
            <a:pPr algn="ctr"/>
            <a:r>
              <a:rPr lang="zh-CN" altLang="en-US" sz="7200" b="1" dirty="0">
                <a:solidFill>
                  <a:srgbClr val="2C4F88"/>
                </a:solidFill>
                <a:cs typeface="+mn-ea"/>
                <a:sym typeface="+mn-lt"/>
              </a:rPr>
              <a:t>架构进化史</a:t>
            </a:r>
            <a:endParaRPr lang="zh-CN" altLang="en-US" sz="7200" b="1" dirty="0">
              <a:solidFill>
                <a:srgbClr val="2C4F88"/>
              </a:solidFill>
              <a:cs typeface="+mn-ea"/>
              <a:sym typeface="+mn-lt"/>
            </a:endParaRPr>
          </a:p>
        </p:txBody>
      </p:sp>
      <p:cxnSp>
        <p:nvCxnSpPr>
          <p:cNvPr id="6" name="直接箭头连接符 5"/>
          <p:cNvCxnSpPr/>
          <p:nvPr/>
        </p:nvCxnSpPr>
        <p:spPr>
          <a:xfrm flipV="1">
            <a:off x="5810250" y="2908935"/>
            <a:ext cx="571500" cy="6350"/>
          </a:xfrm>
          <a:prstGeom prst="straightConnector1">
            <a:avLst/>
          </a:prstGeom>
          <a:ln w="44450" cmpd="sng">
            <a:solidFill>
              <a:srgbClr val="283A69"/>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7" name="矩形 5"/>
          <p:cNvSpPr/>
          <p:nvPr/>
        </p:nvSpPr>
        <p:spPr>
          <a:xfrm flipH="1" flipV="1">
            <a:off x="0" y="775335"/>
            <a:ext cx="5184140" cy="1526400"/>
          </a:xfrm>
          <a:custGeom>
            <a:avLst/>
            <a:gdLst>
              <a:gd name="connsiteX0" fmla="*/ 0 w 5657850"/>
              <a:gd name="connsiteY0" fmla="*/ 0 h 4929550"/>
              <a:gd name="connsiteX1" fmla="*/ 5657850 w 5657850"/>
              <a:gd name="connsiteY1" fmla="*/ 0 h 4929550"/>
              <a:gd name="connsiteX2" fmla="*/ 5657850 w 5657850"/>
              <a:gd name="connsiteY2" fmla="*/ 4929550 h 4929550"/>
              <a:gd name="connsiteX3" fmla="*/ 0 w 5657850"/>
              <a:gd name="connsiteY3" fmla="*/ 4929550 h 4929550"/>
              <a:gd name="connsiteX4" fmla="*/ 0 w 5657850"/>
              <a:gd name="connsiteY4" fmla="*/ 0 h 4929550"/>
              <a:gd name="connsiteX0-1" fmla="*/ 0 w 5657850"/>
              <a:gd name="connsiteY0-2" fmla="*/ 1003300 h 5932850"/>
              <a:gd name="connsiteX1-3" fmla="*/ 5657850 w 5657850"/>
              <a:gd name="connsiteY1-4" fmla="*/ 1003300 h 5932850"/>
              <a:gd name="connsiteX2-5" fmla="*/ 5657850 w 5657850"/>
              <a:gd name="connsiteY2-6" fmla="*/ 5932850 h 5932850"/>
              <a:gd name="connsiteX3-7" fmla="*/ 0 w 5657850"/>
              <a:gd name="connsiteY3-8" fmla="*/ 5932850 h 5932850"/>
              <a:gd name="connsiteX4-9" fmla="*/ 0 w 5657850"/>
              <a:gd name="connsiteY4-10" fmla="*/ 1003300 h 5932850"/>
              <a:gd name="connsiteX0-11" fmla="*/ 660400 w 6318250"/>
              <a:gd name="connsiteY0-12" fmla="*/ 1003300 h 5932850"/>
              <a:gd name="connsiteX1-13" fmla="*/ 6318250 w 6318250"/>
              <a:gd name="connsiteY1-14" fmla="*/ 1003300 h 5932850"/>
              <a:gd name="connsiteX2-15" fmla="*/ 6318250 w 6318250"/>
              <a:gd name="connsiteY2-16" fmla="*/ 5932850 h 5932850"/>
              <a:gd name="connsiteX3-17" fmla="*/ 660400 w 6318250"/>
              <a:gd name="connsiteY3-18" fmla="*/ 5932850 h 5932850"/>
              <a:gd name="connsiteX4-19" fmla="*/ 660400 w 6318250"/>
              <a:gd name="connsiteY4-20" fmla="*/ 1003300 h 5932850"/>
              <a:gd name="connsiteX0-21" fmla="*/ 660400 w 6318250"/>
              <a:gd name="connsiteY0-22" fmla="*/ 965201 h 5894751"/>
              <a:gd name="connsiteX1-23" fmla="*/ 6318250 w 6318250"/>
              <a:gd name="connsiteY1-24" fmla="*/ 965201 h 5894751"/>
              <a:gd name="connsiteX2-25" fmla="*/ 6318250 w 6318250"/>
              <a:gd name="connsiteY2-26" fmla="*/ 5894751 h 5894751"/>
              <a:gd name="connsiteX3-27" fmla="*/ 660400 w 6318250"/>
              <a:gd name="connsiteY3-28" fmla="*/ 5894751 h 5894751"/>
              <a:gd name="connsiteX4-29" fmla="*/ 660400 w 6318250"/>
              <a:gd name="connsiteY4-30" fmla="*/ 965201 h 5894751"/>
              <a:gd name="connsiteX0-31" fmla="*/ 711200 w 6369050"/>
              <a:gd name="connsiteY0-32" fmla="*/ 965200 h 5894750"/>
              <a:gd name="connsiteX1-33" fmla="*/ 6369050 w 6369050"/>
              <a:gd name="connsiteY1-34" fmla="*/ 965200 h 5894750"/>
              <a:gd name="connsiteX2-35" fmla="*/ 6369050 w 6369050"/>
              <a:gd name="connsiteY2-36" fmla="*/ 5894750 h 5894750"/>
              <a:gd name="connsiteX3-37" fmla="*/ 711200 w 6369050"/>
              <a:gd name="connsiteY3-38" fmla="*/ 5894750 h 5894750"/>
              <a:gd name="connsiteX4-39" fmla="*/ 711200 w 6369050"/>
              <a:gd name="connsiteY4-40" fmla="*/ 965200 h 5894750"/>
              <a:gd name="connsiteX0-41" fmla="*/ 4371975 w 10029825"/>
              <a:gd name="connsiteY0-42" fmla="*/ 965200 h 5894750"/>
              <a:gd name="connsiteX1-43" fmla="*/ 10029825 w 10029825"/>
              <a:gd name="connsiteY1-44" fmla="*/ 965200 h 5894750"/>
              <a:gd name="connsiteX2-45" fmla="*/ 10029825 w 10029825"/>
              <a:gd name="connsiteY2-46" fmla="*/ 5894750 h 5894750"/>
              <a:gd name="connsiteX3-47" fmla="*/ 0 w 10029825"/>
              <a:gd name="connsiteY3-48" fmla="*/ 5894750 h 5894750"/>
              <a:gd name="connsiteX4-49" fmla="*/ 4371975 w 10029825"/>
              <a:gd name="connsiteY4-50" fmla="*/ 965200 h 5894750"/>
              <a:gd name="connsiteX0-51" fmla="*/ 4406541 w 10064391"/>
              <a:gd name="connsiteY0-52" fmla="*/ 965200 h 5894750"/>
              <a:gd name="connsiteX1-53" fmla="*/ 10064391 w 10064391"/>
              <a:gd name="connsiteY1-54" fmla="*/ 965200 h 5894750"/>
              <a:gd name="connsiteX2-55" fmla="*/ 10064391 w 10064391"/>
              <a:gd name="connsiteY2-56" fmla="*/ 5894750 h 5894750"/>
              <a:gd name="connsiteX3-57" fmla="*/ 34566 w 10064391"/>
              <a:gd name="connsiteY3-58" fmla="*/ 5894750 h 5894750"/>
              <a:gd name="connsiteX4-59" fmla="*/ 4406541 w 10064391"/>
              <a:gd name="connsiteY4-60" fmla="*/ 965200 h 5894750"/>
              <a:gd name="connsiteX0-61" fmla="*/ 4604702 w 10062527"/>
              <a:gd name="connsiteY0-62" fmla="*/ 1302342 h 5260342"/>
              <a:gd name="connsiteX1-63" fmla="*/ 10062527 w 10062527"/>
              <a:gd name="connsiteY1-64" fmla="*/ 330792 h 5260342"/>
              <a:gd name="connsiteX2-65" fmla="*/ 10062527 w 10062527"/>
              <a:gd name="connsiteY2-66" fmla="*/ 5260342 h 5260342"/>
              <a:gd name="connsiteX3-67" fmla="*/ 32702 w 10062527"/>
              <a:gd name="connsiteY3-68" fmla="*/ 5260342 h 5260342"/>
              <a:gd name="connsiteX4-69" fmla="*/ 4604702 w 10062527"/>
              <a:gd name="connsiteY4-70" fmla="*/ 1302342 h 5260342"/>
              <a:gd name="connsiteX0-71" fmla="*/ 4604702 w 10062527"/>
              <a:gd name="connsiteY0-72" fmla="*/ 1690387 h 5648387"/>
              <a:gd name="connsiteX1-73" fmla="*/ 10062527 w 10062527"/>
              <a:gd name="connsiteY1-74" fmla="*/ 718837 h 5648387"/>
              <a:gd name="connsiteX2-75" fmla="*/ 10062527 w 10062527"/>
              <a:gd name="connsiteY2-76" fmla="*/ 5648387 h 5648387"/>
              <a:gd name="connsiteX3-77" fmla="*/ 32702 w 10062527"/>
              <a:gd name="connsiteY3-78" fmla="*/ 5648387 h 5648387"/>
              <a:gd name="connsiteX4-79" fmla="*/ 4604702 w 10062527"/>
              <a:gd name="connsiteY4-80" fmla="*/ 1690387 h 5648387"/>
              <a:gd name="connsiteX0-81" fmla="*/ 4603976 w 10061801"/>
              <a:gd name="connsiteY0-82" fmla="*/ 1690387 h 5648387"/>
              <a:gd name="connsiteX1-83" fmla="*/ 10061801 w 10061801"/>
              <a:gd name="connsiteY1-84" fmla="*/ 718837 h 5648387"/>
              <a:gd name="connsiteX2-85" fmla="*/ 10061801 w 10061801"/>
              <a:gd name="connsiteY2-86" fmla="*/ 5648387 h 5648387"/>
              <a:gd name="connsiteX3-87" fmla="*/ 31976 w 10061801"/>
              <a:gd name="connsiteY3-88" fmla="*/ 5648387 h 5648387"/>
              <a:gd name="connsiteX4-89" fmla="*/ 4603976 w 10061801"/>
              <a:gd name="connsiteY4-90" fmla="*/ 1690387 h 5648387"/>
              <a:gd name="connsiteX0-91" fmla="*/ 4603976 w 10061801"/>
              <a:gd name="connsiteY0-92" fmla="*/ 1392426 h 5350426"/>
              <a:gd name="connsiteX1-93" fmla="*/ 10061801 w 10061801"/>
              <a:gd name="connsiteY1-94" fmla="*/ 420876 h 5350426"/>
              <a:gd name="connsiteX2-95" fmla="*/ 10061801 w 10061801"/>
              <a:gd name="connsiteY2-96" fmla="*/ 5350426 h 5350426"/>
              <a:gd name="connsiteX3-97" fmla="*/ 31976 w 10061801"/>
              <a:gd name="connsiteY3-98" fmla="*/ 5350426 h 5350426"/>
              <a:gd name="connsiteX4-99" fmla="*/ 4603976 w 10061801"/>
              <a:gd name="connsiteY4-100" fmla="*/ 1392426 h 5350426"/>
              <a:gd name="connsiteX0-101" fmla="*/ 4595548 w 10053373"/>
              <a:gd name="connsiteY0-102" fmla="*/ 1392426 h 5350426"/>
              <a:gd name="connsiteX1-103" fmla="*/ 10053373 w 10053373"/>
              <a:gd name="connsiteY1-104" fmla="*/ 420876 h 5350426"/>
              <a:gd name="connsiteX2-105" fmla="*/ 10053373 w 10053373"/>
              <a:gd name="connsiteY2-106" fmla="*/ 5350426 h 5350426"/>
              <a:gd name="connsiteX3-107" fmla="*/ 23548 w 10053373"/>
              <a:gd name="connsiteY3-108" fmla="*/ 5350426 h 5350426"/>
              <a:gd name="connsiteX4-109" fmla="*/ 4595548 w 10053373"/>
              <a:gd name="connsiteY4-110" fmla="*/ 1392426 h 5350426"/>
              <a:gd name="connsiteX0-111" fmla="*/ 4595548 w 10053373"/>
              <a:gd name="connsiteY0-112" fmla="*/ 1367261 h 5325261"/>
              <a:gd name="connsiteX1-113" fmla="*/ 10053373 w 10053373"/>
              <a:gd name="connsiteY1-114" fmla="*/ 395711 h 5325261"/>
              <a:gd name="connsiteX2-115" fmla="*/ 10053373 w 10053373"/>
              <a:gd name="connsiteY2-116" fmla="*/ 5325261 h 5325261"/>
              <a:gd name="connsiteX3-117" fmla="*/ 23548 w 10053373"/>
              <a:gd name="connsiteY3-118" fmla="*/ 5325261 h 5325261"/>
              <a:gd name="connsiteX4-119" fmla="*/ 4595548 w 10053373"/>
              <a:gd name="connsiteY4-120" fmla="*/ 1367261 h 5325261"/>
              <a:gd name="connsiteX0-121" fmla="*/ 9240363 w 14698188"/>
              <a:gd name="connsiteY0-122" fmla="*/ 1367261 h 5325261"/>
              <a:gd name="connsiteX1-123" fmla="*/ 14698188 w 14698188"/>
              <a:gd name="connsiteY1-124" fmla="*/ 395711 h 5325261"/>
              <a:gd name="connsiteX2-125" fmla="*/ 14698188 w 14698188"/>
              <a:gd name="connsiteY2-126" fmla="*/ 5325261 h 5325261"/>
              <a:gd name="connsiteX3-127" fmla="*/ 12308 w 14698188"/>
              <a:gd name="connsiteY3-128" fmla="*/ 5325261 h 5325261"/>
              <a:gd name="connsiteX4-129" fmla="*/ 9240363 w 14698188"/>
              <a:gd name="connsiteY4-130" fmla="*/ 1367261 h 5325261"/>
              <a:gd name="connsiteX0-131" fmla="*/ 9240363 w 14698188"/>
              <a:gd name="connsiteY0-132" fmla="*/ 1076000 h 5034000"/>
              <a:gd name="connsiteX1-133" fmla="*/ 14698188 w 14698188"/>
              <a:gd name="connsiteY1-134" fmla="*/ 104450 h 5034000"/>
              <a:gd name="connsiteX2-135" fmla="*/ 14698188 w 14698188"/>
              <a:gd name="connsiteY2-136" fmla="*/ 5034000 h 5034000"/>
              <a:gd name="connsiteX3-137" fmla="*/ 12308 w 14698188"/>
              <a:gd name="connsiteY3-138" fmla="*/ 5034000 h 5034000"/>
              <a:gd name="connsiteX4-139" fmla="*/ 9240363 w 14698188"/>
              <a:gd name="connsiteY4-140" fmla="*/ 1076000 h 5034000"/>
              <a:gd name="connsiteX0-141" fmla="*/ 9247695 w 14705520"/>
              <a:gd name="connsiteY0-142" fmla="*/ 1076000 h 5034000"/>
              <a:gd name="connsiteX1-143" fmla="*/ 14705520 w 14705520"/>
              <a:gd name="connsiteY1-144" fmla="*/ 104450 h 5034000"/>
              <a:gd name="connsiteX2-145" fmla="*/ 14705520 w 14705520"/>
              <a:gd name="connsiteY2-146" fmla="*/ 5034000 h 5034000"/>
              <a:gd name="connsiteX3-147" fmla="*/ 19640 w 14705520"/>
              <a:gd name="connsiteY3-148" fmla="*/ 5034000 h 5034000"/>
              <a:gd name="connsiteX4-149" fmla="*/ 9247695 w 14705520"/>
              <a:gd name="connsiteY4-150" fmla="*/ 1076000 h 5034000"/>
              <a:gd name="connsiteX0-151" fmla="*/ 9251946 w 14709771"/>
              <a:gd name="connsiteY0-152" fmla="*/ 1076000 h 5034000"/>
              <a:gd name="connsiteX1-153" fmla="*/ 14709771 w 14709771"/>
              <a:gd name="connsiteY1-154" fmla="*/ 104450 h 5034000"/>
              <a:gd name="connsiteX2-155" fmla="*/ 14709771 w 14709771"/>
              <a:gd name="connsiteY2-156" fmla="*/ 5034000 h 5034000"/>
              <a:gd name="connsiteX3-157" fmla="*/ 23891 w 14709771"/>
              <a:gd name="connsiteY3-158" fmla="*/ 5034000 h 5034000"/>
              <a:gd name="connsiteX4-159" fmla="*/ 9251946 w 14709771"/>
              <a:gd name="connsiteY4-160" fmla="*/ 1076000 h 5034000"/>
              <a:gd name="connsiteX0-161" fmla="*/ 9251946 w 14709771"/>
              <a:gd name="connsiteY0-162" fmla="*/ 1273721 h 5231721"/>
              <a:gd name="connsiteX1-163" fmla="*/ 14709771 w 14709771"/>
              <a:gd name="connsiteY1-164" fmla="*/ 302171 h 5231721"/>
              <a:gd name="connsiteX2-165" fmla="*/ 14709771 w 14709771"/>
              <a:gd name="connsiteY2-166" fmla="*/ 5231721 h 5231721"/>
              <a:gd name="connsiteX3-167" fmla="*/ 23891 w 14709771"/>
              <a:gd name="connsiteY3-168" fmla="*/ 5231721 h 5231721"/>
              <a:gd name="connsiteX4-169" fmla="*/ 9251946 w 14709771"/>
              <a:gd name="connsiteY4-170" fmla="*/ 1273721 h 5231721"/>
              <a:gd name="connsiteX0-171" fmla="*/ 10013250 w 14706648"/>
              <a:gd name="connsiteY0-172" fmla="*/ 2312727 h 4929550"/>
              <a:gd name="connsiteX1-173" fmla="*/ 14706648 w 14706648"/>
              <a:gd name="connsiteY1-174" fmla="*/ 0 h 4929550"/>
              <a:gd name="connsiteX2-175" fmla="*/ 14706648 w 14706648"/>
              <a:gd name="connsiteY2-176" fmla="*/ 4929550 h 4929550"/>
              <a:gd name="connsiteX3-177" fmla="*/ 20768 w 14706648"/>
              <a:gd name="connsiteY3-178" fmla="*/ 4929550 h 4929550"/>
              <a:gd name="connsiteX4-179" fmla="*/ 10013250 w 14706648"/>
              <a:gd name="connsiteY4-180" fmla="*/ 2312727 h 4929550"/>
              <a:gd name="connsiteX0-181" fmla="*/ 10011463 w 14704861"/>
              <a:gd name="connsiteY0-182" fmla="*/ 2312727 h 4929550"/>
              <a:gd name="connsiteX1-183" fmla="*/ 14704861 w 14704861"/>
              <a:gd name="connsiteY1-184" fmla="*/ 0 h 4929550"/>
              <a:gd name="connsiteX2-185" fmla="*/ 14704861 w 14704861"/>
              <a:gd name="connsiteY2-186" fmla="*/ 4929550 h 4929550"/>
              <a:gd name="connsiteX3-187" fmla="*/ 18981 w 14704861"/>
              <a:gd name="connsiteY3-188" fmla="*/ 4929550 h 4929550"/>
              <a:gd name="connsiteX4-189" fmla="*/ 10011463 w 14704861"/>
              <a:gd name="connsiteY4-190" fmla="*/ 2312727 h 4929550"/>
              <a:gd name="connsiteX0-191" fmla="*/ 10011463 w 14704861"/>
              <a:gd name="connsiteY0-192" fmla="*/ 2312727 h 4929550"/>
              <a:gd name="connsiteX1-193" fmla="*/ 14704861 w 14704861"/>
              <a:gd name="connsiteY1-194" fmla="*/ 0 h 4929550"/>
              <a:gd name="connsiteX2-195" fmla="*/ 14704861 w 14704861"/>
              <a:gd name="connsiteY2-196" fmla="*/ 4929550 h 4929550"/>
              <a:gd name="connsiteX3-197" fmla="*/ 18981 w 14704861"/>
              <a:gd name="connsiteY3-198" fmla="*/ 4929550 h 4929550"/>
              <a:gd name="connsiteX4-199" fmla="*/ 10011463 w 14704861"/>
              <a:gd name="connsiteY4-200" fmla="*/ 2312727 h 4929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704861" h="4929550">
                <a:moveTo>
                  <a:pt x="10011463" y="2312727"/>
                </a:moveTo>
                <a:cubicBezTo>
                  <a:pt x="13111336" y="451021"/>
                  <a:pt x="12818911" y="0"/>
                  <a:pt x="14704861" y="0"/>
                </a:cubicBezTo>
                <a:lnTo>
                  <a:pt x="14704861" y="4929550"/>
                </a:lnTo>
                <a:lnTo>
                  <a:pt x="18981" y="4929550"/>
                </a:lnTo>
                <a:cubicBezTo>
                  <a:pt x="-381069" y="2314817"/>
                  <a:pt x="5627810" y="4476055"/>
                  <a:pt x="10011463" y="2312727"/>
                </a:cubicBezTo>
                <a:close/>
              </a:path>
            </a:pathLst>
          </a:custGeom>
          <a:gradFill flip="none" rotWithShape="1">
            <a:gsLst>
              <a:gs pos="100000">
                <a:srgbClr val="4D73B2"/>
              </a:gs>
              <a:gs pos="0">
                <a:srgbClr val="2C4F88"/>
              </a:gs>
            </a:gsLst>
            <a:lin ang="10800000" scaled="1"/>
            <a:tileRect/>
          </a:gradFill>
          <a:ln>
            <a:noFill/>
          </a:ln>
          <a:effectLst>
            <a:outerShdw blurRad="609600" dist="152400" dir="27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dirty="0">
              <a:solidFill>
                <a:srgbClr val="FFFFFF"/>
              </a:solidFill>
              <a:cs typeface="+mn-ea"/>
              <a:sym typeface="+mn-lt"/>
            </a:endParaRPr>
          </a:p>
        </p:txBody>
      </p:sp>
      <p:sp>
        <p:nvSpPr>
          <p:cNvPr id="9" name="椭圆 8"/>
          <p:cNvSpPr/>
          <p:nvPr/>
        </p:nvSpPr>
        <p:spPr>
          <a:xfrm>
            <a:off x="900000" y="4320000"/>
            <a:ext cx="1101045" cy="1101045"/>
          </a:xfrm>
          <a:prstGeom prst="ellipse">
            <a:avLst/>
          </a:prstGeom>
          <a:solidFill>
            <a:schemeClr val="accent4">
              <a:lumMod val="60000"/>
              <a:lumOff val="40000"/>
            </a:schemeClr>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0" name="椭圆 9"/>
          <p:cNvSpPr/>
          <p:nvPr/>
        </p:nvSpPr>
        <p:spPr>
          <a:xfrm>
            <a:off x="2331375" y="5715629"/>
            <a:ext cx="180331" cy="180331"/>
          </a:xfrm>
          <a:prstGeom prst="ellipse">
            <a:avLst/>
          </a:prstGeom>
          <a:solidFill>
            <a:srgbClr val="2C4F88"/>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1" name="椭圆 10"/>
          <p:cNvSpPr/>
          <p:nvPr/>
        </p:nvSpPr>
        <p:spPr>
          <a:xfrm>
            <a:off x="8437261" y="674674"/>
            <a:ext cx="293263" cy="293263"/>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2" name="椭圆 11"/>
          <p:cNvSpPr/>
          <p:nvPr/>
        </p:nvSpPr>
        <p:spPr>
          <a:xfrm>
            <a:off x="5545800" y="6006688"/>
            <a:ext cx="378102" cy="378102"/>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3" name="椭圆 12"/>
          <p:cNvSpPr/>
          <p:nvPr/>
        </p:nvSpPr>
        <p:spPr>
          <a:xfrm>
            <a:off x="4761591" y="1399002"/>
            <a:ext cx="111351" cy="111351"/>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4" name="椭圆 13"/>
          <p:cNvSpPr/>
          <p:nvPr/>
        </p:nvSpPr>
        <p:spPr>
          <a:xfrm>
            <a:off x="10080000" y="1440000"/>
            <a:ext cx="704329" cy="704329"/>
          </a:xfrm>
          <a:prstGeom prst="ellipse">
            <a:avLst/>
          </a:prstGeom>
          <a:solidFill>
            <a:schemeClr val="accent6">
              <a:lumMod val="60000"/>
              <a:lumOff val="40000"/>
            </a:schemeClr>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2" name="文本占位符 1"/>
          <p:cNvSpPr>
            <a:spLocks noGrp="1"/>
          </p:cNvSpPr>
          <p:nvPr>
            <p:ph type="body" sz="quarter" idx="11"/>
          </p:nvPr>
        </p:nvSpPr>
        <p:spPr/>
        <p:txBody>
          <a:bodyPr/>
          <a:lstStyle/>
          <a:p>
            <a:r>
              <a:rPr lang="en-US" altLang="zh-CN" b="1" dirty="0">
                <a:cs typeface="+mn-ea"/>
                <a:sym typeface="+mn-lt"/>
              </a:rPr>
              <a:t>WEB</a:t>
            </a:r>
            <a:r>
              <a:rPr lang="zh-CN" altLang="en-US" b="1" dirty="0">
                <a:cs typeface="+mn-ea"/>
                <a:sym typeface="+mn-lt"/>
              </a:rPr>
              <a:t>系统架构</a:t>
            </a:r>
            <a:endParaRPr lang="zh-CN" altLang="en-US" b="1" dirty="0">
              <a:cs typeface="+mn-ea"/>
              <a:sym typeface="+mn-lt"/>
            </a:endParaRPr>
          </a:p>
        </p:txBody>
      </p:sp>
      <p:grpSp>
        <p:nvGrpSpPr>
          <p:cNvPr id="20" name="组合 19"/>
          <p:cNvGrpSpPr/>
          <p:nvPr/>
        </p:nvGrpSpPr>
        <p:grpSpPr>
          <a:xfrm>
            <a:off x="3194685" y="4307205"/>
            <a:ext cx="5804535" cy="491490"/>
            <a:chOff x="6929" y="6943"/>
            <a:chExt cx="9141" cy="774"/>
          </a:xfrm>
        </p:grpSpPr>
        <p:sp>
          <p:nvSpPr>
            <p:cNvPr id="5" name="文本框 4"/>
            <p:cNvSpPr txBox="1"/>
            <p:nvPr/>
          </p:nvSpPr>
          <p:spPr>
            <a:xfrm>
              <a:off x="6929" y="6943"/>
              <a:ext cx="2670" cy="774"/>
            </a:xfrm>
            <a:prstGeom prst="rect">
              <a:avLst/>
            </a:prstGeom>
            <a:noFill/>
          </p:spPr>
          <p:txBody>
            <a:bodyPr wrap="square" rtlCol="0">
              <a:spAutoFit/>
            </a:bodyPr>
            <a:lstStyle/>
            <a:p>
              <a:pPr marL="342900" indent="-342900" algn="l">
                <a:lnSpc>
                  <a:spcPct val="130000"/>
                </a:lnSpc>
                <a:buFont typeface="Wingdings" panose="05000000000000000000" charset="0"/>
                <a:buChar char="l"/>
              </a:pPr>
              <a:r>
                <a:rPr lang="zh-CN" altLang="en-US" sz="2000" dirty="0">
                  <a:solidFill>
                    <a:srgbClr val="4970B0"/>
                  </a:solidFill>
                  <a:cs typeface="+mn-ea"/>
                  <a:sym typeface="+mn-lt"/>
                </a:rPr>
                <a:t>系统架构</a:t>
              </a:r>
              <a:endParaRPr lang="zh-CN" altLang="en-US" sz="2000" dirty="0">
                <a:solidFill>
                  <a:srgbClr val="4970B0"/>
                </a:solidFill>
                <a:cs typeface="+mn-ea"/>
                <a:sym typeface="+mn-lt"/>
              </a:endParaRPr>
            </a:p>
          </p:txBody>
        </p:sp>
        <p:sp>
          <p:nvSpPr>
            <p:cNvPr id="15" name="文本框 14"/>
            <p:cNvSpPr txBox="1"/>
            <p:nvPr/>
          </p:nvSpPr>
          <p:spPr>
            <a:xfrm>
              <a:off x="9599" y="6943"/>
              <a:ext cx="2670" cy="774"/>
            </a:xfrm>
            <a:prstGeom prst="rect">
              <a:avLst/>
            </a:prstGeom>
            <a:noFill/>
          </p:spPr>
          <p:txBody>
            <a:bodyPr wrap="square" rtlCol="0">
              <a:spAutoFit/>
            </a:bodyPr>
            <a:p>
              <a:pPr marL="342900" indent="-342900" algn="l">
                <a:lnSpc>
                  <a:spcPct val="130000"/>
                </a:lnSpc>
                <a:buFont typeface="Wingdings" panose="05000000000000000000" charset="0"/>
                <a:buChar char="l"/>
              </a:pPr>
              <a:r>
                <a:rPr lang="zh-CN" altLang="en-US" sz="2000" dirty="0">
                  <a:solidFill>
                    <a:srgbClr val="4970B0"/>
                  </a:solidFill>
                  <a:cs typeface="+mn-ea"/>
                  <a:sym typeface="+mn-lt"/>
                </a:rPr>
                <a:t>开发模式</a:t>
              </a:r>
              <a:endParaRPr lang="zh-CN" altLang="en-US" sz="2000" dirty="0">
                <a:solidFill>
                  <a:srgbClr val="4970B0"/>
                </a:solidFill>
                <a:cs typeface="+mn-ea"/>
                <a:sym typeface="+mn-lt"/>
              </a:endParaRPr>
            </a:p>
          </p:txBody>
        </p:sp>
        <p:sp>
          <p:nvSpPr>
            <p:cNvPr id="18" name="文本框 17"/>
            <p:cNvSpPr txBox="1"/>
            <p:nvPr/>
          </p:nvSpPr>
          <p:spPr>
            <a:xfrm>
              <a:off x="12269" y="6943"/>
              <a:ext cx="1901" cy="774"/>
            </a:xfrm>
            <a:prstGeom prst="rect">
              <a:avLst/>
            </a:prstGeom>
            <a:noFill/>
          </p:spPr>
          <p:txBody>
            <a:bodyPr wrap="square" rtlCol="0">
              <a:spAutoFit/>
            </a:bodyPr>
            <a:p>
              <a:pPr marL="342900" indent="-342900" algn="l">
                <a:lnSpc>
                  <a:spcPct val="130000"/>
                </a:lnSpc>
                <a:buFont typeface="Wingdings" panose="05000000000000000000" charset="0"/>
                <a:buChar char="l"/>
              </a:pPr>
              <a:r>
                <a:rPr lang="zh-CN" altLang="en-US" sz="2000" dirty="0">
                  <a:solidFill>
                    <a:srgbClr val="4970B0"/>
                  </a:solidFill>
                  <a:cs typeface="+mn-ea"/>
                  <a:sym typeface="+mn-lt"/>
                </a:rPr>
                <a:t>痛点</a:t>
              </a:r>
              <a:endParaRPr lang="zh-CN" altLang="en-US" sz="2000" dirty="0">
                <a:solidFill>
                  <a:srgbClr val="4970B0"/>
                </a:solidFill>
                <a:cs typeface="+mn-ea"/>
                <a:sym typeface="+mn-lt"/>
              </a:endParaRPr>
            </a:p>
          </p:txBody>
        </p:sp>
        <p:sp>
          <p:nvSpPr>
            <p:cNvPr id="19" name="文本框 18"/>
            <p:cNvSpPr txBox="1"/>
            <p:nvPr/>
          </p:nvSpPr>
          <p:spPr>
            <a:xfrm>
              <a:off x="14170" y="6943"/>
              <a:ext cx="1900" cy="774"/>
            </a:xfrm>
            <a:prstGeom prst="rect">
              <a:avLst/>
            </a:prstGeom>
            <a:noFill/>
          </p:spPr>
          <p:txBody>
            <a:bodyPr wrap="square" rtlCol="0">
              <a:spAutoFit/>
            </a:bodyPr>
            <a:p>
              <a:pPr marL="342900" indent="-342900" algn="l">
                <a:lnSpc>
                  <a:spcPct val="130000"/>
                </a:lnSpc>
                <a:buFont typeface="Wingdings" panose="05000000000000000000" charset="0"/>
                <a:buChar char="l"/>
              </a:pPr>
              <a:r>
                <a:rPr lang="zh-CN" altLang="en-US" sz="2000" dirty="0">
                  <a:solidFill>
                    <a:srgbClr val="4970B0"/>
                  </a:solidFill>
                  <a:cs typeface="+mn-ea"/>
                  <a:sym typeface="+mn-lt"/>
                </a:rPr>
                <a:t>进化</a:t>
              </a:r>
              <a:endParaRPr lang="zh-CN" altLang="en-US" sz="2000" dirty="0">
                <a:solidFill>
                  <a:srgbClr val="4970B0"/>
                </a:solidFill>
                <a:cs typeface="+mn-ea"/>
                <a:sym typeface="+mn-lt"/>
              </a:endParaRPr>
            </a:p>
          </p:txBody>
        </p:sp>
      </p:grpSp>
    </p:spTree>
  </p:cSld>
  <p:clrMapOvr>
    <a:masterClrMapping/>
  </p:clrMapOvr>
  <p:transition/>
  <p:timing>
    <p:tnLst>
      <p:par>
        <p:cTn id="1" dur="indefinite" restart="never" nodeType="tmRoot"/>
      </p:par>
    </p:tnLst>
    <p:bldLst>
      <p:bldP spid="3" grpId="0"/>
      <p:bldP spid="4" grpId="0"/>
      <p:bldP spid="9" grpId="0" bldLvl="0" animBg="1"/>
      <p:bldP spid="10" grpId="0" bldLvl="0" animBg="1"/>
      <p:bldP spid="11" grpId="0" bldLvl="0" animBg="1"/>
      <p:bldP spid="12" grpId="0" bldLvl="0" animBg="1"/>
      <p:bldP spid="13" grpId="0" bldLvl="0" animBg="1"/>
      <p:bldP spid="14"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b="1" dirty="0">
                <a:cs typeface="+mn-ea"/>
                <a:sym typeface="+mn-lt"/>
              </a:rPr>
              <a:t>架构进化史</a:t>
            </a:r>
            <a:r>
              <a:rPr lang="en-US" altLang="zh-CN" b="1" dirty="0">
                <a:cs typeface="+mn-ea"/>
                <a:sym typeface="+mn-lt"/>
              </a:rPr>
              <a:t> · </a:t>
            </a:r>
            <a:r>
              <a:rPr lang="zh-CN" altLang="en-US" b="1" dirty="0">
                <a:cs typeface="+mn-ea"/>
                <a:sym typeface="+mn-lt"/>
              </a:rPr>
              <a:t>系统架构</a:t>
            </a:r>
            <a:r>
              <a:rPr lang="en-US" altLang="zh-CN" b="1" dirty="0">
                <a:cs typeface="+mn-ea"/>
                <a:sym typeface="+mn-lt"/>
              </a:rPr>
              <a:t> &amp; </a:t>
            </a:r>
            <a:r>
              <a:rPr lang="zh-CN" altLang="en-US" b="1" dirty="0">
                <a:cs typeface="+mn-ea"/>
                <a:sym typeface="+mn-lt"/>
              </a:rPr>
              <a:t>开发模式</a:t>
            </a:r>
            <a:endParaRPr lang="zh-CN" altLang="en-US" b="1" dirty="0">
              <a:cs typeface="+mn-ea"/>
              <a:sym typeface="+mn-lt"/>
            </a:endParaRPr>
          </a:p>
        </p:txBody>
      </p:sp>
      <p:pic>
        <p:nvPicPr>
          <p:cNvPr id="17" name="图片 16"/>
          <p:cNvPicPr>
            <a:picLocks noChangeAspect="1"/>
          </p:cNvPicPr>
          <p:nvPr/>
        </p:nvPicPr>
        <p:blipFill>
          <a:blip r:embed="rId1" cstate="print">
            <a:alphaModFix amt="10000"/>
            <a:extLst>
              <a:ext uri="{28A0092B-C50C-407E-A947-70E740481C1C}">
                <a14:useLocalDpi xmlns:a14="http://schemas.microsoft.com/office/drawing/2010/main" val="0"/>
              </a:ext>
            </a:extLst>
          </a:blip>
          <a:stretch>
            <a:fillRect/>
          </a:stretch>
        </p:blipFill>
        <p:spPr>
          <a:xfrm>
            <a:off x="10083800" y="4798695"/>
            <a:ext cx="1703705" cy="1811020"/>
          </a:xfrm>
          <a:prstGeom prst="rect">
            <a:avLst/>
          </a:prstGeom>
        </p:spPr>
      </p:pic>
      <p:sp>
        <p:nvSpPr>
          <p:cNvPr id="4" name="Freeform: Shape 46"/>
          <p:cNvSpPr/>
          <p:nvPr/>
        </p:nvSpPr>
        <p:spPr>
          <a:xfrm>
            <a:off x="1042670" y="3156585"/>
            <a:ext cx="3600000" cy="1095375"/>
          </a:xfrm>
          <a:custGeom>
            <a:avLst/>
            <a:gdLst/>
            <a:ahLst/>
            <a:cxnLst>
              <a:cxn ang="0">
                <a:pos x="wd2" y="hd2"/>
              </a:cxn>
              <a:cxn ang="5400000">
                <a:pos x="wd2" y="hd2"/>
              </a:cxn>
              <a:cxn ang="10800000">
                <a:pos x="wd2" y="hd2"/>
              </a:cxn>
              <a:cxn ang="16200000">
                <a:pos x="wd2" y="hd2"/>
              </a:cxn>
            </a:cxnLst>
            <a:rect l="0" t="0" r="r" b="b"/>
            <a:pathLst>
              <a:path w="21600" h="21600" extrusionOk="0">
                <a:moveTo>
                  <a:pt x="3194" y="0"/>
                </a:moveTo>
                <a:lnTo>
                  <a:pt x="21600" y="0"/>
                </a:lnTo>
                <a:lnTo>
                  <a:pt x="18406" y="21600"/>
                </a:lnTo>
                <a:lnTo>
                  <a:pt x="0" y="21600"/>
                </a:lnTo>
                <a:lnTo>
                  <a:pt x="3194" y="0"/>
                </a:lnTo>
                <a:close/>
              </a:path>
            </a:pathLst>
          </a:custGeom>
          <a:gradFill>
            <a:gsLst>
              <a:gs pos="39000">
                <a:srgbClr val="426AAC">
                  <a:alpha val="83000"/>
                </a:srgbClr>
              </a:gs>
              <a:gs pos="0">
                <a:srgbClr val="2C4F88"/>
              </a:gs>
              <a:gs pos="95000">
                <a:srgbClr val="426AAC"/>
              </a:gs>
              <a:gs pos="0">
                <a:srgbClr val="426AAC">
                  <a:alpha val="34000"/>
                </a:srgbClr>
              </a:gs>
            </a:gsLst>
            <a:lin ang="13500000" scaled="0"/>
          </a:gradFill>
          <a:ln w="12700" cap="flat">
            <a:noFill/>
            <a:miter lim="400000"/>
          </a:ln>
          <a:effectLst/>
        </p:spPr>
        <p:txBody>
          <a:bodyPr anchor="ctr"/>
          <a:lstStyle/>
          <a:p>
            <a:pPr algn="ctr" defTabSz="685800"/>
            <a:r>
              <a:rPr lang="zh-CN" altLang="en-US" sz="2000" b="1">
                <a:solidFill>
                  <a:schemeClr val="bg1"/>
                </a:solidFill>
                <a:cs typeface="+mn-ea"/>
                <a:sym typeface="+mn-lt"/>
              </a:rPr>
              <a:t>单体架构</a:t>
            </a:r>
            <a:endParaRPr lang="zh-CN" altLang="en-US">
              <a:solidFill>
                <a:prstClr val="black"/>
              </a:solidFill>
              <a:cs typeface="+mn-ea"/>
              <a:sym typeface="+mn-lt"/>
            </a:endParaRPr>
          </a:p>
          <a:p>
            <a:pPr algn="ctr" defTabSz="685800"/>
            <a:r>
              <a:rPr lang="zh-CN" altLang="en-US" sz="2000">
                <a:solidFill>
                  <a:schemeClr val="bg1"/>
                </a:solidFill>
                <a:cs typeface="+mn-ea"/>
                <a:sym typeface="+mn-lt"/>
              </a:rPr>
              <a:t>瀑布模式</a:t>
            </a:r>
            <a:endParaRPr lang="zh-CN" altLang="en-US" sz="2000">
              <a:solidFill>
                <a:schemeClr val="bg1"/>
              </a:solidFill>
              <a:cs typeface="+mn-ea"/>
              <a:sym typeface="+mn-lt"/>
            </a:endParaRPr>
          </a:p>
        </p:txBody>
      </p:sp>
      <p:sp>
        <p:nvSpPr>
          <p:cNvPr id="6" name="Freeform: Shape 42"/>
          <p:cNvSpPr/>
          <p:nvPr/>
        </p:nvSpPr>
        <p:spPr>
          <a:xfrm>
            <a:off x="4307840" y="3156585"/>
            <a:ext cx="3600000" cy="1095375"/>
          </a:xfrm>
          <a:custGeom>
            <a:avLst/>
            <a:gdLst/>
            <a:ahLst/>
            <a:cxnLst>
              <a:cxn ang="0">
                <a:pos x="wd2" y="hd2"/>
              </a:cxn>
              <a:cxn ang="5400000">
                <a:pos x="wd2" y="hd2"/>
              </a:cxn>
              <a:cxn ang="10800000">
                <a:pos x="wd2" y="hd2"/>
              </a:cxn>
              <a:cxn ang="16200000">
                <a:pos x="wd2" y="hd2"/>
              </a:cxn>
            </a:cxnLst>
            <a:rect l="0" t="0" r="r" b="b"/>
            <a:pathLst>
              <a:path w="21600" h="21600" extrusionOk="0">
                <a:moveTo>
                  <a:pt x="3194" y="0"/>
                </a:moveTo>
                <a:lnTo>
                  <a:pt x="21600" y="0"/>
                </a:lnTo>
                <a:lnTo>
                  <a:pt x="18406" y="21600"/>
                </a:lnTo>
                <a:lnTo>
                  <a:pt x="0" y="21600"/>
                </a:lnTo>
                <a:lnTo>
                  <a:pt x="3194" y="0"/>
                </a:lnTo>
                <a:close/>
              </a:path>
            </a:pathLst>
          </a:custGeom>
          <a:gradFill>
            <a:gsLst>
              <a:gs pos="50000">
                <a:schemeClr val="accent4">
                  <a:alpha val="85000"/>
                </a:schemeClr>
              </a:gs>
              <a:gs pos="95000">
                <a:schemeClr val="accent4"/>
              </a:gs>
              <a:gs pos="0">
                <a:schemeClr val="accent4">
                  <a:lumMod val="60000"/>
                  <a:lumOff val="40000"/>
                  <a:alpha val="85000"/>
                </a:schemeClr>
              </a:gs>
            </a:gsLst>
            <a:lin ang="13500000" scaled="0"/>
          </a:gradFill>
          <a:ln w="12700" cap="flat">
            <a:noFill/>
            <a:miter lim="400000"/>
          </a:ln>
          <a:effectLst/>
        </p:spPr>
        <p:txBody>
          <a:bodyPr anchor="ctr">
            <a:noAutofit/>
          </a:bodyPr>
          <a:lstStyle/>
          <a:p>
            <a:pPr lvl="0" algn="ctr" defTabSz="685800">
              <a:buClrTx/>
              <a:buSzTx/>
              <a:buFontTx/>
            </a:pPr>
            <a:r>
              <a:rPr lang="zh-CN" altLang="en-US" sz="2000" b="1">
                <a:solidFill>
                  <a:schemeClr val="bg1"/>
                </a:solidFill>
                <a:cs typeface="+mn-ea"/>
                <a:sym typeface="+mn-lt"/>
              </a:rPr>
              <a:t>集群架构</a:t>
            </a:r>
            <a:endParaRPr lang="zh-CN" altLang="en-US" sz="2000" b="1">
              <a:solidFill>
                <a:schemeClr val="bg1"/>
              </a:solidFill>
              <a:cs typeface="+mn-ea"/>
              <a:sym typeface="+mn-lt"/>
            </a:endParaRPr>
          </a:p>
          <a:p>
            <a:pPr lvl="0" algn="ctr" defTabSz="685800">
              <a:buClrTx/>
              <a:buSzTx/>
              <a:buFontTx/>
            </a:pPr>
            <a:r>
              <a:rPr lang="zh-CN" altLang="en-US" sz="2000">
                <a:solidFill>
                  <a:schemeClr val="bg1"/>
                </a:solidFill>
                <a:cs typeface="+mn-ea"/>
                <a:sym typeface="+mn-lt"/>
              </a:rPr>
              <a:t>敏捷开发模式</a:t>
            </a:r>
            <a:endParaRPr lang="zh-CN" altLang="en-US" sz="2000">
              <a:solidFill>
                <a:schemeClr val="bg1"/>
              </a:solidFill>
              <a:cs typeface="+mn-ea"/>
              <a:sym typeface="+mn-lt"/>
            </a:endParaRPr>
          </a:p>
        </p:txBody>
      </p:sp>
      <p:sp>
        <p:nvSpPr>
          <p:cNvPr id="7" name="Freeform: Shape 40"/>
          <p:cNvSpPr/>
          <p:nvPr/>
        </p:nvSpPr>
        <p:spPr>
          <a:xfrm>
            <a:off x="7585761" y="3156369"/>
            <a:ext cx="3600000" cy="1095218"/>
          </a:xfrm>
          <a:custGeom>
            <a:avLst/>
            <a:gdLst/>
            <a:ahLst/>
            <a:cxnLst>
              <a:cxn ang="0">
                <a:pos x="wd2" y="hd2"/>
              </a:cxn>
              <a:cxn ang="5400000">
                <a:pos x="wd2" y="hd2"/>
              </a:cxn>
              <a:cxn ang="10800000">
                <a:pos x="wd2" y="hd2"/>
              </a:cxn>
              <a:cxn ang="16200000">
                <a:pos x="wd2" y="hd2"/>
              </a:cxn>
            </a:cxnLst>
            <a:rect l="0" t="0" r="r" b="b"/>
            <a:pathLst>
              <a:path w="21600" h="21600" extrusionOk="0">
                <a:moveTo>
                  <a:pt x="3194" y="0"/>
                </a:moveTo>
                <a:lnTo>
                  <a:pt x="21600" y="0"/>
                </a:lnTo>
                <a:lnTo>
                  <a:pt x="18406" y="21600"/>
                </a:lnTo>
                <a:lnTo>
                  <a:pt x="0" y="21600"/>
                </a:lnTo>
                <a:lnTo>
                  <a:pt x="3194" y="0"/>
                </a:lnTo>
                <a:close/>
              </a:path>
            </a:pathLst>
          </a:custGeom>
          <a:gradFill>
            <a:gsLst>
              <a:gs pos="50000">
                <a:schemeClr val="accent6">
                  <a:alpha val="85000"/>
                </a:schemeClr>
              </a:gs>
              <a:gs pos="0">
                <a:srgbClr val="2C4F88"/>
              </a:gs>
              <a:gs pos="95000">
                <a:schemeClr val="accent6"/>
              </a:gs>
              <a:gs pos="0">
                <a:schemeClr val="accent6">
                  <a:lumMod val="60000"/>
                  <a:lumOff val="40000"/>
                  <a:alpha val="85000"/>
                </a:schemeClr>
              </a:gs>
            </a:gsLst>
            <a:lin ang="13500000" scaled="0"/>
          </a:gradFill>
          <a:ln w="12700" cap="flat">
            <a:noFill/>
            <a:miter lim="400000"/>
          </a:ln>
          <a:effectLst/>
        </p:spPr>
        <p:txBody>
          <a:bodyPr anchor="ctr">
            <a:noAutofit/>
          </a:bodyPr>
          <a:lstStyle/>
          <a:p>
            <a:pPr lvl="0" algn="ctr" defTabSz="685800">
              <a:buClrTx/>
              <a:buSzTx/>
              <a:buFontTx/>
            </a:pPr>
            <a:r>
              <a:rPr lang="zh-CN" altLang="en-US" sz="2000" b="1">
                <a:solidFill>
                  <a:schemeClr val="bg1"/>
                </a:solidFill>
                <a:cs typeface="+mn-ea"/>
                <a:sym typeface="+mn-lt"/>
              </a:rPr>
              <a:t>微服务架构</a:t>
            </a:r>
            <a:endParaRPr lang="zh-CN" altLang="en-US" sz="2000" b="1">
              <a:solidFill>
                <a:schemeClr val="bg1"/>
              </a:solidFill>
              <a:cs typeface="+mn-ea"/>
              <a:sym typeface="+mn-lt"/>
            </a:endParaRPr>
          </a:p>
          <a:p>
            <a:pPr lvl="0" algn="ctr" defTabSz="685800">
              <a:buClrTx/>
              <a:buSzTx/>
              <a:buFontTx/>
            </a:pPr>
            <a:r>
              <a:rPr lang="zh-CN" altLang="en-US" sz="2000">
                <a:solidFill>
                  <a:schemeClr val="bg1"/>
                </a:solidFill>
                <a:cs typeface="+mn-ea"/>
                <a:sym typeface="+mn-lt"/>
              </a:rPr>
              <a:t>DevOps</a:t>
            </a:r>
            <a:endParaRPr lang="zh-CN" altLang="en-US" sz="2000">
              <a:solidFill>
                <a:schemeClr val="bg1"/>
              </a:solidFill>
              <a:cs typeface="+mn-ea"/>
              <a:sym typeface="+mn-lt"/>
            </a:endParaRPr>
          </a:p>
        </p:txBody>
      </p:sp>
      <p:sp>
        <p:nvSpPr>
          <p:cNvPr id="8" name="Oval 34"/>
          <p:cNvSpPr/>
          <p:nvPr/>
        </p:nvSpPr>
        <p:spPr>
          <a:xfrm>
            <a:off x="789288" y="2489523"/>
            <a:ext cx="1361048" cy="1364556"/>
          </a:xfrm>
          <a:prstGeom prst="ellipse">
            <a:avLst/>
          </a:prstGeom>
          <a:gradFill>
            <a:gsLst>
              <a:gs pos="56000">
                <a:srgbClr val="426AAC">
                  <a:alpha val="83000"/>
                </a:srgbClr>
              </a:gs>
              <a:gs pos="0">
                <a:srgbClr val="2C4F88"/>
              </a:gs>
              <a:gs pos="95000">
                <a:srgbClr val="426AAC"/>
              </a:gs>
              <a:gs pos="0">
                <a:srgbClr val="426AAC">
                  <a:alpha val="34000"/>
                </a:srgbClr>
              </a:gs>
            </a:gsLst>
            <a:lin ang="13500000" scaled="0"/>
          </a:gradFill>
          <a:ln w="12700" cap="flat">
            <a:noFill/>
            <a:miter lim="400000"/>
          </a:ln>
          <a:effectLst>
            <a:outerShdw blurRad="304800" dist="139700" dir="2700000" algn="tl" rotWithShape="0">
              <a:srgbClr val="4C7CDA">
                <a:alpha val="40000"/>
              </a:srgbClr>
            </a:outerShdw>
          </a:effectLst>
        </p:spPr>
        <p:txBody>
          <a:bodyPr anchor="ctr"/>
          <a:lstStyle/>
          <a:p>
            <a:pPr algn="ctr" defTabSz="685800"/>
            <a:endParaRPr>
              <a:solidFill>
                <a:prstClr val="black"/>
              </a:solidFill>
              <a:cs typeface="+mn-ea"/>
              <a:sym typeface="+mn-lt"/>
            </a:endParaRPr>
          </a:p>
        </p:txBody>
      </p:sp>
      <p:sp>
        <p:nvSpPr>
          <p:cNvPr id="9" name="Oval 35"/>
          <p:cNvSpPr/>
          <p:nvPr/>
        </p:nvSpPr>
        <p:spPr>
          <a:xfrm>
            <a:off x="925393" y="2625977"/>
            <a:ext cx="1088838" cy="1091646"/>
          </a:xfrm>
          <a:prstGeom prst="ellipse">
            <a:avLst/>
          </a:prstGeom>
          <a:solidFill>
            <a:srgbClr val="FFFFFF"/>
          </a:solidFill>
          <a:ln w="12700" cap="flat">
            <a:noFill/>
            <a:miter lim="400000"/>
          </a:ln>
          <a:effectLst/>
        </p:spPr>
        <p:txBody>
          <a:bodyPr wrap="none" lIns="0" tIns="0" rIns="0" bIns="0" anchor="ctr">
            <a:normAutofit/>
          </a:bodyPr>
          <a:lstStyle/>
          <a:p>
            <a:pPr algn="ctr" defTabSz="685800"/>
            <a:r>
              <a:rPr lang="zh-CN" altLang="en-US" sz="2400" dirty="0">
                <a:solidFill>
                  <a:srgbClr val="426AAC"/>
                </a:solidFill>
                <a:cs typeface="+mn-ea"/>
                <a:sym typeface="+mn-lt"/>
              </a:rPr>
              <a:t>远古</a:t>
            </a:r>
            <a:endParaRPr lang="zh-CN" altLang="en-US" sz="2400" dirty="0">
              <a:solidFill>
                <a:srgbClr val="426AAC"/>
              </a:solidFill>
              <a:cs typeface="+mn-ea"/>
              <a:sym typeface="+mn-lt"/>
            </a:endParaRPr>
          </a:p>
          <a:p>
            <a:pPr algn="ctr" defTabSz="685800"/>
            <a:r>
              <a:rPr lang="zh-CN" altLang="en-US" sz="2400" dirty="0">
                <a:solidFill>
                  <a:srgbClr val="426AAC"/>
                </a:solidFill>
                <a:cs typeface="+mn-ea"/>
                <a:sym typeface="+mn-lt"/>
              </a:rPr>
              <a:t>时代</a:t>
            </a:r>
            <a:endParaRPr lang="zh-CN" altLang="en-US" sz="2400" dirty="0">
              <a:solidFill>
                <a:srgbClr val="426AAC"/>
              </a:solidFill>
              <a:cs typeface="+mn-ea"/>
              <a:sym typeface="+mn-lt"/>
            </a:endParaRPr>
          </a:p>
        </p:txBody>
      </p:sp>
      <p:sp>
        <p:nvSpPr>
          <p:cNvPr id="10" name="Oval 32"/>
          <p:cNvSpPr/>
          <p:nvPr/>
        </p:nvSpPr>
        <p:spPr>
          <a:xfrm>
            <a:off x="3984491" y="3567521"/>
            <a:ext cx="1361048" cy="1364556"/>
          </a:xfrm>
          <a:prstGeom prst="ellipse">
            <a:avLst/>
          </a:prstGeom>
          <a:gradFill>
            <a:gsLst>
              <a:gs pos="56000">
                <a:srgbClr val="426AAC">
                  <a:alpha val="83000"/>
                </a:srgbClr>
              </a:gs>
              <a:gs pos="0">
                <a:srgbClr val="2C4F88"/>
              </a:gs>
              <a:gs pos="95000">
                <a:srgbClr val="426AAC"/>
              </a:gs>
              <a:gs pos="0">
                <a:srgbClr val="426AAC">
                  <a:alpha val="34000"/>
                </a:srgbClr>
              </a:gs>
            </a:gsLst>
            <a:lin ang="13500000" scaled="0"/>
          </a:gradFill>
          <a:ln w="12700" cap="flat">
            <a:noFill/>
            <a:miter lim="400000"/>
          </a:ln>
          <a:effectLst>
            <a:outerShdw blurRad="304800" dist="139700" dir="2700000" algn="tl" rotWithShape="0">
              <a:srgbClr val="4C7CDA">
                <a:alpha val="40000"/>
              </a:srgbClr>
            </a:outerShdw>
          </a:effectLst>
        </p:spPr>
        <p:txBody>
          <a:bodyPr anchor="ctr"/>
          <a:lstStyle/>
          <a:p>
            <a:pPr algn="ctr" defTabSz="685800"/>
            <a:endParaRPr>
              <a:solidFill>
                <a:prstClr val="black"/>
              </a:solidFill>
              <a:cs typeface="+mn-ea"/>
              <a:sym typeface="+mn-lt"/>
            </a:endParaRPr>
          </a:p>
        </p:txBody>
      </p:sp>
      <p:sp>
        <p:nvSpPr>
          <p:cNvPr id="11" name="Oval 33"/>
          <p:cNvSpPr/>
          <p:nvPr/>
        </p:nvSpPr>
        <p:spPr>
          <a:xfrm>
            <a:off x="4120597" y="3703977"/>
            <a:ext cx="1088838" cy="1091645"/>
          </a:xfrm>
          <a:prstGeom prst="ellipse">
            <a:avLst/>
          </a:prstGeom>
          <a:solidFill>
            <a:srgbClr val="FFFFFF"/>
          </a:solidFill>
          <a:ln w="12700" cap="flat">
            <a:noFill/>
            <a:miter lim="400000"/>
          </a:ln>
          <a:effectLst/>
        </p:spPr>
        <p:txBody>
          <a:bodyPr wrap="none" lIns="0" tIns="0" rIns="0" bIns="0" anchor="ctr">
            <a:normAutofit/>
          </a:bodyPr>
          <a:lstStyle/>
          <a:p>
            <a:pPr algn="ctr" defTabSz="685800"/>
            <a:r>
              <a:rPr lang="en-US" altLang="zh-CN" sz="2400" dirty="0">
                <a:solidFill>
                  <a:srgbClr val="426AAC"/>
                </a:solidFill>
                <a:cs typeface="+mn-ea"/>
                <a:sym typeface="+mn-lt"/>
              </a:rPr>
              <a:t>MVC</a:t>
            </a:r>
            <a:endParaRPr lang="en-US" altLang="zh-CN" sz="2400" dirty="0">
              <a:solidFill>
                <a:srgbClr val="426AAC"/>
              </a:solidFill>
              <a:cs typeface="+mn-ea"/>
              <a:sym typeface="+mn-lt"/>
            </a:endParaRPr>
          </a:p>
        </p:txBody>
      </p:sp>
      <p:sp>
        <p:nvSpPr>
          <p:cNvPr id="14" name="Oval 28"/>
          <p:cNvSpPr/>
          <p:nvPr/>
        </p:nvSpPr>
        <p:spPr>
          <a:xfrm>
            <a:off x="10041663" y="3567521"/>
            <a:ext cx="1361049" cy="1364556"/>
          </a:xfrm>
          <a:prstGeom prst="ellipse">
            <a:avLst/>
          </a:prstGeom>
          <a:gradFill>
            <a:gsLst>
              <a:gs pos="56000">
                <a:srgbClr val="426AAC">
                  <a:alpha val="83000"/>
                </a:srgbClr>
              </a:gs>
              <a:gs pos="0">
                <a:srgbClr val="2C4F88"/>
              </a:gs>
              <a:gs pos="95000">
                <a:srgbClr val="426AAC"/>
              </a:gs>
              <a:gs pos="0">
                <a:srgbClr val="426AAC">
                  <a:alpha val="34000"/>
                </a:srgbClr>
              </a:gs>
            </a:gsLst>
            <a:lin ang="13500000" scaled="0"/>
          </a:gradFill>
          <a:ln w="12700" cap="flat">
            <a:noFill/>
            <a:miter lim="400000"/>
          </a:ln>
          <a:effectLst>
            <a:outerShdw blurRad="304800" dist="139700" dir="2700000" algn="tl" rotWithShape="0">
              <a:srgbClr val="4C7CDA">
                <a:alpha val="40000"/>
              </a:srgbClr>
            </a:outerShdw>
          </a:effectLst>
        </p:spPr>
        <p:txBody>
          <a:bodyPr anchor="ctr"/>
          <a:lstStyle/>
          <a:p>
            <a:pPr algn="ctr" defTabSz="685800"/>
            <a:endParaRPr>
              <a:solidFill>
                <a:prstClr val="black"/>
              </a:solidFill>
              <a:cs typeface="+mn-ea"/>
              <a:sym typeface="+mn-lt"/>
            </a:endParaRPr>
          </a:p>
        </p:txBody>
      </p:sp>
      <p:sp>
        <p:nvSpPr>
          <p:cNvPr id="15" name="Oval 29"/>
          <p:cNvSpPr/>
          <p:nvPr/>
        </p:nvSpPr>
        <p:spPr>
          <a:xfrm>
            <a:off x="10177768" y="3703977"/>
            <a:ext cx="1088840" cy="1091645"/>
          </a:xfrm>
          <a:prstGeom prst="ellipse">
            <a:avLst/>
          </a:prstGeom>
          <a:solidFill>
            <a:srgbClr val="FFFFFF"/>
          </a:solidFill>
          <a:ln w="12700" cap="flat">
            <a:noFill/>
            <a:miter lim="400000"/>
          </a:ln>
          <a:effectLst/>
        </p:spPr>
        <p:txBody>
          <a:bodyPr wrap="none" lIns="0" tIns="0" rIns="0" bIns="0" anchor="ctr">
            <a:normAutofit/>
          </a:bodyPr>
          <a:lstStyle/>
          <a:p>
            <a:pPr algn="ctr" defTabSz="685800"/>
            <a:r>
              <a:rPr lang="zh-CN" altLang="en-US" sz="2400" dirty="0">
                <a:solidFill>
                  <a:srgbClr val="426AAC"/>
                </a:solidFill>
                <a:cs typeface="+mn-ea"/>
                <a:sym typeface="+mn-lt"/>
              </a:rPr>
              <a:t>微服务</a:t>
            </a:r>
            <a:endParaRPr lang="zh-CN" altLang="en-US" sz="2400" dirty="0">
              <a:solidFill>
                <a:srgbClr val="426AAC"/>
              </a:solidFill>
              <a:cs typeface="+mn-ea"/>
              <a:sym typeface="+mn-lt"/>
            </a:endParaRPr>
          </a:p>
        </p:txBody>
      </p:sp>
      <p:sp>
        <p:nvSpPr>
          <p:cNvPr id="16" name="Freeform: Shape 18"/>
          <p:cNvSpPr/>
          <p:nvPr/>
        </p:nvSpPr>
        <p:spPr>
          <a:xfrm>
            <a:off x="1476617" y="1707547"/>
            <a:ext cx="889532" cy="7001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noFill/>
          <a:ln w="63500" cap="flat">
            <a:gradFill>
              <a:gsLst>
                <a:gs pos="0">
                  <a:srgbClr val="426AAC">
                    <a:alpha val="53000"/>
                  </a:srgbClr>
                </a:gs>
                <a:gs pos="100000">
                  <a:srgbClr val="426AAC"/>
                </a:gs>
              </a:gsLst>
              <a:lin ang="5400000" scaled="1"/>
            </a:gradFill>
            <a:prstDash val="solid"/>
            <a:miter lim="400000"/>
          </a:ln>
          <a:effectLst/>
        </p:spPr>
        <p:txBody>
          <a:bodyPr anchor="ctr"/>
          <a:lstStyle/>
          <a:p>
            <a:pPr algn="ctr" defTabSz="685800"/>
            <a:endParaRPr>
              <a:solidFill>
                <a:prstClr val="black"/>
              </a:solidFill>
              <a:cs typeface="+mn-ea"/>
              <a:sym typeface="+mn-lt"/>
            </a:endParaRPr>
          </a:p>
        </p:txBody>
      </p:sp>
      <p:sp>
        <p:nvSpPr>
          <p:cNvPr id="18" name="Freeform: Shape 19"/>
          <p:cNvSpPr/>
          <p:nvPr/>
        </p:nvSpPr>
        <p:spPr>
          <a:xfrm>
            <a:off x="3782290" y="5000306"/>
            <a:ext cx="889533" cy="7001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noFill/>
          <a:ln w="63500" cap="flat">
            <a:gradFill>
              <a:gsLst>
                <a:gs pos="0">
                  <a:srgbClr val="426AAC">
                    <a:alpha val="53000"/>
                  </a:srgbClr>
                </a:gs>
                <a:gs pos="100000">
                  <a:srgbClr val="426AAC"/>
                </a:gs>
              </a:gsLst>
              <a:lin ang="5400000" scaled="1"/>
            </a:gradFill>
            <a:prstDash val="solid"/>
            <a:miter lim="400000"/>
          </a:ln>
          <a:effectLst/>
        </p:spPr>
        <p:txBody>
          <a:bodyPr anchor="ctr"/>
          <a:lstStyle/>
          <a:p>
            <a:pPr algn="ctr" defTabSz="685800"/>
            <a:endParaRPr>
              <a:solidFill>
                <a:prstClr val="black"/>
              </a:solidFill>
              <a:cs typeface="+mn-ea"/>
              <a:sym typeface="+mn-lt"/>
            </a:endParaRPr>
          </a:p>
        </p:txBody>
      </p:sp>
      <p:sp>
        <p:nvSpPr>
          <p:cNvPr id="20" name="Freeform: Shape 21"/>
          <p:cNvSpPr/>
          <p:nvPr/>
        </p:nvSpPr>
        <p:spPr>
          <a:xfrm>
            <a:off x="9839461" y="5000306"/>
            <a:ext cx="889532" cy="7001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noFill/>
          <a:ln w="63500" cap="flat">
            <a:gradFill>
              <a:gsLst>
                <a:gs pos="0">
                  <a:srgbClr val="426AAC">
                    <a:alpha val="53000"/>
                  </a:srgbClr>
                </a:gs>
                <a:gs pos="100000">
                  <a:srgbClr val="426AAC"/>
                </a:gs>
              </a:gsLst>
              <a:lin ang="5400000" scaled="1"/>
            </a:gradFill>
            <a:prstDash val="solid"/>
            <a:miter lim="400000"/>
          </a:ln>
          <a:effectLst/>
        </p:spPr>
        <p:txBody>
          <a:bodyPr anchor="ctr"/>
          <a:lstStyle/>
          <a:p>
            <a:pPr algn="ctr" defTabSz="685800"/>
            <a:endParaRPr>
              <a:solidFill>
                <a:prstClr val="black"/>
              </a:solidFill>
              <a:cs typeface="+mn-ea"/>
              <a:sym typeface="+mn-lt"/>
            </a:endParaRPr>
          </a:p>
        </p:txBody>
      </p:sp>
      <p:grpSp>
        <p:nvGrpSpPr>
          <p:cNvPr id="21" name="组合 20"/>
          <p:cNvGrpSpPr/>
          <p:nvPr/>
        </p:nvGrpSpPr>
        <p:grpSpPr>
          <a:xfrm>
            <a:off x="1515383" y="4424813"/>
            <a:ext cx="3254375" cy="1251585"/>
            <a:chOff x="6436001" y="1678126"/>
            <a:chExt cx="3088502" cy="1184741"/>
          </a:xfrm>
        </p:grpSpPr>
        <p:sp>
          <p:nvSpPr>
            <p:cNvPr id="22" name="矩形 21"/>
            <p:cNvSpPr/>
            <p:nvPr/>
          </p:nvSpPr>
          <p:spPr>
            <a:xfrm>
              <a:off x="6436001" y="2042985"/>
              <a:ext cx="3088502" cy="819882"/>
            </a:xfrm>
            <a:prstGeom prst="rect">
              <a:avLst/>
            </a:prstGeom>
          </p:spPr>
          <p:txBody>
            <a:bodyPr wrap="square">
              <a:spAutoFit/>
              <a:scene3d>
                <a:camera prst="orthographicFront"/>
                <a:lightRig rig="threePt" dir="t"/>
              </a:scene3d>
              <a:sp3d contourW="12700"/>
            </a:bodyPr>
            <a:lstStyle/>
            <a:p>
              <a:pPr algn="ctr" defTabSz="685800">
                <a:lnSpc>
                  <a:spcPct val="120000"/>
                </a:lnSpc>
              </a:pPr>
              <a:r>
                <a:rPr lang="en-US" altLang="zh-CN" sz="1400" dirty="0">
                  <a:solidFill>
                    <a:schemeClr val="tx1">
                      <a:lumMod val="75000"/>
                      <a:lumOff val="25000"/>
                    </a:schemeClr>
                  </a:solidFill>
                  <a:cs typeface="+mn-ea"/>
                  <a:sym typeface="+mn-lt"/>
                </a:rPr>
                <a:t>Struts+Spring+iBatis+jsp</a:t>
              </a:r>
              <a:endParaRPr lang="en-US" altLang="zh-CN" sz="1400" dirty="0">
                <a:solidFill>
                  <a:schemeClr val="tx1">
                    <a:lumMod val="75000"/>
                    <a:lumOff val="25000"/>
                  </a:schemeClr>
                </a:solidFill>
                <a:cs typeface="+mn-ea"/>
                <a:sym typeface="+mn-lt"/>
              </a:endParaRPr>
            </a:p>
            <a:p>
              <a:pPr algn="ctr" defTabSz="685800">
                <a:lnSpc>
                  <a:spcPct val="120000"/>
                </a:lnSpc>
              </a:pPr>
              <a:r>
                <a:rPr lang="en-US" altLang="zh-CN" sz="1400" dirty="0">
                  <a:solidFill>
                    <a:schemeClr val="tx1">
                      <a:lumMod val="75000"/>
                      <a:lumOff val="25000"/>
                    </a:schemeClr>
                  </a:solidFill>
                  <a:cs typeface="+mn-ea"/>
                  <a:sym typeface="+mn-lt"/>
                </a:rPr>
                <a:t>Struts+Spring+</a:t>
              </a:r>
              <a:r>
                <a:rPr lang="en-US" altLang="zh-CN" sz="1400" dirty="0">
                  <a:solidFill>
                    <a:schemeClr val="tx1">
                      <a:lumMod val="75000"/>
                      <a:lumOff val="25000"/>
                    </a:schemeClr>
                  </a:solidFill>
                  <a:cs typeface="+mn-ea"/>
                  <a:sym typeface="+mn-lt"/>
                </a:rPr>
                <a:t>Hibernate+jsp</a:t>
              </a:r>
              <a:endParaRPr lang="en-US" altLang="zh-CN" sz="1400" dirty="0">
                <a:solidFill>
                  <a:schemeClr val="tx1">
                    <a:lumMod val="75000"/>
                    <a:lumOff val="25000"/>
                  </a:schemeClr>
                </a:solidFill>
                <a:cs typeface="+mn-ea"/>
                <a:sym typeface="+mn-lt"/>
              </a:endParaRPr>
            </a:p>
            <a:p>
              <a:pPr algn="ctr" defTabSz="685800">
                <a:lnSpc>
                  <a:spcPct val="120000"/>
                </a:lnSpc>
              </a:pPr>
              <a:r>
                <a:rPr lang="en-US" altLang="zh-CN" sz="1400" dirty="0">
                  <a:solidFill>
                    <a:schemeClr val="tx1">
                      <a:lumMod val="75000"/>
                      <a:lumOff val="25000"/>
                    </a:schemeClr>
                  </a:solidFill>
                  <a:cs typeface="+mn-ea"/>
                  <a:sym typeface="+mn-lt"/>
                </a:rPr>
                <a:t>SpringMVC+Mybatis+freemarker</a:t>
              </a:r>
              <a:endParaRPr lang="en-US" altLang="zh-CN" sz="1400" dirty="0">
                <a:solidFill>
                  <a:schemeClr val="tx1">
                    <a:lumMod val="75000"/>
                    <a:lumOff val="25000"/>
                  </a:schemeClr>
                </a:solidFill>
                <a:cs typeface="+mn-ea"/>
                <a:sym typeface="+mn-lt"/>
              </a:endParaRPr>
            </a:p>
          </p:txBody>
        </p:sp>
        <p:sp>
          <p:nvSpPr>
            <p:cNvPr id="23" name="矩形 22"/>
            <p:cNvSpPr/>
            <p:nvPr/>
          </p:nvSpPr>
          <p:spPr>
            <a:xfrm>
              <a:off x="6798184" y="1678126"/>
              <a:ext cx="2363533" cy="400925"/>
            </a:xfrm>
            <a:prstGeom prst="rect">
              <a:avLst/>
            </a:prstGeom>
          </p:spPr>
          <p:txBody>
            <a:bodyPr wrap="square">
              <a:spAutoFit/>
              <a:scene3d>
                <a:camera prst="orthographicFront"/>
                <a:lightRig rig="threePt" dir="t"/>
              </a:scene3d>
              <a:sp3d contourW="12700"/>
            </a:bodyPr>
            <a:lstStyle/>
            <a:p>
              <a:pPr algn="ctr" defTabSz="685800">
                <a:lnSpc>
                  <a:spcPct val="120000"/>
                </a:lnSpc>
              </a:pPr>
              <a:r>
                <a:rPr lang="en-US" altLang="zh-CN" b="1" dirty="0">
                  <a:solidFill>
                    <a:srgbClr val="426AAC"/>
                  </a:solidFill>
                  <a:cs typeface="+mn-ea"/>
                  <a:sym typeface="+mn-lt"/>
                </a:rPr>
                <a:t>MVC</a:t>
              </a:r>
              <a:endParaRPr lang="en-US" altLang="zh-CN" b="1" dirty="0">
                <a:solidFill>
                  <a:srgbClr val="426AAC"/>
                </a:solidFill>
                <a:cs typeface="+mn-ea"/>
                <a:sym typeface="+mn-lt"/>
              </a:endParaRPr>
            </a:p>
          </p:txBody>
        </p:sp>
      </p:grpSp>
      <p:grpSp>
        <p:nvGrpSpPr>
          <p:cNvPr id="24" name="组合 23"/>
          <p:cNvGrpSpPr/>
          <p:nvPr/>
        </p:nvGrpSpPr>
        <p:grpSpPr>
          <a:xfrm>
            <a:off x="8526045" y="4599438"/>
            <a:ext cx="1740535" cy="1022985"/>
            <a:chOff x="6798184" y="1678126"/>
            <a:chExt cx="1651822" cy="968350"/>
          </a:xfrm>
        </p:grpSpPr>
        <p:sp>
          <p:nvSpPr>
            <p:cNvPr id="25" name="矩形 24"/>
            <p:cNvSpPr/>
            <p:nvPr/>
          </p:nvSpPr>
          <p:spPr>
            <a:xfrm>
              <a:off x="6798184" y="2030964"/>
              <a:ext cx="1651219" cy="615512"/>
            </a:xfrm>
            <a:prstGeom prst="rect">
              <a:avLst/>
            </a:prstGeom>
          </p:spPr>
          <p:txBody>
            <a:bodyPr wrap="square">
              <a:spAutoFit/>
              <a:scene3d>
                <a:camera prst="orthographicFront"/>
                <a:lightRig rig="threePt" dir="t"/>
              </a:scene3d>
              <a:sp3d contourW="12700"/>
            </a:bodyPr>
            <a:lstStyle/>
            <a:p>
              <a:pPr lvl="0" algn="ctr">
                <a:lnSpc>
                  <a:spcPct val="130000"/>
                </a:lnSpc>
                <a:spcBef>
                  <a:spcPts val="0"/>
                </a:spcBef>
                <a:spcAft>
                  <a:spcPts val="0"/>
                </a:spcAft>
                <a:buClrTx/>
                <a:buSzTx/>
                <a:buFontTx/>
              </a:pPr>
              <a:r>
                <a:rPr lang="zh-CN" altLang="en-US" sz="1400" dirty="0">
                  <a:solidFill>
                    <a:schemeClr val="tx1">
                      <a:lumMod val="75000"/>
                      <a:lumOff val="25000"/>
                    </a:schemeClr>
                  </a:solidFill>
                  <a:latin typeface="印品黑体" panose="020F0502020204030204"/>
                  <a:ea typeface="微软雅黑" panose="020B0503020204020204" charset="-122"/>
                  <a:cs typeface="+mn-ea"/>
                  <a:sym typeface="微软雅黑" panose="020B0503020204020204" charset="-122"/>
                </a:rPr>
                <a:t>前后端分离+Docker</a:t>
              </a:r>
              <a:r>
                <a:rPr lang="en-US" altLang="zh-CN" sz="1400" dirty="0">
                  <a:solidFill>
                    <a:schemeClr val="tx1">
                      <a:lumMod val="75000"/>
                      <a:lumOff val="25000"/>
                    </a:schemeClr>
                  </a:solidFill>
                  <a:latin typeface="印品黑体" panose="020F0502020204030204"/>
                  <a:ea typeface="微软雅黑" panose="020B0503020204020204" charset="-122"/>
                  <a:cs typeface="+mn-ea"/>
                  <a:sym typeface="微软雅黑" panose="020B0503020204020204" charset="-122"/>
                </a:rPr>
                <a:t>+</a:t>
              </a:r>
              <a:r>
                <a:rPr lang="zh-CN" altLang="en-US" sz="1400" dirty="0">
                  <a:solidFill>
                    <a:schemeClr val="tx1">
                      <a:lumMod val="75000"/>
                      <a:lumOff val="25000"/>
                    </a:schemeClr>
                  </a:solidFill>
                  <a:latin typeface="印品黑体" panose="020F0502020204030204"/>
                  <a:ea typeface="微软雅黑" panose="020B0503020204020204" charset="-122"/>
                  <a:cs typeface="+mn-ea"/>
                  <a:sym typeface="微软雅黑" panose="020B0503020204020204" charset="-122"/>
                </a:rPr>
                <a:t>K8s+...</a:t>
              </a:r>
              <a:endParaRPr lang="zh-CN" altLang="en-US" sz="1400" dirty="0">
                <a:solidFill>
                  <a:schemeClr val="tx1">
                    <a:lumMod val="75000"/>
                    <a:lumOff val="25000"/>
                  </a:schemeClr>
                </a:solidFill>
                <a:cs typeface="+mn-ea"/>
                <a:sym typeface="+mn-lt"/>
              </a:endParaRPr>
            </a:p>
          </p:txBody>
        </p:sp>
        <p:sp>
          <p:nvSpPr>
            <p:cNvPr id="26" name="矩形 25"/>
            <p:cNvSpPr/>
            <p:nvPr/>
          </p:nvSpPr>
          <p:spPr>
            <a:xfrm>
              <a:off x="6798184" y="1678126"/>
              <a:ext cx="1651822" cy="400925"/>
            </a:xfrm>
            <a:prstGeom prst="rect">
              <a:avLst/>
            </a:prstGeom>
          </p:spPr>
          <p:txBody>
            <a:bodyPr wrap="square">
              <a:spAutoFit/>
              <a:scene3d>
                <a:camera prst="orthographicFront"/>
                <a:lightRig rig="threePt" dir="t"/>
              </a:scene3d>
              <a:sp3d contourW="12700"/>
            </a:bodyPr>
            <a:lstStyle/>
            <a:p>
              <a:pPr algn="ctr" defTabSz="685800">
                <a:lnSpc>
                  <a:spcPct val="120000"/>
                </a:lnSpc>
              </a:pPr>
              <a:r>
                <a:rPr lang="zh-CN" altLang="en-US" b="1" dirty="0">
                  <a:solidFill>
                    <a:srgbClr val="426AAC"/>
                  </a:solidFill>
                  <a:cs typeface="+mn-ea"/>
                  <a:sym typeface="+mn-lt"/>
                </a:rPr>
                <a:t>微服务</a:t>
              </a:r>
              <a:endParaRPr lang="zh-CN" altLang="en-US" b="1" dirty="0">
                <a:solidFill>
                  <a:srgbClr val="426AAC"/>
                </a:solidFill>
                <a:cs typeface="+mn-ea"/>
                <a:sym typeface="+mn-lt"/>
              </a:endParaRPr>
            </a:p>
          </p:txBody>
        </p:sp>
      </p:grpSp>
      <p:grpSp>
        <p:nvGrpSpPr>
          <p:cNvPr id="27" name="组合 26"/>
          <p:cNvGrpSpPr/>
          <p:nvPr/>
        </p:nvGrpSpPr>
        <p:grpSpPr>
          <a:xfrm>
            <a:off x="2034540" y="1701800"/>
            <a:ext cx="1287780" cy="1022985"/>
            <a:chOff x="7923849" y="1678126"/>
            <a:chExt cx="2242485" cy="968136"/>
          </a:xfrm>
        </p:grpSpPr>
        <p:sp>
          <p:nvSpPr>
            <p:cNvPr id="28" name="矩形 27"/>
            <p:cNvSpPr/>
            <p:nvPr/>
          </p:nvSpPr>
          <p:spPr>
            <a:xfrm>
              <a:off x="7923849" y="2030886"/>
              <a:ext cx="2242485" cy="615376"/>
            </a:xfrm>
            <a:prstGeom prst="rect">
              <a:avLst/>
            </a:prstGeom>
          </p:spPr>
          <p:txBody>
            <a:bodyPr wrap="square">
              <a:spAutoFit/>
              <a:scene3d>
                <a:camera prst="orthographicFront"/>
                <a:lightRig rig="threePt" dir="t"/>
              </a:scene3d>
              <a:sp3d contourW="12700"/>
            </a:bodyPr>
            <a:lstStyle/>
            <a:p>
              <a:pPr algn="ctr" fontAlgn="auto">
                <a:lnSpc>
                  <a:spcPct val="130000"/>
                </a:lnSpc>
                <a:spcBef>
                  <a:spcPts val="0"/>
                </a:spcBef>
                <a:spcAft>
                  <a:spcPts val="0"/>
                </a:spcAft>
              </a:pPr>
              <a:r>
                <a:rPr lang="zh-CN" altLang="en-US" sz="1400" dirty="0">
                  <a:solidFill>
                    <a:schemeClr val="tx1">
                      <a:lumMod val="75000"/>
                      <a:lumOff val="25000"/>
                    </a:schemeClr>
                  </a:solidFill>
                  <a:latin typeface="印品黑体" panose="020F0502020204030204"/>
                  <a:ea typeface="微软雅黑" panose="020B0503020204020204" charset="-122"/>
                  <a:cs typeface="+mn-ea"/>
                  <a:sym typeface="+mn-lt"/>
                </a:rPr>
                <a:t>Servlet+html</a:t>
              </a:r>
              <a:endParaRPr lang="zh-CN" altLang="en-US" sz="1400" dirty="0">
                <a:solidFill>
                  <a:schemeClr val="tx1">
                    <a:lumMod val="75000"/>
                    <a:lumOff val="25000"/>
                  </a:schemeClr>
                </a:solidFill>
                <a:latin typeface="印品黑体" panose="020F0502020204030204"/>
                <a:ea typeface="微软雅黑" panose="020B0503020204020204" charset="-122"/>
                <a:cs typeface="+mn-ea"/>
                <a:sym typeface="+mn-lt"/>
              </a:endParaRPr>
            </a:p>
            <a:p>
              <a:pPr algn="ctr" fontAlgn="auto">
                <a:lnSpc>
                  <a:spcPct val="130000"/>
                </a:lnSpc>
                <a:spcBef>
                  <a:spcPts val="0"/>
                </a:spcBef>
                <a:spcAft>
                  <a:spcPts val="0"/>
                </a:spcAft>
              </a:pPr>
              <a:r>
                <a:rPr lang="zh-CN" altLang="en-US" sz="1400" dirty="0">
                  <a:solidFill>
                    <a:schemeClr val="tx1">
                      <a:lumMod val="75000"/>
                      <a:lumOff val="25000"/>
                    </a:schemeClr>
                  </a:solidFill>
                  <a:latin typeface="印品黑体" panose="020F0502020204030204"/>
                  <a:ea typeface="微软雅黑" panose="020B0503020204020204" charset="-122"/>
                  <a:cs typeface="+mn-ea"/>
                  <a:sym typeface="+mn-lt"/>
                </a:rPr>
                <a:t>Servlet+jsp</a:t>
              </a:r>
              <a:endParaRPr lang="zh-CN" altLang="en-US" sz="1400" dirty="0">
                <a:solidFill>
                  <a:schemeClr val="tx1">
                    <a:lumMod val="75000"/>
                    <a:lumOff val="25000"/>
                  </a:schemeClr>
                </a:solidFill>
                <a:cs typeface="+mn-ea"/>
                <a:sym typeface="+mn-lt"/>
              </a:endParaRPr>
            </a:p>
          </p:txBody>
        </p:sp>
        <p:sp>
          <p:nvSpPr>
            <p:cNvPr id="29" name="矩形 28"/>
            <p:cNvSpPr/>
            <p:nvPr/>
          </p:nvSpPr>
          <p:spPr>
            <a:xfrm>
              <a:off x="7924360" y="1678126"/>
              <a:ext cx="2241974" cy="400836"/>
            </a:xfrm>
            <a:prstGeom prst="rect">
              <a:avLst/>
            </a:prstGeom>
          </p:spPr>
          <p:txBody>
            <a:bodyPr wrap="square">
              <a:spAutoFit/>
              <a:scene3d>
                <a:camera prst="orthographicFront"/>
                <a:lightRig rig="threePt" dir="t"/>
              </a:scene3d>
              <a:sp3d contourW="12700"/>
            </a:bodyPr>
            <a:lstStyle/>
            <a:p>
              <a:pPr algn="ctr" defTabSz="685800">
                <a:lnSpc>
                  <a:spcPct val="120000"/>
                </a:lnSpc>
              </a:pPr>
              <a:r>
                <a:rPr lang="zh-CN" altLang="en-US" b="1" dirty="0">
                  <a:solidFill>
                    <a:srgbClr val="426AAC"/>
                  </a:solidFill>
                  <a:cs typeface="+mn-ea"/>
                  <a:sym typeface="+mn-lt"/>
                </a:rPr>
                <a:t>远古时代</a:t>
              </a:r>
              <a:endParaRPr lang="zh-CN" altLang="en-US" b="1" dirty="0">
                <a:solidFill>
                  <a:srgbClr val="426AAC"/>
                </a:solidFill>
                <a:cs typeface="+mn-ea"/>
                <a:sym typeface="+mn-lt"/>
              </a:endParaRPr>
            </a:p>
          </p:txBody>
        </p:sp>
      </p:grpSp>
      <p:grpSp>
        <p:nvGrpSpPr>
          <p:cNvPr id="30" name="组合 29"/>
          <p:cNvGrpSpPr/>
          <p:nvPr/>
        </p:nvGrpSpPr>
        <p:grpSpPr>
          <a:xfrm>
            <a:off x="7918227" y="1793062"/>
            <a:ext cx="2017396" cy="1022985"/>
            <a:chOff x="7923906" y="1678126"/>
            <a:chExt cx="1914571" cy="968350"/>
          </a:xfrm>
        </p:grpSpPr>
        <p:sp>
          <p:nvSpPr>
            <p:cNvPr id="31" name="矩形 30"/>
            <p:cNvSpPr/>
            <p:nvPr/>
          </p:nvSpPr>
          <p:spPr>
            <a:xfrm>
              <a:off x="7923906" y="2030964"/>
              <a:ext cx="1913968" cy="615512"/>
            </a:xfrm>
            <a:prstGeom prst="rect">
              <a:avLst/>
            </a:prstGeom>
          </p:spPr>
          <p:txBody>
            <a:bodyPr wrap="square">
              <a:spAutoFit/>
              <a:scene3d>
                <a:camera prst="orthographicFront"/>
                <a:lightRig rig="threePt" dir="t"/>
              </a:scene3d>
              <a:sp3d contourW="12700"/>
            </a:bodyPr>
            <a:lstStyle/>
            <a:p>
              <a:pPr lvl="0" algn="ctr">
                <a:lnSpc>
                  <a:spcPct val="130000"/>
                </a:lnSpc>
                <a:spcBef>
                  <a:spcPts val="0"/>
                </a:spcBef>
                <a:spcAft>
                  <a:spcPts val="0"/>
                </a:spcAft>
                <a:buClrTx/>
                <a:buSzTx/>
                <a:buFontTx/>
              </a:pPr>
              <a:r>
                <a:rPr lang="zh-CN" altLang="en-US" sz="1400" dirty="0">
                  <a:solidFill>
                    <a:schemeClr val="tx1">
                      <a:lumMod val="75000"/>
                      <a:lumOff val="25000"/>
                    </a:schemeClr>
                  </a:solidFill>
                  <a:latin typeface="印品黑体" panose="020F0502020204030204"/>
                  <a:ea typeface="微软雅黑" panose="020B0503020204020204" charset="-122"/>
                  <a:cs typeface="+mn-ea"/>
                  <a:sym typeface="微软雅黑" panose="020B0503020204020204" charset="-122"/>
                </a:rPr>
                <a:t>vue/angular/react</a:t>
              </a:r>
              <a:endParaRPr lang="zh-CN" altLang="en-US" sz="1400" dirty="0">
                <a:solidFill>
                  <a:schemeClr val="tx1">
                    <a:lumMod val="75000"/>
                    <a:lumOff val="25000"/>
                  </a:schemeClr>
                </a:solidFill>
                <a:latin typeface="印品黑体" panose="020F0502020204030204"/>
                <a:ea typeface="微软雅黑" panose="020B0503020204020204" charset="-122"/>
                <a:cs typeface="+mn-ea"/>
                <a:sym typeface="微软雅黑" panose="020B0503020204020204" charset="-122"/>
              </a:endParaRPr>
            </a:p>
            <a:p>
              <a:pPr lvl="0" algn="ctr">
                <a:lnSpc>
                  <a:spcPct val="130000"/>
                </a:lnSpc>
                <a:spcBef>
                  <a:spcPts val="0"/>
                </a:spcBef>
                <a:spcAft>
                  <a:spcPts val="0"/>
                </a:spcAft>
                <a:buClrTx/>
                <a:buSzTx/>
                <a:buFontTx/>
              </a:pPr>
              <a:r>
                <a:rPr lang="zh-CN" altLang="en-US" sz="1400" dirty="0">
                  <a:solidFill>
                    <a:schemeClr val="tx1">
                      <a:lumMod val="75000"/>
                      <a:lumOff val="25000"/>
                    </a:schemeClr>
                  </a:solidFill>
                  <a:latin typeface="印品黑体" panose="020F0502020204030204"/>
                  <a:ea typeface="微软雅黑" panose="020B0503020204020204" charset="-122"/>
                  <a:cs typeface="+mn-ea"/>
                  <a:sym typeface="微软雅黑" panose="020B0503020204020204" charset="-122"/>
                </a:rPr>
                <a:t>+Springboot+Mybatis</a:t>
              </a:r>
              <a:endParaRPr lang="zh-CN" altLang="en-US" sz="1400" dirty="0">
                <a:solidFill>
                  <a:schemeClr val="tx1">
                    <a:lumMod val="75000"/>
                    <a:lumOff val="25000"/>
                  </a:schemeClr>
                </a:solidFill>
                <a:cs typeface="+mn-ea"/>
                <a:sym typeface="+mn-lt"/>
              </a:endParaRPr>
            </a:p>
          </p:txBody>
        </p:sp>
        <p:sp>
          <p:nvSpPr>
            <p:cNvPr id="32" name="矩形 31"/>
            <p:cNvSpPr/>
            <p:nvPr/>
          </p:nvSpPr>
          <p:spPr>
            <a:xfrm>
              <a:off x="7924509" y="1678126"/>
              <a:ext cx="1913968" cy="400925"/>
            </a:xfrm>
            <a:prstGeom prst="rect">
              <a:avLst/>
            </a:prstGeom>
          </p:spPr>
          <p:txBody>
            <a:bodyPr wrap="square">
              <a:spAutoFit/>
              <a:scene3d>
                <a:camera prst="orthographicFront"/>
                <a:lightRig rig="threePt" dir="t"/>
              </a:scene3d>
              <a:sp3d contourW="12700"/>
            </a:bodyPr>
            <a:lstStyle/>
            <a:p>
              <a:pPr algn="ctr" defTabSz="685800">
                <a:lnSpc>
                  <a:spcPct val="120000"/>
                </a:lnSpc>
              </a:pPr>
              <a:r>
                <a:rPr lang="zh-CN" altLang="en-US" b="1" dirty="0">
                  <a:solidFill>
                    <a:srgbClr val="426AAC"/>
                  </a:solidFill>
                  <a:cs typeface="+mn-ea"/>
                  <a:sym typeface="+mn-lt"/>
                </a:rPr>
                <a:t>前后端分离</a:t>
              </a:r>
              <a:endParaRPr lang="zh-CN" altLang="en-US" b="1" dirty="0">
                <a:solidFill>
                  <a:srgbClr val="426AAC"/>
                </a:solidFill>
                <a:cs typeface="+mn-ea"/>
                <a:sym typeface="+mn-lt"/>
              </a:endParaRPr>
            </a:p>
          </p:txBody>
        </p:sp>
      </p:grpSp>
      <p:sp>
        <p:nvSpPr>
          <p:cNvPr id="12" name="Oval 30"/>
          <p:cNvSpPr/>
          <p:nvPr/>
        </p:nvSpPr>
        <p:spPr>
          <a:xfrm>
            <a:off x="6794769" y="2489523"/>
            <a:ext cx="1361048" cy="1364556"/>
          </a:xfrm>
          <a:prstGeom prst="ellipse">
            <a:avLst/>
          </a:prstGeom>
          <a:gradFill>
            <a:gsLst>
              <a:gs pos="56000">
                <a:srgbClr val="426AAC">
                  <a:alpha val="83000"/>
                </a:srgbClr>
              </a:gs>
              <a:gs pos="0">
                <a:srgbClr val="2C4F88"/>
              </a:gs>
              <a:gs pos="95000">
                <a:srgbClr val="426AAC"/>
              </a:gs>
              <a:gs pos="0">
                <a:srgbClr val="426AAC">
                  <a:alpha val="34000"/>
                </a:srgbClr>
              </a:gs>
            </a:gsLst>
            <a:lin ang="13500000" scaled="0"/>
          </a:gradFill>
          <a:ln w="12700" cap="flat">
            <a:noFill/>
            <a:miter lim="400000"/>
          </a:ln>
          <a:effectLst>
            <a:outerShdw blurRad="304800" dist="139700" dir="2700000" algn="tl" rotWithShape="0">
              <a:srgbClr val="4C7CDA">
                <a:alpha val="40000"/>
              </a:srgbClr>
            </a:outerShdw>
          </a:effectLst>
        </p:spPr>
        <p:txBody>
          <a:bodyPr anchor="ctr"/>
          <a:lstStyle/>
          <a:p>
            <a:pPr algn="ctr" defTabSz="685800"/>
            <a:endParaRPr>
              <a:solidFill>
                <a:prstClr val="black"/>
              </a:solidFill>
              <a:cs typeface="+mn-ea"/>
              <a:sym typeface="+mn-lt"/>
            </a:endParaRPr>
          </a:p>
        </p:txBody>
      </p:sp>
      <p:sp>
        <p:nvSpPr>
          <p:cNvPr id="13" name="Oval 31"/>
          <p:cNvSpPr/>
          <p:nvPr/>
        </p:nvSpPr>
        <p:spPr>
          <a:xfrm>
            <a:off x="6930874" y="2625979"/>
            <a:ext cx="1088838" cy="1091645"/>
          </a:xfrm>
          <a:prstGeom prst="ellipse">
            <a:avLst/>
          </a:prstGeom>
          <a:solidFill>
            <a:srgbClr val="FFFFFF"/>
          </a:solidFill>
          <a:ln w="12700" cap="flat">
            <a:noFill/>
            <a:miter lim="400000"/>
          </a:ln>
          <a:effectLst/>
        </p:spPr>
        <p:txBody>
          <a:bodyPr wrap="none" lIns="0" tIns="0" rIns="0" bIns="0" anchor="ctr">
            <a:normAutofit/>
          </a:bodyPr>
          <a:lstStyle/>
          <a:p>
            <a:pPr algn="ctr" defTabSz="685800">
              <a:lnSpc>
                <a:spcPct val="100000"/>
              </a:lnSpc>
            </a:pPr>
            <a:r>
              <a:rPr lang="zh-CN" altLang="en-US" sz="2400" dirty="0">
                <a:solidFill>
                  <a:srgbClr val="426AAC"/>
                </a:solidFill>
                <a:cs typeface="+mn-ea"/>
                <a:sym typeface="+mn-lt"/>
              </a:rPr>
              <a:t>前后端</a:t>
            </a:r>
            <a:endParaRPr lang="zh-CN" altLang="en-US" sz="2400" dirty="0">
              <a:solidFill>
                <a:srgbClr val="426AAC"/>
              </a:solidFill>
              <a:cs typeface="+mn-ea"/>
              <a:sym typeface="+mn-lt"/>
            </a:endParaRPr>
          </a:p>
          <a:p>
            <a:pPr algn="ctr" defTabSz="685800">
              <a:lnSpc>
                <a:spcPct val="100000"/>
              </a:lnSpc>
            </a:pPr>
            <a:r>
              <a:rPr lang="zh-CN" altLang="en-US" sz="2400" dirty="0">
                <a:solidFill>
                  <a:srgbClr val="426AAC"/>
                </a:solidFill>
                <a:cs typeface="+mn-ea"/>
                <a:sym typeface="+mn-lt"/>
              </a:rPr>
              <a:t>分离</a:t>
            </a:r>
            <a:endParaRPr lang="zh-CN" altLang="en-US" sz="2400" dirty="0">
              <a:solidFill>
                <a:srgbClr val="426AAC"/>
              </a:solidFill>
              <a:cs typeface="+mn-ea"/>
              <a:sym typeface="+mn-lt"/>
            </a:endParaRPr>
          </a:p>
        </p:txBody>
      </p:sp>
      <p:sp>
        <p:nvSpPr>
          <p:cNvPr id="19" name="Freeform: Shape 20"/>
          <p:cNvSpPr/>
          <p:nvPr/>
        </p:nvSpPr>
        <p:spPr>
          <a:xfrm>
            <a:off x="7475293" y="1707547"/>
            <a:ext cx="889532" cy="7001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noFill/>
          <a:ln w="63500" cap="flat">
            <a:gradFill>
              <a:gsLst>
                <a:gs pos="0">
                  <a:srgbClr val="426AAC">
                    <a:alpha val="53000"/>
                  </a:srgbClr>
                </a:gs>
                <a:gs pos="100000">
                  <a:srgbClr val="426AAC"/>
                </a:gs>
              </a:gsLst>
              <a:lin ang="5400000" scaled="1"/>
            </a:gradFill>
            <a:prstDash val="solid"/>
            <a:miter lim="400000"/>
          </a:ln>
          <a:effectLst/>
        </p:spPr>
        <p:txBody>
          <a:bodyPr anchor="ctr"/>
          <a:lstStyle/>
          <a:p>
            <a:pPr algn="ctr" defTabSz="685800"/>
            <a:endParaRPr>
              <a:solidFill>
                <a:prstClr val="black"/>
              </a:solidFill>
              <a:cs typeface="+mn-ea"/>
              <a:sym typeface="+mn-lt"/>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b="1" dirty="0">
                <a:cs typeface="+mn-ea"/>
                <a:sym typeface="+mn-lt"/>
              </a:rPr>
              <a:t>架构进化史</a:t>
            </a:r>
            <a:r>
              <a:rPr lang="en-US" altLang="zh-CN" b="1" dirty="0">
                <a:cs typeface="+mn-ea"/>
                <a:sym typeface="+mn-lt"/>
              </a:rPr>
              <a:t> · </a:t>
            </a:r>
            <a:r>
              <a:rPr lang="zh-CN" altLang="en-US" b="1" dirty="0">
                <a:cs typeface="+mn-ea"/>
                <a:sym typeface="+mn-lt"/>
              </a:rPr>
              <a:t>痛点</a:t>
            </a:r>
            <a:r>
              <a:rPr lang="en-US" altLang="zh-CN" b="1" dirty="0">
                <a:cs typeface="+mn-ea"/>
                <a:sym typeface="+mn-lt"/>
              </a:rPr>
              <a:t> &amp; </a:t>
            </a:r>
            <a:r>
              <a:rPr lang="zh-CN" altLang="en-US" b="1" dirty="0">
                <a:cs typeface="+mn-ea"/>
                <a:sym typeface="+mn-lt"/>
              </a:rPr>
              <a:t>进化</a:t>
            </a:r>
            <a:endParaRPr lang="zh-CN" altLang="en-US" b="1" dirty="0">
              <a:cs typeface="+mn-ea"/>
              <a:sym typeface="+mn-lt"/>
            </a:endParaRPr>
          </a:p>
        </p:txBody>
      </p:sp>
      <p:pic>
        <p:nvPicPr>
          <p:cNvPr id="17" name="图片 16"/>
          <p:cNvPicPr>
            <a:picLocks noChangeAspect="1"/>
          </p:cNvPicPr>
          <p:nvPr/>
        </p:nvPicPr>
        <p:blipFill>
          <a:blip r:embed="rId1" cstate="print">
            <a:alphaModFix amt="10000"/>
            <a:extLst>
              <a:ext uri="{28A0092B-C50C-407E-A947-70E740481C1C}">
                <a14:useLocalDpi xmlns:a14="http://schemas.microsoft.com/office/drawing/2010/main" val="0"/>
              </a:ext>
            </a:extLst>
          </a:blip>
          <a:stretch>
            <a:fillRect/>
          </a:stretch>
        </p:blipFill>
        <p:spPr>
          <a:xfrm>
            <a:off x="10083800" y="4798695"/>
            <a:ext cx="1703705" cy="1811020"/>
          </a:xfrm>
          <a:prstGeom prst="rect">
            <a:avLst/>
          </a:prstGeom>
        </p:spPr>
      </p:pic>
      <p:grpSp>
        <p:nvGrpSpPr>
          <p:cNvPr id="39" name="组合 38"/>
          <p:cNvGrpSpPr/>
          <p:nvPr/>
        </p:nvGrpSpPr>
        <p:grpSpPr>
          <a:xfrm>
            <a:off x="1406525" y="1086485"/>
            <a:ext cx="9600565" cy="4405630"/>
            <a:chOff x="2215" y="2047"/>
            <a:chExt cx="15119" cy="6938"/>
          </a:xfrm>
        </p:grpSpPr>
        <p:grpSp>
          <p:nvGrpSpPr>
            <p:cNvPr id="3" name="组合 2"/>
            <p:cNvGrpSpPr/>
            <p:nvPr/>
          </p:nvGrpSpPr>
          <p:grpSpPr>
            <a:xfrm>
              <a:off x="7159" y="3916"/>
              <a:ext cx="4877" cy="5069"/>
              <a:chOff x="4546781" y="2748671"/>
              <a:chExt cx="3097089" cy="3218927"/>
            </a:xfrm>
          </p:grpSpPr>
          <p:sp>
            <p:nvSpPr>
              <p:cNvPr id="4" name="iṡļíḑê"/>
              <p:cNvSpPr/>
              <p:nvPr/>
            </p:nvSpPr>
            <p:spPr bwMode="auto">
              <a:xfrm>
                <a:off x="5039561" y="2748671"/>
                <a:ext cx="2283971" cy="2806750"/>
              </a:xfrm>
              <a:custGeom>
                <a:avLst/>
                <a:gdLst>
                  <a:gd name="connsiteX0" fmla="*/ 2701605 w 3022378"/>
                  <a:gd name="connsiteY0" fmla="*/ 2724532 h 3714170"/>
                  <a:gd name="connsiteX1" fmla="*/ 2857459 w 3022378"/>
                  <a:gd name="connsiteY1" fmla="*/ 2891946 h 3714170"/>
                  <a:gd name="connsiteX2" fmla="*/ 2545751 w 3022378"/>
                  <a:gd name="connsiteY2" fmla="*/ 3301820 h 3714170"/>
                  <a:gd name="connsiteX3" fmla="*/ 1431683 w 3022378"/>
                  <a:gd name="connsiteY3" fmla="*/ 3711694 h 3714170"/>
                  <a:gd name="connsiteX4" fmla="*/ 1662578 w 3022378"/>
                  <a:gd name="connsiteY4" fmla="*/ 3498097 h 3714170"/>
                  <a:gd name="connsiteX5" fmla="*/ 2401442 w 3022378"/>
                  <a:gd name="connsiteY5" fmla="*/ 3151725 h 3714170"/>
                  <a:gd name="connsiteX6" fmla="*/ 2701605 w 3022378"/>
                  <a:gd name="connsiteY6" fmla="*/ 2724532 h 3714170"/>
                  <a:gd name="connsiteX7" fmla="*/ 29539 w 3022378"/>
                  <a:gd name="connsiteY7" fmla="*/ 2533509 h 3714170"/>
                  <a:gd name="connsiteX8" fmla="*/ 560616 w 3022378"/>
                  <a:gd name="connsiteY8" fmla="*/ 3099485 h 3714170"/>
                  <a:gd name="connsiteX9" fmla="*/ 1247553 w 3022378"/>
                  <a:gd name="connsiteY9" fmla="*/ 3480653 h 3714170"/>
                  <a:gd name="connsiteX10" fmla="*/ 1068603 w 3022378"/>
                  <a:gd name="connsiteY10" fmla="*/ 3648135 h 3714170"/>
                  <a:gd name="connsiteX11" fmla="*/ 404757 w 3022378"/>
                  <a:gd name="connsiteY11" fmla="*/ 3238091 h 3714170"/>
                  <a:gd name="connsiteX12" fmla="*/ 29539 w 3022378"/>
                  <a:gd name="connsiteY12" fmla="*/ 2533509 h 3714170"/>
                  <a:gd name="connsiteX13" fmla="*/ 1258345 w 3022378"/>
                  <a:gd name="connsiteY13" fmla="*/ 0 h 3714170"/>
                  <a:gd name="connsiteX14" fmla="*/ 1766301 w 3022378"/>
                  <a:gd name="connsiteY14" fmla="*/ 17315 h 3714170"/>
                  <a:gd name="connsiteX15" fmla="*/ 1754756 w 3022378"/>
                  <a:gd name="connsiteY15" fmla="*/ 530991 h 3714170"/>
                  <a:gd name="connsiteX16" fmla="*/ 1546956 w 3022378"/>
                  <a:gd name="connsiteY16" fmla="*/ 525219 h 3714170"/>
                  <a:gd name="connsiteX17" fmla="*/ 1552728 w 3022378"/>
                  <a:gd name="connsiteY17" fmla="*/ 369385 h 3714170"/>
                  <a:gd name="connsiteX18" fmla="*/ 1177534 w 3022378"/>
                  <a:gd name="connsiteY18" fmla="*/ 721455 h 3714170"/>
                  <a:gd name="connsiteX19" fmla="*/ 2614817 w 3022378"/>
                  <a:gd name="connsiteY19" fmla="*/ 1160100 h 3714170"/>
                  <a:gd name="connsiteX20" fmla="*/ 2972695 w 3022378"/>
                  <a:gd name="connsiteY20" fmla="*/ 2585696 h 3714170"/>
                  <a:gd name="connsiteX21" fmla="*/ 2799529 w 3022378"/>
                  <a:gd name="connsiteY21" fmla="*/ 2395232 h 3714170"/>
                  <a:gd name="connsiteX22" fmla="*/ 2458967 w 3022378"/>
                  <a:gd name="connsiteY22" fmla="*/ 1304391 h 3714170"/>
                  <a:gd name="connsiteX23" fmla="*/ 611856 w 3022378"/>
                  <a:gd name="connsiteY23" fmla="*/ 1246675 h 3714170"/>
                  <a:gd name="connsiteX24" fmla="*/ 207800 w 3022378"/>
                  <a:gd name="connsiteY24" fmla="*/ 2291342 h 3714170"/>
                  <a:gd name="connsiteX25" fmla="*/ 0 w 3022378"/>
                  <a:gd name="connsiteY25" fmla="*/ 2066248 h 3714170"/>
                  <a:gd name="connsiteX26" fmla="*/ 467550 w 3022378"/>
                  <a:gd name="connsiteY26" fmla="*/ 1096612 h 3714170"/>
                  <a:gd name="connsiteX27" fmla="*/ 1408423 w 3022378"/>
                  <a:gd name="connsiteY27" fmla="*/ 213551 h 3714170"/>
                  <a:gd name="connsiteX28" fmla="*/ 1252573 w 3022378"/>
                  <a:gd name="connsiteY28" fmla="*/ 207779 h 3714170"/>
                  <a:gd name="connsiteX29" fmla="*/ 1258345 w 3022378"/>
                  <a:gd name="connsiteY29" fmla="*/ 0 h 371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22378" h="3714170">
                    <a:moveTo>
                      <a:pt x="2701605" y="2724532"/>
                    </a:moveTo>
                    <a:lnTo>
                      <a:pt x="2857459" y="2891946"/>
                    </a:lnTo>
                    <a:cubicBezTo>
                      <a:pt x="2782418" y="3042040"/>
                      <a:pt x="2678516" y="3180589"/>
                      <a:pt x="2545751" y="3301820"/>
                    </a:cubicBezTo>
                    <a:cubicBezTo>
                      <a:pt x="2234043" y="3596236"/>
                      <a:pt x="1829977" y="3734785"/>
                      <a:pt x="1431683" y="3711694"/>
                    </a:cubicBezTo>
                    <a:cubicBezTo>
                      <a:pt x="1431683" y="3711694"/>
                      <a:pt x="1431683" y="3711694"/>
                      <a:pt x="1662578" y="3498097"/>
                    </a:cubicBezTo>
                    <a:cubicBezTo>
                      <a:pt x="1939652" y="3463460"/>
                      <a:pt x="2199409" y="3342230"/>
                      <a:pt x="2401442" y="3151725"/>
                    </a:cubicBezTo>
                    <a:cubicBezTo>
                      <a:pt x="2534206" y="3024722"/>
                      <a:pt x="2632337" y="2880400"/>
                      <a:pt x="2701605" y="2724532"/>
                    </a:cubicBezTo>
                    <a:close/>
                    <a:moveTo>
                      <a:pt x="29539" y="2533509"/>
                    </a:moveTo>
                    <a:cubicBezTo>
                      <a:pt x="29539" y="2533509"/>
                      <a:pt x="29539" y="2533509"/>
                      <a:pt x="560616" y="3099485"/>
                    </a:cubicBezTo>
                    <a:cubicBezTo>
                      <a:pt x="745339" y="3295844"/>
                      <a:pt x="987787" y="3428675"/>
                      <a:pt x="1247553" y="3480653"/>
                    </a:cubicBezTo>
                    <a:lnTo>
                      <a:pt x="1068603" y="3648135"/>
                    </a:lnTo>
                    <a:cubicBezTo>
                      <a:pt x="820382" y="3573057"/>
                      <a:pt x="589479" y="3440226"/>
                      <a:pt x="404757" y="3238091"/>
                    </a:cubicBezTo>
                    <a:cubicBezTo>
                      <a:pt x="214262" y="3030182"/>
                      <a:pt x="87265" y="2787621"/>
                      <a:pt x="29539" y="2533509"/>
                    </a:cubicBezTo>
                    <a:close/>
                    <a:moveTo>
                      <a:pt x="1258345" y="0"/>
                    </a:moveTo>
                    <a:cubicBezTo>
                      <a:pt x="1425739" y="5772"/>
                      <a:pt x="1598906" y="11543"/>
                      <a:pt x="1766301" y="17315"/>
                    </a:cubicBezTo>
                    <a:cubicBezTo>
                      <a:pt x="1766301" y="190464"/>
                      <a:pt x="1760528" y="357842"/>
                      <a:pt x="1754756" y="530991"/>
                    </a:cubicBezTo>
                    <a:cubicBezTo>
                      <a:pt x="1748984" y="663739"/>
                      <a:pt x="1541184" y="657967"/>
                      <a:pt x="1546956" y="525219"/>
                    </a:cubicBezTo>
                    <a:cubicBezTo>
                      <a:pt x="1546956" y="525219"/>
                      <a:pt x="1546956" y="525219"/>
                      <a:pt x="1552728" y="369385"/>
                    </a:cubicBezTo>
                    <a:cubicBezTo>
                      <a:pt x="1552728" y="369385"/>
                      <a:pt x="1552728" y="369385"/>
                      <a:pt x="1177534" y="721455"/>
                    </a:cubicBezTo>
                    <a:cubicBezTo>
                      <a:pt x="1697034" y="606022"/>
                      <a:pt x="2245395" y="767628"/>
                      <a:pt x="2614817" y="1160100"/>
                    </a:cubicBezTo>
                    <a:cubicBezTo>
                      <a:pt x="2984240" y="1558343"/>
                      <a:pt x="3099684" y="2095106"/>
                      <a:pt x="2972695" y="2585696"/>
                    </a:cubicBezTo>
                    <a:cubicBezTo>
                      <a:pt x="2972695" y="2585696"/>
                      <a:pt x="2972695" y="2585696"/>
                      <a:pt x="2799529" y="2395232"/>
                    </a:cubicBezTo>
                    <a:cubicBezTo>
                      <a:pt x="2857251" y="2014303"/>
                      <a:pt x="2747578" y="1610288"/>
                      <a:pt x="2458967" y="1304391"/>
                    </a:cubicBezTo>
                    <a:cubicBezTo>
                      <a:pt x="1968328" y="779172"/>
                      <a:pt x="1137128" y="756085"/>
                      <a:pt x="611856" y="1246675"/>
                    </a:cubicBezTo>
                    <a:cubicBezTo>
                      <a:pt x="323245" y="1517942"/>
                      <a:pt x="178939" y="1898870"/>
                      <a:pt x="207800" y="2291342"/>
                    </a:cubicBezTo>
                    <a:cubicBezTo>
                      <a:pt x="207800" y="2291342"/>
                      <a:pt x="207800" y="2291342"/>
                      <a:pt x="0" y="2066248"/>
                    </a:cubicBezTo>
                    <a:cubicBezTo>
                      <a:pt x="28861" y="1708406"/>
                      <a:pt x="184711" y="1362108"/>
                      <a:pt x="467550" y="1096612"/>
                    </a:cubicBezTo>
                    <a:cubicBezTo>
                      <a:pt x="467550" y="1096612"/>
                      <a:pt x="467550" y="1096612"/>
                      <a:pt x="1408423" y="213551"/>
                    </a:cubicBezTo>
                    <a:cubicBezTo>
                      <a:pt x="1408423" y="213551"/>
                      <a:pt x="1408423" y="213551"/>
                      <a:pt x="1252573" y="207779"/>
                    </a:cubicBezTo>
                    <a:cubicBezTo>
                      <a:pt x="1114039" y="207779"/>
                      <a:pt x="1119812" y="0"/>
                      <a:pt x="1258345" y="0"/>
                    </a:cubicBezTo>
                    <a:close/>
                  </a:path>
                </a:pathLst>
              </a:custGeom>
              <a:solidFill>
                <a:srgbClr val="4970AF"/>
              </a:solidFill>
              <a:ln>
                <a:noFill/>
              </a:ln>
            </p:spPr>
            <p:txBody>
              <a:bodyPr vert="horz" wrap="square" lIns="91428" tIns="45714" rIns="91428" bIns="45714"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914400"/>
                <a:endParaRPr lang="en-US">
                  <a:solidFill>
                    <a:prstClr val="black"/>
                  </a:solidFill>
                  <a:latin typeface="Arial" panose="020B0604020202020204"/>
                  <a:ea typeface="微软雅黑" panose="020B0503020204020204" charset="-122"/>
                </a:endParaRPr>
              </a:p>
            </p:txBody>
          </p:sp>
          <p:sp>
            <p:nvSpPr>
              <p:cNvPr id="5" name="î$ļïdé"/>
              <p:cNvSpPr/>
              <p:nvPr/>
            </p:nvSpPr>
            <p:spPr bwMode="auto">
              <a:xfrm>
                <a:off x="4546781" y="3456014"/>
                <a:ext cx="2585548" cy="1896223"/>
              </a:xfrm>
              <a:custGeom>
                <a:avLst/>
                <a:gdLst>
                  <a:gd name="connsiteX0" fmla="*/ 3163657 w 3421455"/>
                  <a:gd name="connsiteY0" fmla="*/ 1586651 h 2509270"/>
                  <a:gd name="connsiteX1" fmla="*/ 3325424 w 3421455"/>
                  <a:gd name="connsiteY1" fmla="*/ 1759642 h 2509270"/>
                  <a:gd name="connsiteX2" fmla="*/ 3024999 w 3421455"/>
                  <a:gd name="connsiteY2" fmla="*/ 2186354 h 2509270"/>
                  <a:gd name="connsiteX3" fmla="*/ 2366373 w 3421455"/>
                  <a:gd name="connsiteY3" fmla="*/ 2509270 h 2509270"/>
                  <a:gd name="connsiteX4" fmla="*/ 2811234 w 3421455"/>
                  <a:gd name="connsiteY4" fmla="*/ 2088325 h 2509270"/>
                  <a:gd name="connsiteX5" fmla="*/ 2880563 w 3421455"/>
                  <a:gd name="connsiteY5" fmla="*/ 2030662 h 2509270"/>
                  <a:gd name="connsiteX6" fmla="*/ 3163657 w 3421455"/>
                  <a:gd name="connsiteY6" fmla="*/ 1586651 h 2509270"/>
                  <a:gd name="connsiteX7" fmla="*/ 2198416 w 3421455"/>
                  <a:gd name="connsiteY7" fmla="*/ 624 h 2509270"/>
                  <a:gd name="connsiteX8" fmla="*/ 3082208 w 3421455"/>
                  <a:gd name="connsiteY8" fmla="*/ 397333 h 2509270"/>
                  <a:gd name="connsiteX9" fmla="*/ 3411195 w 3421455"/>
                  <a:gd name="connsiteY9" fmla="*/ 1424450 h 2509270"/>
                  <a:gd name="connsiteX10" fmla="*/ 3209185 w 3421455"/>
                  <a:gd name="connsiteY10" fmla="*/ 1205178 h 2509270"/>
                  <a:gd name="connsiteX11" fmla="*/ 2926372 w 3421455"/>
                  <a:gd name="connsiteY11" fmla="*/ 541591 h 2509270"/>
                  <a:gd name="connsiteX12" fmla="*/ 1437273 w 3421455"/>
                  <a:gd name="connsiteY12" fmla="*/ 495429 h 2509270"/>
                  <a:gd name="connsiteX13" fmla="*/ 1391099 w 3421455"/>
                  <a:gd name="connsiteY13" fmla="*/ 1984171 h 2509270"/>
                  <a:gd name="connsiteX14" fmla="*/ 2141420 w 3421455"/>
                  <a:gd name="connsiteY14" fmla="*/ 2313079 h 2509270"/>
                  <a:gd name="connsiteX15" fmla="*/ 1939411 w 3421455"/>
                  <a:gd name="connsiteY15" fmla="*/ 2509270 h 2509270"/>
                  <a:gd name="connsiteX16" fmla="*/ 1241035 w 3421455"/>
                  <a:gd name="connsiteY16" fmla="*/ 2128429 h 2509270"/>
                  <a:gd name="connsiteX17" fmla="*/ 207900 w 3421455"/>
                  <a:gd name="connsiteY17" fmla="*/ 1032069 h 2509270"/>
                  <a:gd name="connsiteX18" fmla="*/ 202129 w 3421455"/>
                  <a:gd name="connsiteY18" fmla="*/ 1187867 h 2509270"/>
                  <a:gd name="connsiteX19" fmla="*/ 119 w 3421455"/>
                  <a:gd name="connsiteY19" fmla="*/ 1182097 h 2509270"/>
                  <a:gd name="connsiteX20" fmla="*/ 11662 w 3421455"/>
                  <a:gd name="connsiteY20" fmla="*/ 668538 h 2509270"/>
                  <a:gd name="connsiteX21" fmla="*/ 525344 w 3421455"/>
                  <a:gd name="connsiteY21" fmla="*/ 685849 h 2509270"/>
                  <a:gd name="connsiteX22" fmla="*/ 519572 w 3421455"/>
                  <a:gd name="connsiteY22" fmla="*/ 893581 h 2509270"/>
                  <a:gd name="connsiteX23" fmla="*/ 363736 w 3421455"/>
                  <a:gd name="connsiteY23" fmla="*/ 887811 h 2509270"/>
                  <a:gd name="connsiteX24" fmla="*/ 912048 w 3421455"/>
                  <a:gd name="connsiteY24" fmla="*/ 1476383 h 2509270"/>
                  <a:gd name="connsiteX25" fmla="*/ 1292980 w 3421455"/>
                  <a:gd name="connsiteY25" fmla="*/ 339630 h 2509270"/>
                  <a:gd name="connsiteX26" fmla="*/ 2198416 w 3421455"/>
                  <a:gd name="connsiteY26" fmla="*/ 624 h 250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21455" h="2509270">
                    <a:moveTo>
                      <a:pt x="3163657" y="1586651"/>
                    </a:moveTo>
                    <a:lnTo>
                      <a:pt x="3325424" y="1759642"/>
                    </a:lnTo>
                    <a:cubicBezTo>
                      <a:pt x="3256095" y="1915334"/>
                      <a:pt x="3157879" y="2059493"/>
                      <a:pt x="3024999" y="2186354"/>
                    </a:cubicBezTo>
                    <a:cubicBezTo>
                      <a:pt x="2834344" y="2359345"/>
                      <a:pt x="2603247" y="2468906"/>
                      <a:pt x="2366373" y="2509270"/>
                    </a:cubicBezTo>
                    <a:cubicBezTo>
                      <a:pt x="2366373" y="2509270"/>
                      <a:pt x="2366373" y="2509270"/>
                      <a:pt x="2811234" y="2088325"/>
                    </a:cubicBezTo>
                    <a:cubicBezTo>
                      <a:pt x="2834344" y="2071026"/>
                      <a:pt x="2857454" y="2047961"/>
                      <a:pt x="2880563" y="2030662"/>
                    </a:cubicBezTo>
                    <a:cubicBezTo>
                      <a:pt x="3019221" y="1903802"/>
                      <a:pt x="3111660" y="1748109"/>
                      <a:pt x="3163657" y="1586651"/>
                    </a:cubicBezTo>
                    <a:close/>
                    <a:moveTo>
                      <a:pt x="2198416" y="624"/>
                    </a:moveTo>
                    <a:cubicBezTo>
                      <a:pt x="2522352" y="10722"/>
                      <a:pt x="2842682" y="143439"/>
                      <a:pt x="3082208" y="397333"/>
                    </a:cubicBezTo>
                    <a:cubicBezTo>
                      <a:pt x="3347706" y="685849"/>
                      <a:pt x="3457368" y="1060920"/>
                      <a:pt x="3411195" y="1424450"/>
                    </a:cubicBezTo>
                    <a:cubicBezTo>
                      <a:pt x="3411195" y="1424450"/>
                      <a:pt x="3411195" y="1424450"/>
                      <a:pt x="3209185" y="1205178"/>
                    </a:cubicBezTo>
                    <a:cubicBezTo>
                      <a:pt x="3197642" y="968595"/>
                      <a:pt x="3105294" y="732012"/>
                      <a:pt x="2926372" y="541591"/>
                    </a:cubicBezTo>
                    <a:cubicBezTo>
                      <a:pt x="2528124" y="120358"/>
                      <a:pt x="1864379" y="97277"/>
                      <a:pt x="1437273" y="495429"/>
                    </a:cubicBezTo>
                    <a:cubicBezTo>
                      <a:pt x="1015938" y="893581"/>
                      <a:pt x="992852" y="1557168"/>
                      <a:pt x="1391099" y="1984171"/>
                    </a:cubicBezTo>
                    <a:cubicBezTo>
                      <a:pt x="1593109" y="2197673"/>
                      <a:pt x="1870150" y="2313079"/>
                      <a:pt x="2141420" y="2313079"/>
                    </a:cubicBezTo>
                    <a:cubicBezTo>
                      <a:pt x="2141420" y="2313079"/>
                      <a:pt x="2141420" y="2313079"/>
                      <a:pt x="1939411" y="2509270"/>
                    </a:cubicBezTo>
                    <a:cubicBezTo>
                      <a:pt x="1679684" y="2463108"/>
                      <a:pt x="1431501" y="2336161"/>
                      <a:pt x="1241035" y="2128429"/>
                    </a:cubicBezTo>
                    <a:cubicBezTo>
                      <a:pt x="1241035" y="2128429"/>
                      <a:pt x="1241035" y="2128429"/>
                      <a:pt x="207900" y="1032069"/>
                    </a:cubicBezTo>
                    <a:cubicBezTo>
                      <a:pt x="207900" y="1032069"/>
                      <a:pt x="207900" y="1032069"/>
                      <a:pt x="202129" y="1187867"/>
                    </a:cubicBezTo>
                    <a:cubicBezTo>
                      <a:pt x="202129" y="1326355"/>
                      <a:pt x="-5653" y="1314814"/>
                      <a:pt x="119" y="1182097"/>
                    </a:cubicBezTo>
                    <a:cubicBezTo>
                      <a:pt x="119" y="1014758"/>
                      <a:pt x="5891" y="841648"/>
                      <a:pt x="11662" y="668538"/>
                    </a:cubicBezTo>
                    <a:cubicBezTo>
                      <a:pt x="184813" y="674309"/>
                      <a:pt x="357964" y="680079"/>
                      <a:pt x="525344" y="685849"/>
                    </a:cubicBezTo>
                    <a:cubicBezTo>
                      <a:pt x="658093" y="691620"/>
                      <a:pt x="652321" y="899351"/>
                      <a:pt x="519572" y="893581"/>
                    </a:cubicBezTo>
                    <a:cubicBezTo>
                      <a:pt x="519572" y="893581"/>
                      <a:pt x="519572" y="893581"/>
                      <a:pt x="363736" y="887811"/>
                    </a:cubicBezTo>
                    <a:cubicBezTo>
                      <a:pt x="363736" y="887811"/>
                      <a:pt x="363736" y="887811"/>
                      <a:pt x="912048" y="1476383"/>
                    </a:cubicBezTo>
                    <a:cubicBezTo>
                      <a:pt x="842787" y="1055150"/>
                      <a:pt x="987080" y="633917"/>
                      <a:pt x="1292980" y="339630"/>
                    </a:cubicBezTo>
                    <a:cubicBezTo>
                      <a:pt x="1546935" y="103047"/>
                      <a:pt x="1874479" y="-9474"/>
                      <a:pt x="2198416" y="624"/>
                    </a:cubicBezTo>
                    <a:close/>
                  </a:path>
                </a:pathLst>
              </a:custGeom>
              <a:solidFill>
                <a:schemeClr val="accent4"/>
              </a:solidFill>
              <a:ln>
                <a:noFill/>
              </a:ln>
            </p:spPr>
            <p:txBody>
              <a:bodyPr vert="horz" wrap="square" lIns="91428" tIns="45714" rIns="91428" bIns="45714"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914400"/>
                <a:endParaRPr lang="en-US">
                  <a:solidFill>
                    <a:prstClr val="black"/>
                  </a:solidFill>
                  <a:latin typeface="Arial" panose="020B0604020202020204"/>
                  <a:ea typeface="微软雅黑" panose="020B0503020204020204" charset="-122"/>
                </a:endParaRPr>
              </a:p>
            </p:txBody>
          </p:sp>
          <p:sp>
            <p:nvSpPr>
              <p:cNvPr id="6" name="ïṩliḑê"/>
              <p:cNvSpPr/>
              <p:nvPr/>
            </p:nvSpPr>
            <p:spPr bwMode="auto">
              <a:xfrm>
                <a:off x="5336451" y="3568657"/>
                <a:ext cx="1600534" cy="2398941"/>
              </a:xfrm>
              <a:custGeom>
                <a:avLst/>
                <a:gdLst>
                  <a:gd name="T0" fmla="*/ 135 w 367"/>
                  <a:gd name="T1" fmla="*/ 513 h 550"/>
                  <a:gd name="T2" fmla="*/ 108 w 367"/>
                  <a:gd name="T3" fmla="*/ 513 h 550"/>
                  <a:gd name="T4" fmla="*/ 313 w 367"/>
                  <a:gd name="T5" fmla="*/ 320 h 550"/>
                  <a:gd name="T6" fmla="*/ 361 w 367"/>
                  <a:gd name="T7" fmla="*/ 242 h 550"/>
                  <a:gd name="T8" fmla="*/ 331 w 367"/>
                  <a:gd name="T9" fmla="*/ 211 h 550"/>
                  <a:gd name="T10" fmla="*/ 289 w 367"/>
                  <a:gd name="T11" fmla="*/ 295 h 550"/>
                  <a:gd name="T12" fmla="*/ 92 w 367"/>
                  <a:gd name="T13" fmla="*/ 288 h 550"/>
                  <a:gd name="T14" fmla="*/ 98 w 367"/>
                  <a:gd name="T15" fmla="*/ 92 h 550"/>
                  <a:gd name="T16" fmla="*/ 295 w 367"/>
                  <a:gd name="T17" fmla="*/ 98 h 550"/>
                  <a:gd name="T18" fmla="*/ 367 w 367"/>
                  <a:gd name="T19" fmla="*/ 174 h 550"/>
                  <a:gd name="T20" fmla="*/ 320 w 367"/>
                  <a:gd name="T21" fmla="*/ 74 h 550"/>
                  <a:gd name="T22" fmla="*/ 74 w 367"/>
                  <a:gd name="T23" fmla="*/ 66 h 550"/>
                  <a:gd name="T24" fmla="*/ 66 w 367"/>
                  <a:gd name="T25" fmla="*/ 313 h 550"/>
                  <a:gd name="T26" fmla="*/ 210 w 367"/>
                  <a:gd name="T27" fmla="*/ 367 h 550"/>
                  <a:gd name="T28" fmla="*/ 83 w 367"/>
                  <a:gd name="T29" fmla="*/ 486 h 550"/>
                  <a:gd name="T30" fmla="*/ 84 w 367"/>
                  <a:gd name="T31" fmla="*/ 459 h 550"/>
                  <a:gd name="T32" fmla="*/ 48 w 367"/>
                  <a:gd name="T33" fmla="*/ 458 h 550"/>
                  <a:gd name="T34" fmla="*/ 45 w 367"/>
                  <a:gd name="T35" fmla="*/ 547 h 550"/>
                  <a:gd name="T36" fmla="*/ 134 w 367"/>
                  <a:gd name="T37" fmla="*/ 549 h 550"/>
                  <a:gd name="T38" fmla="*/ 135 w 367"/>
                  <a:gd name="T39" fmla="*/ 513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7" h="550">
                    <a:moveTo>
                      <a:pt x="135" y="513"/>
                    </a:moveTo>
                    <a:cubicBezTo>
                      <a:pt x="108" y="513"/>
                      <a:pt x="108" y="513"/>
                      <a:pt x="108" y="513"/>
                    </a:cubicBezTo>
                    <a:cubicBezTo>
                      <a:pt x="313" y="320"/>
                      <a:pt x="313" y="320"/>
                      <a:pt x="313" y="320"/>
                    </a:cubicBezTo>
                    <a:cubicBezTo>
                      <a:pt x="336" y="298"/>
                      <a:pt x="352" y="271"/>
                      <a:pt x="361" y="242"/>
                    </a:cubicBezTo>
                    <a:cubicBezTo>
                      <a:pt x="331" y="211"/>
                      <a:pt x="331" y="211"/>
                      <a:pt x="331" y="211"/>
                    </a:cubicBezTo>
                    <a:cubicBezTo>
                      <a:pt x="327" y="243"/>
                      <a:pt x="312" y="272"/>
                      <a:pt x="289" y="295"/>
                    </a:cubicBezTo>
                    <a:cubicBezTo>
                      <a:pt x="233" y="347"/>
                      <a:pt x="144" y="344"/>
                      <a:pt x="92" y="288"/>
                    </a:cubicBezTo>
                    <a:cubicBezTo>
                      <a:pt x="39" y="232"/>
                      <a:pt x="42" y="144"/>
                      <a:pt x="98" y="92"/>
                    </a:cubicBezTo>
                    <a:cubicBezTo>
                      <a:pt x="154" y="39"/>
                      <a:pt x="242" y="42"/>
                      <a:pt x="295" y="98"/>
                    </a:cubicBezTo>
                    <a:cubicBezTo>
                      <a:pt x="367" y="174"/>
                      <a:pt x="367" y="174"/>
                      <a:pt x="367" y="174"/>
                    </a:cubicBezTo>
                    <a:cubicBezTo>
                      <a:pt x="363" y="138"/>
                      <a:pt x="347" y="102"/>
                      <a:pt x="320" y="74"/>
                    </a:cubicBezTo>
                    <a:cubicBezTo>
                      <a:pt x="254" y="3"/>
                      <a:pt x="144" y="0"/>
                      <a:pt x="74" y="66"/>
                    </a:cubicBezTo>
                    <a:cubicBezTo>
                      <a:pt x="4" y="132"/>
                      <a:pt x="0" y="242"/>
                      <a:pt x="66" y="313"/>
                    </a:cubicBezTo>
                    <a:cubicBezTo>
                      <a:pt x="103" y="352"/>
                      <a:pt x="156" y="372"/>
                      <a:pt x="210" y="367"/>
                    </a:cubicBezTo>
                    <a:cubicBezTo>
                      <a:pt x="83" y="486"/>
                      <a:pt x="83" y="486"/>
                      <a:pt x="83" y="486"/>
                    </a:cubicBezTo>
                    <a:cubicBezTo>
                      <a:pt x="84" y="459"/>
                      <a:pt x="84" y="459"/>
                      <a:pt x="84" y="459"/>
                    </a:cubicBezTo>
                    <a:cubicBezTo>
                      <a:pt x="85" y="436"/>
                      <a:pt x="49" y="435"/>
                      <a:pt x="48" y="458"/>
                    </a:cubicBezTo>
                    <a:cubicBezTo>
                      <a:pt x="47" y="487"/>
                      <a:pt x="46" y="517"/>
                      <a:pt x="45" y="547"/>
                    </a:cubicBezTo>
                    <a:cubicBezTo>
                      <a:pt x="75" y="548"/>
                      <a:pt x="104" y="548"/>
                      <a:pt x="134" y="549"/>
                    </a:cubicBezTo>
                    <a:cubicBezTo>
                      <a:pt x="157" y="550"/>
                      <a:pt x="158" y="514"/>
                      <a:pt x="135" y="513"/>
                    </a:cubicBezTo>
                    <a:close/>
                  </a:path>
                </a:pathLst>
              </a:custGeom>
              <a:solidFill>
                <a:srgbClr val="4970AF"/>
              </a:solidFill>
              <a:ln>
                <a:noFill/>
              </a:ln>
            </p:spPr>
            <p:txBody>
              <a:bodyPr vert="horz" wrap="square" lIns="91428" tIns="45714" rIns="91428" bIns="45714"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914400"/>
                <a:endParaRPr lang="en-US">
                  <a:solidFill>
                    <a:prstClr val="black"/>
                  </a:solidFill>
                  <a:latin typeface="Arial" panose="020B0604020202020204"/>
                  <a:ea typeface="微软雅黑" panose="020B0503020204020204" charset="-122"/>
                </a:endParaRPr>
              </a:p>
            </p:txBody>
          </p:sp>
          <p:sp>
            <p:nvSpPr>
              <p:cNvPr id="7" name="íşliḓé"/>
              <p:cNvSpPr/>
              <p:nvPr/>
            </p:nvSpPr>
            <p:spPr bwMode="auto">
              <a:xfrm>
                <a:off x="5541820" y="3774025"/>
                <a:ext cx="2102050" cy="1456181"/>
              </a:xfrm>
              <a:custGeom>
                <a:avLst/>
                <a:gdLst>
                  <a:gd name="T0" fmla="*/ 391 w 482"/>
                  <a:gd name="T1" fmla="*/ 295 h 334"/>
                  <a:gd name="T2" fmla="*/ 418 w 482"/>
                  <a:gd name="T3" fmla="*/ 296 h 334"/>
                  <a:gd name="T4" fmla="*/ 278 w 482"/>
                  <a:gd name="T5" fmla="*/ 147 h 334"/>
                  <a:gd name="T6" fmla="*/ 237 w 482"/>
                  <a:gd name="T7" fmla="*/ 242 h 334"/>
                  <a:gd name="T8" fmla="*/ 50 w 482"/>
                  <a:gd name="T9" fmla="*/ 236 h 334"/>
                  <a:gd name="T10" fmla="*/ 56 w 482"/>
                  <a:gd name="T11" fmla="*/ 50 h 334"/>
                  <a:gd name="T12" fmla="*/ 242 w 482"/>
                  <a:gd name="T13" fmla="*/ 56 h 334"/>
                  <a:gd name="T14" fmla="*/ 445 w 482"/>
                  <a:gd name="T15" fmla="*/ 271 h 334"/>
                  <a:gd name="T16" fmla="*/ 446 w 482"/>
                  <a:gd name="T17" fmla="*/ 244 h 334"/>
                  <a:gd name="T18" fmla="*/ 482 w 482"/>
                  <a:gd name="T19" fmla="*/ 245 h 334"/>
                  <a:gd name="T20" fmla="*/ 479 w 482"/>
                  <a:gd name="T21" fmla="*/ 334 h 334"/>
                  <a:gd name="T22" fmla="*/ 390 w 482"/>
                  <a:gd name="T23" fmla="*/ 331 h 334"/>
                  <a:gd name="T24" fmla="*/ 391 w 482"/>
                  <a:gd name="T25" fmla="*/ 295 h 334"/>
                  <a:gd name="T26" fmla="*/ 216 w 482"/>
                  <a:gd name="T27" fmla="*/ 81 h 334"/>
                  <a:gd name="T28" fmla="*/ 81 w 482"/>
                  <a:gd name="T29" fmla="*/ 76 h 334"/>
                  <a:gd name="T30" fmla="*/ 77 w 482"/>
                  <a:gd name="T31" fmla="*/ 211 h 334"/>
                  <a:gd name="T32" fmla="*/ 212 w 482"/>
                  <a:gd name="T33" fmla="*/ 216 h 334"/>
                  <a:gd name="T34" fmla="*/ 216 w 482"/>
                  <a:gd name="T35" fmla="*/ 8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2" h="334">
                    <a:moveTo>
                      <a:pt x="391" y="295"/>
                    </a:moveTo>
                    <a:cubicBezTo>
                      <a:pt x="418" y="296"/>
                      <a:pt x="418" y="296"/>
                      <a:pt x="418" y="296"/>
                    </a:cubicBezTo>
                    <a:cubicBezTo>
                      <a:pt x="278" y="147"/>
                      <a:pt x="278" y="147"/>
                      <a:pt x="278" y="147"/>
                    </a:cubicBezTo>
                    <a:cubicBezTo>
                      <a:pt x="278" y="183"/>
                      <a:pt x="263" y="217"/>
                      <a:pt x="237" y="242"/>
                    </a:cubicBezTo>
                    <a:cubicBezTo>
                      <a:pt x="184" y="292"/>
                      <a:pt x="100" y="290"/>
                      <a:pt x="50" y="236"/>
                    </a:cubicBezTo>
                    <a:cubicBezTo>
                      <a:pt x="0" y="183"/>
                      <a:pt x="3" y="100"/>
                      <a:pt x="56" y="50"/>
                    </a:cubicBezTo>
                    <a:cubicBezTo>
                      <a:pt x="109" y="0"/>
                      <a:pt x="193" y="2"/>
                      <a:pt x="242" y="56"/>
                    </a:cubicBezTo>
                    <a:cubicBezTo>
                      <a:pt x="445" y="271"/>
                      <a:pt x="445" y="271"/>
                      <a:pt x="445" y="271"/>
                    </a:cubicBezTo>
                    <a:cubicBezTo>
                      <a:pt x="446" y="244"/>
                      <a:pt x="446" y="244"/>
                      <a:pt x="446" y="244"/>
                    </a:cubicBezTo>
                    <a:cubicBezTo>
                      <a:pt x="446" y="221"/>
                      <a:pt x="482" y="222"/>
                      <a:pt x="482" y="245"/>
                    </a:cubicBezTo>
                    <a:cubicBezTo>
                      <a:pt x="481" y="275"/>
                      <a:pt x="480" y="304"/>
                      <a:pt x="479" y="334"/>
                    </a:cubicBezTo>
                    <a:cubicBezTo>
                      <a:pt x="449" y="333"/>
                      <a:pt x="420" y="332"/>
                      <a:pt x="390" y="331"/>
                    </a:cubicBezTo>
                    <a:cubicBezTo>
                      <a:pt x="367" y="330"/>
                      <a:pt x="368" y="294"/>
                      <a:pt x="391" y="295"/>
                    </a:cubicBezTo>
                    <a:close/>
                    <a:moveTo>
                      <a:pt x="216" y="81"/>
                    </a:moveTo>
                    <a:cubicBezTo>
                      <a:pt x="180" y="42"/>
                      <a:pt x="119" y="40"/>
                      <a:pt x="81" y="76"/>
                    </a:cubicBezTo>
                    <a:cubicBezTo>
                      <a:pt x="42" y="113"/>
                      <a:pt x="41" y="173"/>
                      <a:pt x="77" y="211"/>
                    </a:cubicBezTo>
                    <a:cubicBezTo>
                      <a:pt x="113" y="250"/>
                      <a:pt x="173" y="252"/>
                      <a:pt x="212" y="216"/>
                    </a:cubicBezTo>
                    <a:cubicBezTo>
                      <a:pt x="250" y="179"/>
                      <a:pt x="252" y="119"/>
                      <a:pt x="216" y="81"/>
                    </a:cubicBezTo>
                    <a:close/>
                  </a:path>
                </a:pathLst>
              </a:custGeom>
              <a:solidFill>
                <a:schemeClr val="accent4"/>
              </a:solidFill>
              <a:ln>
                <a:noFill/>
              </a:ln>
            </p:spPr>
            <p:txBody>
              <a:bodyPr vert="horz" wrap="square" lIns="91428" tIns="45714" rIns="91428" bIns="45714"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914400"/>
                <a:endParaRPr lang="en-US">
                  <a:solidFill>
                    <a:prstClr val="black"/>
                  </a:solidFill>
                  <a:latin typeface="Arial" panose="020B0604020202020204"/>
                  <a:ea typeface="微软雅黑" panose="020B0503020204020204" charset="-122"/>
                </a:endParaRPr>
              </a:p>
            </p:txBody>
          </p:sp>
          <p:sp>
            <p:nvSpPr>
              <p:cNvPr id="8" name="íş1ïďé"/>
              <p:cNvSpPr/>
              <p:nvPr/>
            </p:nvSpPr>
            <p:spPr>
              <a:xfrm>
                <a:off x="5526079" y="4163000"/>
                <a:ext cx="1310811" cy="483298"/>
              </a:xfrm>
              <a:prstGeom prst="rect">
                <a:avLst/>
              </a:prstGeom>
            </p:spPr>
            <p:txBody>
              <a:bodyPr wrap="square" lIns="91428" tIns="45714" rIns="91428" bIns="45714" anchor="ctr">
                <a:normAutofit/>
              </a:bodyPr>
              <a:lstStyle/>
              <a:p>
                <a:pPr algn="ctr" defTabSz="457200"/>
                <a:r>
                  <a:rPr lang="zh-CN" altLang="en-US" sz="2400" b="1" dirty="0">
                    <a:solidFill>
                      <a:srgbClr val="2C4F88"/>
                    </a:solidFill>
                    <a:latin typeface="Arial" panose="020B0604020202020204"/>
                    <a:ea typeface="微软雅黑" panose="020B0503020204020204" charset="-122"/>
                  </a:rPr>
                  <a:t>痛点</a:t>
                </a:r>
                <a:endParaRPr lang="zh-CN" altLang="en-US" sz="2400" b="1" dirty="0">
                  <a:solidFill>
                    <a:srgbClr val="2C4F88"/>
                  </a:solidFill>
                  <a:latin typeface="Arial" panose="020B0604020202020204"/>
                  <a:ea typeface="微软雅黑" panose="020B0503020204020204" charset="-122"/>
                </a:endParaRPr>
              </a:p>
            </p:txBody>
          </p:sp>
        </p:grpSp>
        <p:grpSp>
          <p:nvGrpSpPr>
            <p:cNvPr id="9" name="íṡḷïḍé"/>
            <p:cNvGrpSpPr/>
            <p:nvPr/>
          </p:nvGrpSpPr>
          <p:grpSpPr>
            <a:xfrm>
              <a:off x="2342" y="5391"/>
              <a:ext cx="4510" cy="441"/>
              <a:chOff x="673100" y="2187467"/>
              <a:chExt cx="3370676" cy="329340"/>
            </a:xfrm>
          </p:grpSpPr>
          <p:cxnSp>
            <p:nvCxnSpPr>
              <p:cNvPr id="10" name="直接连接符 9"/>
              <p:cNvCxnSpPr/>
              <p:nvPr/>
            </p:nvCxnSpPr>
            <p:spPr>
              <a:xfrm>
                <a:off x="673100" y="2516807"/>
                <a:ext cx="3370676"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îṩlïḋé"/>
              <p:cNvSpPr/>
              <p:nvPr/>
            </p:nvSpPr>
            <p:spPr bwMode="auto">
              <a:xfrm>
                <a:off x="3746851" y="2187467"/>
                <a:ext cx="296925" cy="274705"/>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accent4"/>
              </a:solidFill>
              <a:ln w="9525">
                <a:noFill/>
                <a:round/>
              </a:ln>
            </p:spPr>
            <p:txBody>
              <a:bodyPr wrap="square" lIns="91428" tIns="45714" rIns="91428" bIns="45714" anchor="ctr">
                <a:normAutofit fontScale="62500" lnSpcReduction="20000"/>
              </a:bodyPr>
              <a:lstStyle/>
              <a:p>
                <a:pPr algn="ctr" defTabSz="457200"/>
                <a:endParaRPr sz="1800">
                  <a:solidFill>
                    <a:prstClr val="black"/>
                  </a:solidFill>
                  <a:latin typeface="Arial" panose="020B0604020202020204"/>
                  <a:ea typeface="微软雅黑" panose="020B0503020204020204" charset="-122"/>
                </a:endParaRPr>
              </a:p>
            </p:txBody>
          </p:sp>
        </p:grpSp>
        <p:grpSp>
          <p:nvGrpSpPr>
            <p:cNvPr id="12" name="išľíḑè"/>
            <p:cNvGrpSpPr/>
            <p:nvPr/>
          </p:nvGrpSpPr>
          <p:grpSpPr>
            <a:xfrm>
              <a:off x="3659" y="8517"/>
              <a:ext cx="4510" cy="441"/>
              <a:chOff x="673100" y="2187467"/>
              <a:chExt cx="3370676" cy="329340"/>
            </a:xfrm>
          </p:grpSpPr>
          <p:cxnSp>
            <p:nvCxnSpPr>
              <p:cNvPr id="13" name="直接连接符 12"/>
              <p:cNvCxnSpPr/>
              <p:nvPr/>
            </p:nvCxnSpPr>
            <p:spPr>
              <a:xfrm>
                <a:off x="673100" y="2516807"/>
                <a:ext cx="3370676"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ïṧlïḑe"/>
              <p:cNvSpPr/>
              <p:nvPr/>
            </p:nvSpPr>
            <p:spPr bwMode="auto">
              <a:xfrm>
                <a:off x="3746851" y="2187467"/>
                <a:ext cx="296925" cy="274705"/>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accent1">
                  <a:lumMod val="75000"/>
                </a:schemeClr>
              </a:solidFill>
              <a:ln w="9525">
                <a:noFill/>
                <a:round/>
              </a:ln>
            </p:spPr>
            <p:txBody>
              <a:bodyPr wrap="square" lIns="91428" tIns="45714" rIns="91428" bIns="45714" anchor="ctr">
                <a:normAutofit fontScale="62500" lnSpcReduction="20000"/>
              </a:bodyPr>
              <a:lstStyle/>
              <a:p>
                <a:pPr algn="ctr" defTabSz="457200"/>
                <a:endParaRPr sz="1800">
                  <a:solidFill>
                    <a:prstClr val="black"/>
                  </a:solidFill>
                  <a:latin typeface="Arial" panose="020B0604020202020204"/>
                  <a:ea typeface="微软雅黑" panose="020B0503020204020204" charset="-122"/>
                </a:endParaRPr>
              </a:p>
            </p:txBody>
          </p:sp>
        </p:grpSp>
        <p:grpSp>
          <p:nvGrpSpPr>
            <p:cNvPr id="15" name="ïśļïḓé"/>
            <p:cNvGrpSpPr/>
            <p:nvPr/>
          </p:nvGrpSpPr>
          <p:grpSpPr>
            <a:xfrm>
              <a:off x="12306" y="7415"/>
              <a:ext cx="4550" cy="441"/>
              <a:chOff x="8120234" y="5182803"/>
              <a:chExt cx="3400254" cy="329340"/>
            </a:xfrm>
          </p:grpSpPr>
          <p:cxnSp>
            <p:nvCxnSpPr>
              <p:cNvPr id="16" name="直接连接符 15"/>
              <p:cNvCxnSpPr/>
              <p:nvPr/>
            </p:nvCxnSpPr>
            <p:spPr>
              <a:xfrm>
                <a:off x="8149812" y="5512143"/>
                <a:ext cx="3370676"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8" name="íṥḷîḋé"/>
              <p:cNvSpPr/>
              <p:nvPr/>
            </p:nvSpPr>
            <p:spPr bwMode="auto">
              <a:xfrm>
                <a:off x="8120234" y="5182803"/>
                <a:ext cx="296925" cy="274705"/>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accent4"/>
              </a:solidFill>
              <a:ln w="9525">
                <a:noFill/>
                <a:round/>
              </a:ln>
            </p:spPr>
            <p:txBody>
              <a:bodyPr wrap="square" lIns="91428" tIns="45714" rIns="91428" bIns="45714" anchor="ctr">
                <a:normAutofit fontScale="62500" lnSpcReduction="20000"/>
              </a:bodyPr>
              <a:lstStyle/>
              <a:p>
                <a:pPr algn="r" defTabSz="457200"/>
                <a:endParaRPr sz="1800">
                  <a:solidFill>
                    <a:prstClr val="black"/>
                  </a:solidFill>
                  <a:latin typeface="Arial" panose="020B0604020202020204"/>
                  <a:ea typeface="微软雅黑" panose="020B0503020204020204" charset="-122"/>
                </a:endParaRPr>
              </a:p>
            </p:txBody>
          </p:sp>
        </p:grpSp>
        <p:grpSp>
          <p:nvGrpSpPr>
            <p:cNvPr id="19" name="ïS1îde"/>
            <p:cNvGrpSpPr/>
            <p:nvPr/>
          </p:nvGrpSpPr>
          <p:grpSpPr>
            <a:xfrm>
              <a:off x="10230" y="3516"/>
              <a:ext cx="4550" cy="441"/>
              <a:chOff x="8120234" y="5182803"/>
              <a:chExt cx="3400254" cy="329340"/>
            </a:xfrm>
          </p:grpSpPr>
          <p:cxnSp>
            <p:nvCxnSpPr>
              <p:cNvPr id="20" name="直接连接符 19"/>
              <p:cNvCxnSpPr/>
              <p:nvPr/>
            </p:nvCxnSpPr>
            <p:spPr>
              <a:xfrm>
                <a:off x="8149812" y="5512143"/>
                <a:ext cx="3370676"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íṧḷidê"/>
              <p:cNvSpPr/>
              <p:nvPr/>
            </p:nvSpPr>
            <p:spPr bwMode="auto">
              <a:xfrm>
                <a:off x="8120234" y="5182803"/>
                <a:ext cx="296925" cy="274705"/>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rgbClr val="4970AF"/>
              </a:solidFill>
              <a:ln w="9525">
                <a:noFill/>
                <a:round/>
              </a:ln>
            </p:spPr>
            <p:txBody>
              <a:bodyPr wrap="square" lIns="91428" tIns="45714" rIns="91428" bIns="45714" anchor="ctr">
                <a:normAutofit fontScale="62500" lnSpcReduction="20000"/>
              </a:bodyPr>
              <a:lstStyle/>
              <a:p>
                <a:pPr algn="r" defTabSz="457200"/>
                <a:endParaRPr sz="1800">
                  <a:solidFill>
                    <a:prstClr val="black"/>
                  </a:solidFill>
                  <a:latin typeface="Arial" panose="020B0604020202020204"/>
                  <a:ea typeface="微软雅黑" panose="020B0503020204020204" charset="-122"/>
                </a:endParaRPr>
              </a:p>
            </p:txBody>
          </p:sp>
        </p:grpSp>
        <p:grpSp>
          <p:nvGrpSpPr>
            <p:cNvPr id="22" name="组合 21"/>
            <p:cNvGrpSpPr/>
            <p:nvPr/>
          </p:nvGrpSpPr>
          <p:grpSpPr>
            <a:xfrm>
              <a:off x="2215" y="4252"/>
              <a:ext cx="3934" cy="1605"/>
              <a:chOff x="845176" y="5068541"/>
              <a:chExt cx="2498416" cy="1019306"/>
            </a:xfrm>
          </p:grpSpPr>
          <p:sp>
            <p:nvSpPr>
              <p:cNvPr id="23" name="矩形 22"/>
              <p:cNvSpPr/>
              <p:nvPr/>
            </p:nvSpPr>
            <p:spPr bwMode="auto">
              <a:xfrm>
                <a:off x="845176" y="5480073"/>
                <a:ext cx="2498416" cy="607774"/>
              </a:xfrm>
              <a:prstGeom prst="rect">
                <a:avLst/>
              </a:prstGeom>
            </p:spPr>
            <p:txBody>
              <a:bodyPr wrap="square">
                <a:spAutoFit/>
                <a:scene3d>
                  <a:camera prst="orthographicFront"/>
                  <a:lightRig rig="threePt" dir="t"/>
                </a:scene3d>
                <a:sp3d contourW="12700"/>
              </a:bodyPr>
              <a:lstStyle/>
              <a:p>
                <a:pPr defTabSz="457200">
                  <a:lnSpc>
                    <a:spcPct val="120000"/>
                  </a:lnSpc>
                  <a:defRPr/>
                </a:pPr>
                <a:r>
                  <a:rPr lang="zh-CN" altLang="en-US" sz="14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架构模式单一，代码不清晰，可维护性、可扩展性差。</a:t>
                </a:r>
                <a:endParaRPr lang="zh-CN" altLang="en-US" sz="14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24" name="文本框 23"/>
              <p:cNvSpPr txBox="1"/>
              <p:nvPr/>
            </p:nvSpPr>
            <p:spPr>
              <a:xfrm>
                <a:off x="845176" y="5068541"/>
                <a:ext cx="1947164" cy="460435"/>
              </a:xfrm>
              <a:prstGeom prst="rect">
                <a:avLst/>
              </a:prstGeom>
              <a:noFill/>
            </p:spPr>
            <p:txBody>
              <a:bodyPr wrap="square" rtlCol="0">
                <a:spAutoFit/>
                <a:scene3d>
                  <a:camera prst="orthographicFront"/>
                  <a:lightRig rig="threePt" dir="t"/>
                </a:scene3d>
                <a:sp3d contourW="12700"/>
              </a:bodyPr>
              <a:lstStyle/>
              <a:p>
                <a:pPr algn="l" defTabSz="457200"/>
                <a:r>
                  <a:rPr lang="zh-CN" altLang="en-US" sz="2400" b="1" dirty="0">
                    <a:solidFill>
                      <a:srgbClr val="426AAC"/>
                    </a:solidFill>
                    <a:latin typeface="Arial" panose="020B0604020202020204"/>
                    <a:ea typeface="微软雅黑" panose="020B0503020204020204" charset="-122"/>
                  </a:rPr>
                  <a:t>远古时代</a:t>
                </a:r>
                <a:endParaRPr lang="zh-CN" altLang="en-US" sz="2400" b="1" dirty="0">
                  <a:solidFill>
                    <a:srgbClr val="426AAC"/>
                  </a:solidFill>
                  <a:latin typeface="Arial" panose="020B0604020202020204"/>
                  <a:ea typeface="微软雅黑" panose="020B0503020204020204" charset="-122"/>
                </a:endParaRPr>
              </a:p>
            </p:txBody>
          </p:sp>
        </p:grpSp>
        <p:grpSp>
          <p:nvGrpSpPr>
            <p:cNvPr id="25" name="组合 24"/>
            <p:cNvGrpSpPr/>
            <p:nvPr/>
          </p:nvGrpSpPr>
          <p:grpSpPr>
            <a:xfrm>
              <a:off x="3530" y="7329"/>
              <a:ext cx="3563" cy="1589"/>
              <a:chOff x="845176" y="4770200"/>
              <a:chExt cx="2262616" cy="1009045"/>
            </a:xfrm>
          </p:grpSpPr>
          <p:sp>
            <p:nvSpPr>
              <p:cNvPr id="26" name="矩形 25"/>
              <p:cNvSpPr/>
              <p:nvPr/>
            </p:nvSpPr>
            <p:spPr bwMode="auto">
              <a:xfrm>
                <a:off x="845176" y="5171659"/>
                <a:ext cx="2262616" cy="607586"/>
              </a:xfrm>
              <a:prstGeom prst="rect">
                <a:avLst/>
              </a:prstGeom>
            </p:spPr>
            <p:txBody>
              <a:bodyPr wrap="square">
                <a:spAutoFit/>
                <a:scene3d>
                  <a:camera prst="orthographicFront"/>
                  <a:lightRig rig="threePt" dir="t"/>
                </a:scene3d>
                <a:sp3d contourW="12700"/>
              </a:bodyPr>
              <a:lstStyle/>
              <a:p>
                <a:pPr defTabSz="457200">
                  <a:lnSpc>
                    <a:spcPct val="120000"/>
                  </a:lnSpc>
                  <a:defRPr/>
                </a:pPr>
                <a:r>
                  <a:rPr lang="zh-CN" altLang="en-US" sz="14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体系庞大，架构复杂，学习成本高。</a:t>
                </a:r>
                <a:endParaRPr lang="zh-CN" altLang="en-US" sz="14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27" name="文本框 26"/>
              <p:cNvSpPr txBox="1"/>
              <p:nvPr/>
            </p:nvSpPr>
            <p:spPr>
              <a:xfrm>
                <a:off x="856607" y="4770200"/>
                <a:ext cx="1401196" cy="460435"/>
              </a:xfrm>
              <a:prstGeom prst="rect">
                <a:avLst/>
              </a:prstGeom>
              <a:noFill/>
            </p:spPr>
            <p:txBody>
              <a:bodyPr wrap="square" rtlCol="0">
                <a:spAutoFit/>
                <a:scene3d>
                  <a:camera prst="orthographicFront"/>
                  <a:lightRig rig="threePt" dir="t"/>
                </a:scene3d>
                <a:sp3d contourW="12700"/>
              </a:bodyPr>
              <a:lstStyle/>
              <a:p>
                <a:pPr algn="l" defTabSz="457200"/>
                <a:r>
                  <a:rPr lang="zh-CN" altLang="en-US" sz="2400" b="1" dirty="0">
                    <a:solidFill>
                      <a:srgbClr val="426AAC"/>
                    </a:solidFill>
                    <a:latin typeface="Arial" panose="020B0604020202020204"/>
                    <a:ea typeface="微软雅黑" panose="020B0503020204020204" charset="-122"/>
                  </a:rPr>
                  <a:t>微服务</a:t>
                </a:r>
                <a:endParaRPr lang="zh-CN" altLang="en-US" sz="2400" b="1" dirty="0">
                  <a:solidFill>
                    <a:srgbClr val="426AAC"/>
                  </a:solidFill>
                  <a:latin typeface="Arial" panose="020B0604020202020204"/>
                  <a:ea typeface="微软雅黑" panose="020B0503020204020204" charset="-122"/>
                </a:endParaRPr>
              </a:p>
            </p:txBody>
          </p:sp>
        </p:grpSp>
        <p:grpSp>
          <p:nvGrpSpPr>
            <p:cNvPr id="28" name="组合 27"/>
            <p:cNvGrpSpPr/>
            <p:nvPr/>
          </p:nvGrpSpPr>
          <p:grpSpPr>
            <a:xfrm>
              <a:off x="11284" y="2047"/>
              <a:ext cx="3940" cy="1922"/>
              <a:chOff x="845176" y="5135223"/>
              <a:chExt cx="2502226" cy="1220628"/>
            </a:xfrm>
          </p:grpSpPr>
          <p:sp>
            <p:nvSpPr>
              <p:cNvPr id="29" name="矩形 28"/>
              <p:cNvSpPr/>
              <p:nvPr/>
            </p:nvSpPr>
            <p:spPr bwMode="auto">
              <a:xfrm>
                <a:off x="845176" y="5489599"/>
                <a:ext cx="2502226" cy="866252"/>
              </a:xfrm>
              <a:prstGeom prst="rect">
                <a:avLst/>
              </a:prstGeom>
            </p:spPr>
            <p:txBody>
              <a:bodyPr wrap="square">
                <a:spAutoFit/>
                <a:scene3d>
                  <a:camera prst="orthographicFront"/>
                  <a:lightRig rig="threePt" dir="t"/>
                </a:scene3d>
                <a:sp3d contourW="12700"/>
              </a:bodyPr>
              <a:lstStyle/>
              <a:p>
                <a:pPr defTabSz="457200">
                  <a:lnSpc>
                    <a:spcPct val="120000"/>
                  </a:lnSpc>
                  <a:defRPr/>
                </a:pPr>
                <a:r>
                  <a:rPr lang="zh-CN" altLang="en-US" sz="14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配置多且较为复杂，前后端耦合紧密，维护成本较高，技术栈选择少，不符合多端需求。</a:t>
                </a:r>
                <a:endParaRPr lang="en-US" altLang="zh-CN" sz="14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30" name="文本框 29"/>
              <p:cNvSpPr txBox="1"/>
              <p:nvPr/>
            </p:nvSpPr>
            <p:spPr>
              <a:xfrm>
                <a:off x="845176" y="5135223"/>
                <a:ext cx="1401196" cy="460435"/>
              </a:xfrm>
              <a:prstGeom prst="rect">
                <a:avLst/>
              </a:prstGeom>
              <a:noFill/>
            </p:spPr>
            <p:txBody>
              <a:bodyPr wrap="square" rtlCol="0">
                <a:spAutoFit/>
                <a:scene3d>
                  <a:camera prst="orthographicFront"/>
                  <a:lightRig rig="threePt" dir="t"/>
                </a:scene3d>
                <a:sp3d contourW="12700"/>
              </a:bodyPr>
              <a:lstStyle/>
              <a:p>
                <a:pPr algn="l" defTabSz="457200"/>
                <a:r>
                  <a:rPr lang="en-US" altLang="zh-CN" sz="2400" b="1" dirty="0">
                    <a:solidFill>
                      <a:srgbClr val="426AAC"/>
                    </a:solidFill>
                    <a:latin typeface="Arial" panose="020B0604020202020204"/>
                    <a:ea typeface="微软雅黑" panose="020B0503020204020204" charset="-122"/>
                  </a:rPr>
                  <a:t>MVC</a:t>
                </a:r>
                <a:endParaRPr lang="en-US" altLang="zh-CN" sz="2400" b="1" dirty="0">
                  <a:solidFill>
                    <a:srgbClr val="426AAC"/>
                  </a:solidFill>
                  <a:latin typeface="Arial" panose="020B0604020202020204"/>
                  <a:ea typeface="微软雅黑" panose="020B0503020204020204" charset="-122"/>
                </a:endParaRPr>
              </a:p>
            </p:txBody>
          </p:sp>
        </p:grpSp>
        <p:grpSp>
          <p:nvGrpSpPr>
            <p:cNvPr id="31" name="组合 30"/>
            <p:cNvGrpSpPr/>
            <p:nvPr/>
          </p:nvGrpSpPr>
          <p:grpSpPr>
            <a:xfrm>
              <a:off x="13571" y="6255"/>
              <a:ext cx="3763" cy="1590"/>
              <a:chOff x="845176" y="5068541"/>
              <a:chExt cx="2389817" cy="1009780"/>
            </a:xfrm>
          </p:grpSpPr>
          <p:sp>
            <p:nvSpPr>
              <p:cNvPr id="32" name="矩形 31"/>
              <p:cNvSpPr/>
              <p:nvPr/>
            </p:nvSpPr>
            <p:spPr bwMode="auto">
              <a:xfrm>
                <a:off x="845176" y="5470547"/>
                <a:ext cx="2389817" cy="607774"/>
              </a:xfrm>
              <a:prstGeom prst="rect">
                <a:avLst/>
              </a:prstGeom>
            </p:spPr>
            <p:txBody>
              <a:bodyPr wrap="square">
                <a:spAutoFit/>
                <a:scene3d>
                  <a:camera prst="orthographicFront"/>
                  <a:lightRig rig="threePt" dir="t"/>
                </a:scene3d>
                <a:sp3d contourW="12700"/>
              </a:bodyPr>
              <a:lstStyle/>
              <a:p>
                <a:pPr defTabSz="457200">
                  <a:lnSpc>
                    <a:spcPct val="120000"/>
                  </a:lnSpc>
                  <a:defRPr/>
                </a:pPr>
                <a:r>
                  <a:rPr lang="zh-CN" altLang="en-US" sz="14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无法做到服务的自动注册，自动发现，弹性伸缩。</a:t>
                </a:r>
                <a:endParaRPr lang="zh-CN" altLang="en-US" sz="14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33" name="文本框 32"/>
              <p:cNvSpPr txBox="1"/>
              <p:nvPr/>
            </p:nvSpPr>
            <p:spPr>
              <a:xfrm>
                <a:off x="845176" y="5068541"/>
                <a:ext cx="1843010" cy="460435"/>
              </a:xfrm>
              <a:prstGeom prst="rect">
                <a:avLst/>
              </a:prstGeom>
              <a:noFill/>
            </p:spPr>
            <p:txBody>
              <a:bodyPr wrap="square" rtlCol="0">
                <a:spAutoFit/>
                <a:scene3d>
                  <a:camera prst="orthographicFront"/>
                  <a:lightRig rig="threePt" dir="t"/>
                </a:scene3d>
                <a:sp3d contourW="12700"/>
              </a:bodyPr>
              <a:lstStyle/>
              <a:p>
                <a:pPr algn="l" defTabSz="457200"/>
                <a:r>
                  <a:rPr lang="zh-CN" altLang="en-US" sz="2400" b="1" dirty="0">
                    <a:solidFill>
                      <a:srgbClr val="426AAC"/>
                    </a:solidFill>
                    <a:latin typeface="Arial" panose="020B0604020202020204"/>
                    <a:ea typeface="微软雅黑" panose="020B0503020204020204" charset="-122"/>
                  </a:rPr>
                  <a:t>前后端分离</a:t>
                </a:r>
                <a:endParaRPr lang="zh-CN" altLang="en-US" sz="2400" b="1" dirty="0">
                  <a:solidFill>
                    <a:srgbClr val="426AAC"/>
                  </a:solidFill>
                  <a:latin typeface="Arial" panose="020B0604020202020204"/>
                  <a:ea typeface="微软雅黑" panose="020B0503020204020204" charset="-122"/>
                </a:endParaRPr>
              </a:p>
            </p:txBody>
          </p:sp>
        </p:grpSp>
        <p:sp>
          <p:nvSpPr>
            <p:cNvPr id="36" name="文本框 35"/>
            <p:cNvSpPr txBox="1"/>
            <p:nvPr/>
          </p:nvSpPr>
          <p:spPr>
            <a:xfrm>
              <a:off x="7602" y="4450"/>
              <a:ext cx="1008" cy="580"/>
            </a:xfrm>
            <a:prstGeom prst="rect">
              <a:avLst/>
            </a:prstGeom>
            <a:noFill/>
          </p:spPr>
          <p:txBody>
            <a:bodyPr wrap="none" rtlCol="0">
              <a:spAutoFit/>
            </a:bodyPr>
            <a:p>
              <a:r>
                <a:rPr lang="zh-CN" altLang="en-US" b="1">
                  <a:solidFill>
                    <a:schemeClr val="accent6"/>
                  </a:solidFill>
                </a:rPr>
                <a:t>分层</a:t>
              </a:r>
              <a:endParaRPr lang="zh-CN" altLang="en-US" b="1">
                <a:solidFill>
                  <a:schemeClr val="accent6"/>
                </a:solidFill>
              </a:endParaRPr>
            </a:p>
          </p:txBody>
        </p:sp>
        <p:sp>
          <p:nvSpPr>
            <p:cNvPr id="37" name="文本框 36"/>
            <p:cNvSpPr txBox="1"/>
            <p:nvPr/>
          </p:nvSpPr>
          <p:spPr>
            <a:xfrm>
              <a:off x="11338" y="4984"/>
              <a:ext cx="1008" cy="580"/>
            </a:xfrm>
            <a:prstGeom prst="rect">
              <a:avLst/>
            </a:prstGeom>
            <a:noFill/>
          </p:spPr>
          <p:txBody>
            <a:bodyPr wrap="none" rtlCol="0">
              <a:spAutoFit/>
            </a:bodyPr>
            <a:p>
              <a:r>
                <a:rPr lang="zh-CN" altLang="en-US" b="1">
                  <a:solidFill>
                    <a:schemeClr val="accent6"/>
                  </a:solidFill>
                </a:rPr>
                <a:t>解耦</a:t>
              </a:r>
              <a:endParaRPr lang="zh-CN" altLang="en-US" b="1">
                <a:solidFill>
                  <a:schemeClr val="accent6"/>
                </a:solidFill>
              </a:endParaRPr>
            </a:p>
          </p:txBody>
        </p:sp>
        <p:sp>
          <p:nvSpPr>
            <p:cNvPr id="38" name="文本框 37"/>
            <p:cNvSpPr txBox="1"/>
            <p:nvPr/>
          </p:nvSpPr>
          <p:spPr>
            <a:xfrm>
              <a:off x="9986" y="8304"/>
              <a:ext cx="1704" cy="580"/>
            </a:xfrm>
            <a:prstGeom prst="rect">
              <a:avLst/>
            </a:prstGeom>
            <a:noFill/>
          </p:spPr>
          <p:txBody>
            <a:bodyPr wrap="none" rtlCol="0">
              <a:spAutoFit/>
            </a:bodyPr>
            <a:p>
              <a:r>
                <a:rPr lang="en-US" altLang="zh-CN" b="1">
                  <a:solidFill>
                    <a:schemeClr val="accent6"/>
                  </a:solidFill>
                </a:rPr>
                <a:t>DevOps</a:t>
              </a:r>
              <a:endParaRPr lang="en-US" altLang="zh-CN" b="1">
                <a:solidFill>
                  <a:schemeClr val="accent6"/>
                </a:solidFill>
              </a:endParaRPr>
            </a:p>
          </p:txBody>
        </p:sp>
      </p:gr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5"/>
          <p:cNvSpPr/>
          <p:nvPr/>
        </p:nvSpPr>
        <p:spPr>
          <a:xfrm>
            <a:off x="8357235" y="3776345"/>
            <a:ext cx="3834765" cy="3091180"/>
          </a:xfrm>
          <a:custGeom>
            <a:avLst/>
            <a:gdLst>
              <a:gd name="connsiteX0" fmla="*/ 0 w 5657850"/>
              <a:gd name="connsiteY0" fmla="*/ 0 h 4929550"/>
              <a:gd name="connsiteX1" fmla="*/ 5657850 w 5657850"/>
              <a:gd name="connsiteY1" fmla="*/ 0 h 4929550"/>
              <a:gd name="connsiteX2" fmla="*/ 5657850 w 5657850"/>
              <a:gd name="connsiteY2" fmla="*/ 4929550 h 4929550"/>
              <a:gd name="connsiteX3" fmla="*/ 0 w 5657850"/>
              <a:gd name="connsiteY3" fmla="*/ 4929550 h 4929550"/>
              <a:gd name="connsiteX4" fmla="*/ 0 w 5657850"/>
              <a:gd name="connsiteY4" fmla="*/ 0 h 4929550"/>
              <a:gd name="connsiteX0-1" fmla="*/ 0 w 5657850"/>
              <a:gd name="connsiteY0-2" fmla="*/ 1003300 h 5932850"/>
              <a:gd name="connsiteX1-3" fmla="*/ 5657850 w 5657850"/>
              <a:gd name="connsiteY1-4" fmla="*/ 1003300 h 5932850"/>
              <a:gd name="connsiteX2-5" fmla="*/ 5657850 w 5657850"/>
              <a:gd name="connsiteY2-6" fmla="*/ 5932850 h 5932850"/>
              <a:gd name="connsiteX3-7" fmla="*/ 0 w 5657850"/>
              <a:gd name="connsiteY3-8" fmla="*/ 5932850 h 5932850"/>
              <a:gd name="connsiteX4-9" fmla="*/ 0 w 5657850"/>
              <a:gd name="connsiteY4-10" fmla="*/ 1003300 h 5932850"/>
              <a:gd name="connsiteX0-11" fmla="*/ 660400 w 6318250"/>
              <a:gd name="connsiteY0-12" fmla="*/ 1003300 h 5932850"/>
              <a:gd name="connsiteX1-13" fmla="*/ 6318250 w 6318250"/>
              <a:gd name="connsiteY1-14" fmla="*/ 1003300 h 5932850"/>
              <a:gd name="connsiteX2-15" fmla="*/ 6318250 w 6318250"/>
              <a:gd name="connsiteY2-16" fmla="*/ 5932850 h 5932850"/>
              <a:gd name="connsiteX3-17" fmla="*/ 660400 w 6318250"/>
              <a:gd name="connsiteY3-18" fmla="*/ 5932850 h 5932850"/>
              <a:gd name="connsiteX4-19" fmla="*/ 660400 w 6318250"/>
              <a:gd name="connsiteY4-20" fmla="*/ 1003300 h 5932850"/>
              <a:gd name="connsiteX0-21" fmla="*/ 660400 w 6318250"/>
              <a:gd name="connsiteY0-22" fmla="*/ 965201 h 5894751"/>
              <a:gd name="connsiteX1-23" fmla="*/ 6318250 w 6318250"/>
              <a:gd name="connsiteY1-24" fmla="*/ 965201 h 5894751"/>
              <a:gd name="connsiteX2-25" fmla="*/ 6318250 w 6318250"/>
              <a:gd name="connsiteY2-26" fmla="*/ 5894751 h 5894751"/>
              <a:gd name="connsiteX3-27" fmla="*/ 660400 w 6318250"/>
              <a:gd name="connsiteY3-28" fmla="*/ 5894751 h 5894751"/>
              <a:gd name="connsiteX4-29" fmla="*/ 660400 w 6318250"/>
              <a:gd name="connsiteY4-30" fmla="*/ 965201 h 5894751"/>
              <a:gd name="connsiteX0-31" fmla="*/ 711200 w 6369050"/>
              <a:gd name="connsiteY0-32" fmla="*/ 965200 h 5894750"/>
              <a:gd name="connsiteX1-33" fmla="*/ 6369050 w 6369050"/>
              <a:gd name="connsiteY1-34" fmla="*/ 965200 h 5894750"/>
              <a:gd name="connsiteX2-35" fmla="*/ 6369050 w 6369050"/>
              <a:gd name="connsiteY2-36" fmla="*/ 5894750 h 5894750"/>
              <a:gd name="connsiteX3-37" fmla="*/ 711200 w 6369050"/>
              <a:gd name="connsiteY3-38" fmla="*/ 5894750 h 5894750"/>
              <a:gd name="connsiteX4-39" fmla="*/ 711200 w 6369050"/>
              <a:gd name="connsiteY4-40" fmla="*/ 965200 h 5894750"/>
              <a:gd name="connsiteX0-41" fmla="*/ 4371975 w 10029825"/>
              <a:gd name="connsiteY0-42" fmla="*/ 965200 h 5894750"/>
              <a:gd name="connsiteX1-43" fmla="*/ 10029825 w 10029825"/>
              <a:gd name="connsiteY1-44" fmla="*/ 965200 h 5894750"/>
              <a:gd name="connsiteX2-45" fmla="*/ 10029825 w 10029825"/>
              <a:gd name="connsiteY2-46" fmla="*/ 5894750 h 5894750"/>
              <a:gd name="connsiteX3-47" fmla="*/ 0 w 10029825"/>
              <a:gd name="connsiteY3-48" fmla="*/ 5894750 h 5894750"/>
              <a:gd name="connsiteX4-49" fmla="*/ 4371975 w 10029825"/>
              <a:gd name="connsiteY4-50" fmla="*/ 965200 h 5894750"/>
              <a:gd name="connsiteX0-51" fmla="*/ 4406541 w 10064391"/>
              <a:gd name="connsiteY0-52" fmla="*/ 965200 h 5894750"/>
              <a:gd name="connsiteX1-53" fmla="*/ 10064391 w 10064391"/>
              <a:gd name="connsiteY1-54" fmla="*/ 965200 h 5894750"/>
              <a:gd name="connsiteX2-55" fmla="*/ 10064391 w 10064391"/>
              <a:gd name="connsiteY2-56" fmla="*/ 5894750 h 5894750"/>
              <a:gd name="connsiteX3-57" fmla="*/ 34566 w 10064391"/>
              <a:gd name="connsiteY3-58" fmla="*/ 5894750 h 5894750"/>
              <a:gd name="connsiteX4-59" fmla="*/ 4406541 w 10064391"/>
              <a:gd name="connsiteY4-60" fmla="*/ 965200 h 5894750"/>
              <a:gd name="connsiteX0-61" fmla="*/ 4604702 w 10062527"/>
              <a:gd name="connsiteY0-62" fmla="*/ 1302342 h 5260342"/>
              <a:gd name="connsiteX1-63" fmla="*/ 10062527 w 10062527"/>
              <a:gd name="connsiteY1-64" fmla="*/ 330792 h 5260342"/>
              <a:gd name="connsiteX2-65" fmla="*/ 10062527 w 10062527"/>
              <a:gd name="connsiteY2-66" fmla="*/ 5260342 h 5260342"/>
              <a:gd name="connsiteX3-67" fmla="*/ 32702 w 10062527"/>
              <a:gd name="connsiteY3-68" fmla="*/ 5260342 h 5260342"/>
              <a:gd name="connsiteX4-69" fmla="*/ 4604702 w 10062527"/>
              <a:gd name="connsiteY4-70" fmla="*/ 1302342 h 5260342"/>
              <a:gd name="connsiteX0-71" fmla="*/ 4604702 w 10062527"/>
              <a:gd name="connsiteY0-72" fmla="*/ 1690387 h 5648387"/>
              <a:gd name="connsiteX1-73" fmla="*/ 10062527 w 10062527"/>
              <a:gd name="connsiteY1-74" fmla="*/ 718837 h 5648387"/>
              <a:gd name="connsiteX2-75" fmla="*/ 10062527 w 10062527"/>
              <a:gd name="connsiteY2-76" fmla="*/ 5648387 h 5648387"/>
              <a:gd name="connsiteX3-77" fmla="*/ 32702 w 10062527"/>
              <a:gd name="connsiteY3-78" fmla="*/ 5648387 h 5648387"/>
              <a:gd name="connsiteX4-79" fmla="*/ 4604702 w 10062527"/>
              <a:gd name="connsiteY4-80" fmla="*/ 1690387 h 5648387"/>
              <a:gd name="connsiteX0-81" fmla="*/ 4603976 w 10061801"/>
              <a:gd name="connsiteY0-82" fmla="*/ 1690387 h 5648387"/>
              <a:gd name="connsiteX1-83" fmla="*/ 10061801 w 10061801"/>
              <a:gd name="connsiteY1-84" fmla="*/ 718837 h 5648387"/>
              <a:gd name="connsiteX2-85" fmla="*/ 10061801 w 10061801"/>
              <a:gd name="connsiteY2-86" fmla="*/ 5648387 h 5648387"/>
              <a:gd name="connsiteX3-87" fmla="*/ 31976 w 10061801"/>
              <a:gd name="connsiteY3-88" fmla="*/ 5648387 h 5648387"/>
              <a:gd name="connsiteX4-89" fmla="*/ 4603976 w 10061801"/>
              <a:gd name="connsiteY4-90" fmla="*/ 1690387 h 5648387"/>
              <a:gd name="connsiteX0-91" fmla="*/ 4603976 w 10061801"/>
              <a:gd name="connsiteY0-92" fmla="*/ 1392426 h 5350426"/>
              <a:gd name="connsiteX1-93" fmla="*/ 10061801 w 10061801"/>
              <a:gd name="connsiteY1-94" fmla="*/ 420876 h 5350426"/>
              <a:gd name="connsiteX2-95" fmla="*/ 10061801 w 10061801"/>
              <a:gd name="connsiteY2-96" fmla="*/ 5350426 h 5350426"/>
              <a:gd name="connsiteX3-97" fmla="*/ 31976 w 10061801"/>
              <a:gd name="connsiteY3-98" fmla="*/ 5350426 h 5350426"/>
              <a:gd name="connsiteX4-99" fmla="*/ 4603976 w 10061801"/>
              <a:gd name="connsiteY4-100" fmla="*/ 1392426 h 5350426"/>
              <a:gd name="connsiteX0-101" fmla="*/ 4595548 w 10053373"/>
              <a:gd name="connsiteY0-102" fmla="*/ 1392426 h 5350426"/>
              <a:gd name="connsiteX1-103" fmla="*/ 10053373 w 10053373"/>
              <a:gd name="connsiteY1-104" fmla="*/ 420876 h 5350426"/>
              <a:gd name="connsiteX2-105" fmla="*/ 10053373 w 10053373"/>
              <a:gd name="connsiteY2-106" fmla="*/ 5350426 h 5350426"/>
              <a:gd name="connsiteX3-107" fmla="*/ 23548 w 10053373"/>
              <a:gd name="connsiteY3-108" fmla="*/ 5350426 h 5350426"/>
              <a:gd name="connsiteX4-109" fmla="*/ 4595548 w 10053373"/>
              <a:gd name="connsiteY4-110" fmla="*/ 1392426 h 5350426"/>
              <a:gd name="connsiteX0-111" fmla="*/ 4595548 w 10053373"/>
              <a:gd name="connsiteY0-112" fmla="*/ 1367261 h 5325261"/>
              <a:gd name="connsiteX1-113" fmla="*/ 10053373 w 10053373"/>
              <a:gd name="connsiteY1-114" fmla="*/ 395711 h 5325261"/>
              <a:gd name="connsiteX2-115" fmla="*/ 10053373 w 10053373"/>
              <a:gd name="connsiteY2-116" fmla="*/ 5325261 h 5325261"/>
              <a:gd name="connsiteX3-117" fmla="*/ 23548 w 10053373"/>
              <a:gd name="connsiteY3-118" fmla="*/ 5325261 h 5325261"/>
              <a:gd name="connsiteX4-119" fmla="*/ 4595548 w 10053373"/>
              <a:gd name="connsiteY4-120" fmla="*/ 1367261 h 53252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3373" h="5325261">
                <a:moveTo>
                  <a:pt x="4595548" y="1367261"/>
                </a:moveTo>
                <a:cubicBezTo>
                  <a:pt x="4985179" y="-967801"/>
                  <a:pt x="8167423" y="395711"/>
                  <a:pt x="10053373" y="395711"/>
                </a:cubicBezTo>
                <a:lnTo>
                  <a:pt x="10053373" y="5325261"/>
                </a:lnTo>
                <a:lnTo>
                  <a:pt x="23548" y="5325261"/>
                </a:lnTo>
                <a:cubicBezTo>
                  <a:pt x="-376502" y="2710528"/>
                  <a:pt x="4450989" y="4358963"/>
                  <a:pt x="4595548" y="1367261"/>
                </a:cubicBezTo>
                <a:close/>
              </a:path>
            </a:pathLst>
          </a:custGeom>
          <a:gradFill>
            <a:gsLst>
              <a:gs pos="100000">
                <a:srgbClr val="4D73B2"/>
              </a:gs>
              <a:gs pos="0">
                <a:srgbClr val="2C4F88"/>
              </a:gs>
            </a:gsLst>
            <a:lin ang="10800000" scaled="1"/>
          </a:gra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rgbClr val="FFFFFF"/>
              </a:solidFill>
              <a:cs typeface="+mn-ea"/>
              <a:sym typeface="+mn-lt"/>
            </a:endParaRPr>
          </a:p>
        </p:txBody>
      </p:sp>
      <p:pic>
        <p:nvPicPr>
          <p:cNvPr id="17" name="图片 16"/>
          <p:cNvPicPr>
            <a:picLocks noChangeAspect="1"/>
          </p:cNvPicPr>
          <p:nvPr/>
        </p:nvPicPr>
        <p:blipFill>
          <a:blip r:embed="rId1" cstate="print">
            <a:alphaModFix amt="10000"/>
            <a:extLst>
              <a:ext uri="{28A0092B-C50C-407E-A947-70E740481C1C}">
                <a14:useLocalDpi xmlns:a14="http://schemas.microsoft.com/office/drawing/2010/main" val="0"/>
              </a:ext>
            </a:extLst>
          </a:blip>
          <a:stretch>
            <a:fillRect/>
          </a:stretch>
        </p:blipFill>
        <p:spPr>
          <a:xfrm>
            <a:off x="10083800" y="4798695"/>
            <a:ext cx="1703705" cy="1811020"/>
          </a:xfrm>
          <a:prstGeom prst="rect">
            <a:avLst/>
          </a:prstGeom>
        </p:spPr>
      </p:pic>
      <p:sp>
        <p:nvSpPr>
          <p:cNvPr id="3" name="文本框 2"/>
          <p:cNvSpPr txBox="1"/>
          <p:nvPr/>
        </p:nvSpPr>
        <p:spPr>
          <a:xfrm>
            <a:off x="3133189" y="1702597"/>
            <a:ext cx="5926767" cy="1014730"/>
          </a:xfrm>
          <a:prstGeom prst="rect">
            <a:avLst/>
          </a:prstGeom>
          <a:noFill/>
        </p:spPr>
        <p:txBody>
          <a:bodyPr wrap="square" rtlCol="0">
            <a:spAutoFit/>
          </a:bodyPr>
          <a:lstStyle/>
          <a:p>
            <a:pPr algn="ctr"/>
            <a:r>
              <a:rPr lang="en-US" sz="6000" b="1" dirty="0">
                <a:solidFill>
                  <a:srgbClr val="2C4F88"/>
                </a:solidFill>
                <a:cs typeface="+mn-ea"/>
                <a:sym typeface="+mn-lt"/>
              </a:rPr>
              <a:t>PART 02</a:t>
            </a:r>
            <a:endParaRPr lang="en-US" sz="6000" b="1" dirty="0">
              <a:solidFill>
                <a:srgbClr val="2C4F88"/>
              </a:solidFill>
              <a:cs typeface="+mn-ea"/>
              <a:sym typeface="+mn-lt"/>
            </a:endParaRPr>
          </a:p>
        </p:txBody>
      </p:sp>
      <p:sp>
        <p:nvSpPr>
          <p:cNvPr id="4" name="文本框 3"/>
          <p:cNvSpPr txBox="1"/>
          <p:nvPr/>
        </p:nvSpPr>
        <p:spPr>
          <a:xfrm>
            <a:off x="1167130" y="3126740"/>
            <a:ext cx="9857105" cy="1198880"/>
          </a:xfrm>
          <a:prstGeom prst="rect">
            <a:avLst/>
          </a:prstGeom>
          <a:noFill/>
        </p:spPr>
        <p:txBody>
          <a:bodyPr wrap="square" rtlCol="0">
            <a:spAutoFit/>
          </a:bodyPr>
          <a:lstStyle/>
          <a:p>
            <a:pPr algn="ctr"/>
            <a:r>
              <a:rPr lang="zh-CN" altLang="en-US" sz="7200" b="1" dirty="0">
                <a:solidFill>
                  <a:srgbClr val="2C4F88"/>
                </a:solidFill>
                <a:cs typeface="+mn-ea"/>
                <a:sym typeface="+mn-lt"/>
              </a:rPr>
              <a:t>浅谈架构</a:t>
            </a:r>
            <a:endParaRPr lang="zh-CN" altLang="en-US" sz="7200" b="1" dirty="0">
              <a:solidFill>
                <a:srgbClr val="2C4F88"/>
              </a:solidFill>
              <a:cs typeface="+mn-ea"/>
              <a:sym typeface="+mn-lt"/>
            </a:endParaRPr>
          </a:p>
        </p:txBody>
      </p:sp>
      <p:cxnSp>
        <p:nvCxnSpPr>
          <p:cNvPr id="6" name="直接箭头连接符 5"/>
          <p:cNvCxnSpPr/>
          <p:nvPr/>
        </p:nvCxnSpPr>
        <p:spPr>
          <a:xfrm flipV="1">
            <a:off x="5810250" y="2908935"/>
            <a:ext cx="571500" cy="6350"/>
          </a:xfrm>
          <a:prstGeom prst="straightConnector1">
            <a:avLst/>
          </a:prstGeom>
          <a:ln w="44450" cmpd="sng">
            <a:solidFill>
              <a:srgbClr val="283A69"/>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7" name="矩形 5"/>
          <p:cNvSpPr/>
          <p:nvPr/>
        </p:nvSpPr>
        <p:spPr>
          <a:xfrm flipH="1" flipV="1">
            <a:off x="0" y="775335"/>
            <a:ext cx="5184140" cy="1525905"/>
          </a:xfrm>
          <a:custGeom>
            <a:avLst/>
            <a:gdLst>
              <a:gd name="connsiteX0" fmla="*/ 0 w 5657850"/>
              <a:gd name="connsiteY0" fmla="*/ 0 h 4929550"/>
              <a:gd name="connsiteX1" fmla="*/ 5657850 w 5657850"/>
              <a:gd name="connsiteY1" fmla="*/ 0 h 4929550"/>
              <a:gd name="connsiteX2" fmla="*/ 5657850 w 5657850"/>
              <a:gd name="connsiteY2" fmla="*/ 4929550 h 4929550"/>
              <a:gd name="connsiteX3" fmla="*/ 0 w 5657850"/>
              <a:gd name="connsiteY3" fmla="*/ 4929550 h 4929550"/>
              <a:gd name="connsiteX4" fmla="*/ 0 w 5657850"/>
              <a:gd name="connsiteY4" fmla="*/ 0 h 4929550"/>
              <a:gd name="connsiteX0-1" fmla="*/ 0 w 5657850"/>
              <a:gd name="connsiteY0-2" fmla="*/ 1003300 h 5932850"/>
              <a:gd name="connsiteX1-3" fmla="*/ 5657850 w 5657850"/>
              <a:gd name="connsiteY1-4" fmla="*/ 1003300 h 5932850"/>
              <a:gd name="connsiteX2-5" fmla="*/ 5657850 w 5657850"/>
              <a:gd name="connsiteY2-6" fmla="*/ 5932850 h 5932850"/>
              <a:gd name="connsiteX3-7" fmla="*/ 0 w 5657850"/>
              <a:gd name="connsiteY3-8" fmla="*/ 5932850 h 5932850"/>
              <a:gd name="connsiteX4-9" fmla="*/ 0 w 5657850"/>
              <a:gd name="connsiteY4-10" fmla="*/ 1003300 h 5932850"/>
              <a:gd name="connsiteX0-11" fmla="*/ 660400 w 6318250"/>
              <a:gd name="connsiteY0-12" fmla="*/ 1003300 h 5932850"/>
              <a:gd name="connsiteX1-13" fmla="*/ 6318250 w 6318250"/>
              <a:gd name="connsiteY1-14" fmla="*/ 1003300 h 5932850"/>
              <a:gd name="connsiteX2-15" fmla="*/ 6318250 w 6318250"/>
              <a:gd name="connsiteY2-16" fmla="*/ 5932850 h 5932850"/>
              <a:gd name="connsiteX3-17" fmla="*/ 660400 w 6318250"/>
              <a:gd name="connsiteY3-18" fmla="*/ 5932850 h 5932850"/>
              <a:gd name="connsiteX4-19" fmla="*/ 660400 w 6318250"/>
              <a:gd name="connsiteY4-20" fmla="*/ 1003300 h 5932850"/>
              <a:gd name="connsiteX0-21" fmla="*/ 660400 w 6318250"/>
              <a:gd name="connsiteY0-22" fmla="*/ 965201 h 5894751"/>
              <a:gd name="connsiteX1-23" fmla="*/ 6318250 w 6318250"/>
              <a:gd name="connsiteY1-24" fmla="*/ 965201 h 5894751"/>
              <a:gd name="connsiteX2-25" fmla="*/ 6318250 w 6318250"/>
              <a:gd name="connsiteY2-26" fmla="*/ 5894751 h 5894751"/>
              <a:gd name="connsiteX3-27" fmla="*/ 660400 w 6318250"/>
              <a:gd name="connsiteY3-28" fmla="*/ 5894751 h 5894751"/>
              <a:gd name="connsiteX4-29" fmla="*/ 660400 w 6318250"/>
              <a:gd name="connsiteY4-30" fmla="*/ 965201 h 5894751"/>
              <a:gd name="connsiteX0-31" fmla="*/ 711200 w 6369050"/>
              <a:gd name="connsiteY0-32" fmla="*/ 965200 h 5894750"/>
              <a:gd name="connsiteX1-33" fmla="*/ 6369050 w 6369050"/>
              <a:gd name="connsiteY1-34" fmla="*/ 965200 h 5894750"/>
              <a:gd name="connsiteX2-35" fmla="*/ 6369050 w 6369050"/>
              <a:gd name="connsiteY2-36" fmla="*/ 5894750 h 5894750"/>
              <a:gd name="connsiteX3-37" fmla="*/ 711200 w 6369050"/>
              <a:gd name="connsiteY3-38" fmla="*/ 5894750 h 5894750"/>
              <a:gd name="connsiteX4-39" fmla="*/ 711200 w 6369050"/>
              <a:gd name="connsiteY4-40" fmla="*/ 965200 h 5894750"/>
              <a:gd name="connsiteX0-41" fmla="*/ 4371975 w 10029825"/>
              <a:gd name="connsiteY0-42" fmla="*/ 965200 h 5894750"/>
              <a:gd name="connsiteX1-43" fmla="*/ 10029825 w 10029825"/>
              <a:gd name="connsiteY1-44" fmla="*/ 965200 h 5894750"/>
              <a:gd name="connsiteX2-45" fmla="*/ 10029825 w 10029825"/>
              <a:gd name="connsiteY2-46" fmla="*/ 5894750 h 5894750"/>
              <a:gd name="connsiteX3-47" fmla="*/ 0 w 10029825"/>
              <a:gd name="connsiteY3-48" fmla="*/ 5894750 h 5894750"/>
              <a:gd name="connsiteX4-49" fmla="*/ 4371975 w 10029825"/>
              <a:gd name="connsiteY4-50" fmla="*/ 965200 h 5894750"/>
              <a:gd name="connsiteX0-51" fmla="*/ 4406541 w 10064391"/>
              <a:gd name="connsiteY0-52" fmla="*/ 965200 h 5894750"/>
              <a:gd name="connsiteX1-53" fmla="*/ 10064391 w 10064391"/>
              <a:gd name="connsiteY1-54" fmla="*/ 965200 h 5894750"/>
              <a:gd name="connsiteX2-55" fmla="*/ 10064391 w 10064391"/>
              <a:gd name="connsiteY2-56" fmla="*/ 5894750 h 5894750"/>
              <a:gd name="connsiteX3-57" fmla="*/ 34566 w 10064391"/>
              <a:gd name="connsiteY3-58" fmla="*/ 5894750 h 5894750"/>
              <a:gd name="connsiteX4-59" fmla="*/ 4406541 w 10064391"/>
              <a:gd name="connsiteY4-60" fmla="*/ 965200 h 5894750"/>
              <a:gd name="connsiteX0-61" fmla="*/ 4604702 w 10062527"/>
              <a:gd name="connsiteY0-62" fmla="*/ 1302342 h 5260342"/>
              <a:gd name="connsiteX1-63" fmla="*/ 10062527 w 10062527"/>
              <a:gd name="connsiteY1-64" fmla="*/ 330792 h 5260342"/>
              <a:gd name="connsiteX2-65" fmla="*/ 10062527 w 10062527"/>
              <a:gd name="connsiteY2-66" fmla="*/ 5260342 h 5260342"/>
              <a:gd name="connsiteX3-67" fmla="*/ 32702 w 10062527"/>
              <a:gd name="connsiteY3-68" fmla="*/ 5260342 h 5260342"/>
              <a:gd name="connsiteX4-69" fmla="*/ 4604702 w 10062527"/>
              <a:gd name="connsiteY4-70" fmla="*/ 1302342 h 5260342"/>
              <a:gd name="connsiteX0-71" fmla="*/ 4604702 w 10062527"/>
              <a:gd name="connsiteY0-72" fmla="*/ 1690387 h 5648387"/>
              <a:gd name="connsiteX1-73" fmla="*/ 10062527 w 10062527"/>
              <a:gd name="connsiteY1-74" fmla="*/ 718837 h 5648387"/>
              <a:gd name="connsiteX2-75" fmla="*/ 10062527 w 10062527"/>
              <a:gd name="connsiteY2-76" fmla="*/ 5648387 h 5648387"/>
              <a:gd name="connsiteX3-77" fmla="*/ 32702 w 10062527"/>
              <a:gd name="connsiteY3-78" fmla="*/ 5648387 h 5648387"/>
              <a:gd name="connsiteX4-79" fmla="*/ 4604702 w 10062527"/>
              <a:gd name="connsiteY4-80" fmla="*/ 1690387 h 5648387"/>
              <a:gd name="connsiteX0-81" fmla="*/ 4603976 w 10061801"/>
              <a:gd name="connsiteY0-82" fmla="*/ 1690387 h 5648387"/>
              <a:gd name="connsiteX1-83" fmla="*/ 10061801 w 10061801"/>
              <a:gd name="connsiteY1-84" fmla="*/ 718837 h 5648387"/>
              <a:gd name="connsiteX2-85" fmla="*/ 10061801 w 10061801"/>
              <a:gd name="connsiteY2-86" fmla="*/ 5648387 h 5648387"/>
              <a:gd name="connsiteX3-87" fmla="*/ 31976 w 10061801"/>
              <a:gd name="connsiteY3-88" fmla="*/ 5648387 h 5648387"/>
              <a:gd name="connsiteX4-89" fmla="*/ 4603976 w 10061801"/>
              <a:gd name="connsiteY4-90" fmla="*/ 1690387 h 5648387"/>
              <a:gd name="connsiteX0-91" fmla="*/ 4603976 w 10061801"/>
              <a:gd name="connsiteY0-92" fmla="*/ 1392426 h 5350426"/>
              <a:gd name="connsiteX1-93" fmla="*/ 10061801 w 10061801"/>
              <a:gd name="connsiteY1-94" fmla="*/ 420876 h 5350426"/>
              <a:gd name="connsiteX2-95" fmla="*/ 10061801 w 10061801"/>
              <a:gd name="connsiteY2-96" fmla="*/ 5350426 h 5350426"/>
              <a:gd name="connsiteX3-97" fmla="*/ 31976 w 10061801"/>
              <a:gd name="connsiteY3-98" fmla="*/ 5350426 h 5350426"/>
              <a:gd name="connsiteX4-99" fmla="*/ 4603976 w 10061801"/>
              <a:gd name="connsiteY4-100" fmla="*/ 1392426 h 5350426"/>
              <a:gd name="connsiteX0-101" fmla="*/ 4595548 w 10053373"/>
              <a:gd name="connsiteY0-102" fmla="*/ 1392426 h 5350426"/>
              <a:gd name="connsiteX1-103" fmla="*/ 10053373 w 10053373"/>
              <a:gd name="connsiteY1-104" fmla="*/ 420876 h 5350426"/>
              <a:gd name="connsiteX2-105" fmla="*/ 10053373 w 10053373"/>
              <a:gd name="connsiteY2-106" fmla="*/ 5350426 h 5350426"/>
              <a:gd name="connsiteX3-107" fmla="*/ 23548 w 10053373"/>
              <a:gd name="connsiteY3-108" fmla="*/ 5350426 h 5350426"/>
              <a:gd name="connsiteX4-109" fmla="*/ 4595548 w 10053373"/>
              <a:gd name="connsiteY4-110" fmla="*/ 1392426 h 5350426"/>
              <a:gd name="connsiteX0-111" fmla="*/ 4595548 w 10053373"/>
              <a:gd name="connsiteY0-112" fmla="*/ 1367261 h 5325261"/>
              <a:gd name="connsiteX1-113" fmla="*/ 10053373 w 10053373"/>
              <a:gd name="connsiteY1-114" fmla="*/ 395711 h 5325261"/>
              <a:gd name="connsiteX2-115" fmla="*/ 10053373 w 10053373"/>
              <a:gd name="connsiteY2-116" fmla="*/ 5325261 h 5325261"/>
              <a:gd name="connsiteX3-117" fmla="*/ 23548 w 10053373"/>
              <a:gd name="connsiteY3-118" fmla="*/ 5325261 h 5325261"/>
              <a:gd name="connsiteX4-119" fmla="*/ 4595548 w 10053373"/>
              <a:gd name="connsiteY4-120" fmla="*/ 1367261 h 5325261"/>
              <a:gd name="connsiteX0-121" fmla="*/ 9240363 w 14698188"/>
              <a:gd name="connsiteY0-122" fmla="*/ 1367261 h 5325261"/>
              <a:gd name="connsiteX1-123" fmla="*/ 14698188 w 14698188"/>
              <a:gd name="connsiteY1-124" fmla="*/ 395711 h 5325261"/>
              <a:gd name="connsiteX2-125" fmla="*/ 14698188 w 14698188"/>
              <a:gd name="connsiteY2-126" fmla="*/ 5325261 h 5325261"/>
              <a:gd name="connsiteX3-127" fmla="*/ 12308 w 14698188"/>
              <a:gd name="connsiteY3-128" fmla="*/ 5325261 h 5325261"/>
              <a:gd name="connsiteX4-129" fmla="*/ 9240363 w 14698188"/>
              <a:gd name="connsiteY4-130" fmla="*/ 1367261 h 5325261"/>
              <a:gd name="connsiteX0-131" fmla="*/ 9240363 w 14698188"/>
              <a:gd name="connsiteY0-132" fmla="*/ 1076000 h 5034000"/>
              <a:gd name="connsiteX1-133" fmla="*/ 14698188 w 14698188"/>
              <a:gd name="connsiteY1-134" fmla="*/ 104450 h 5034000"/>
              <a:gd name="connsiteX2-135" fmla="*/ 14698188 w 14698188"/>
              <a:gd name="connsiteY2-136" fmla="*/ 5034000 h 5034000"/>
              <a:gd name="connsiteX3-137" fmla="*/ 12308 w 14698188"/>
              <a:gd name="connsiteY3-138" fmla="*/ 5034000 h 5034000"/>
              <a:gd name="connsiteX4-139" fmla="*/ 9240363 w 14698188"/>
              <a:gd name="connsiteY4-140" fmla="*/ 1076000 h 5034000"/>
              <a:gd name="connsiteX0-141" fmla="*/ 9247695 w 14705520"/>
              <a:gd name="connsiteY0-142" fmla="*/ 1076000 h 5034000"/>
              <a:gd name="connsiteX1-143" fmla="*/ 14705520 w 14705520"/>
              <a:gd name="connsiteY1-144" fmla="*/ 104450 h 5034000"/>
              <a:gd name="connsiteX2-145" fmla="*/ 14705520 w 14705520"/>
              <a:gd name="connsiteY2-146" fmla="*/ 5034000 h 5034000"/>
              <a:gd name="connsiteX3-147" fmla="*/ 19640 w 14705520"/>
              <a:gd name="connsiteY3-148" fmla="*/ 5034000 h 5034000"/>
              <a:gd name="connsiteX4-149" fmla="*/ 9247695 w 14705520"/>
              <a:gd name="connsiteY4-150" fmla="*/ 1076000 h 5034000"/>
              <a:gd name="connsiteX0-151" fmla="*/ 9251946 w 14709771"/>
              <a:gd name="connsiteY0-152" fmla="*/ 1076000 h 5034000"/>
              <a:gd name="connsiteX1-153" fmla="*/ 14709771 w 14709771"/>
              <a:gd name="connsiteY1-154" fmla="*/ 104450 h 5034000"/>
              <a:gd name="connsiteX2-155" fmla="*/ 14709771 w 14709771"/>
              <a:gd name="connsiteY2-156" fmla="*/ 5034000 h 5034000"/>
              <a:gd name="connsiteX3-157" fmla="*/ 23891 w 14709771"/>
              <a:gd name="connsiteY3-158" fmla="*/ 5034000 h 5034000"/>
              <a:gd name="connsiteX4-159" fmla="*/ 9251946 w 14709771"/>
              <a:gd name="connsiteY4-160" fmla="*/ 1076000 h 5034000"/>
              <a:gd name="connsiteX0-161" fmla="*/ 9251946 w 14709771"/>
              <a:gd name="connsiteY0-162" fmla="*/ 1273721 h 5231721"/>
              <a:gd name="connsiteX1-163" fmla="*/ 14709771 w 14709771"/>
              <a:gd name="connsiteY1-164" fmla="*/ 302171 h 5231721"/>
              <a:gd name="connsiteX2-165" fmla="*/ 14709771 w 14709771"/>
              <a:gd name="connsiteY2-166" fmla="*/ 5231721 h 5231721"/>
              <a:gd name="connsiteX3-167" fmla="*/ 23891 w 14709771"/>
              <a:gd name="connsiteY3-168" fmla="*/ 5231721 h 5231721"/>
              <a:gd name="connsiteX4-169" fmla="*/ 9251946 w 14709771"/>
              <a:gd name="connsiteY4-170" fmla="*/ 1273721 h 5231721"/>
              <a:gd name="connsiteX0-171" fmla="*/ 10013250 w 14706648"/>
              <a:gd name="connsiteY0-172" fmla="*/ 2312727 h 4929550"/>
              <a:gd name="connsiteX1-173" fmla="*/ 14706648 w 14706648"/>
              <a:gd name="connsiteY1-174" fmla="*/ 0 h 4929550"/>
              <a:gd name="connsiteX2-175" fmla="*/ 14706648 w 14706648"/>
              <a:gd name="connsiteY2-176" fmla="*/ 4929550 h 4929550"/>
              <a:gd name="connsiteX3-177" fmla="*/ 20768 w 14706648"/>
              <a:gd name="connsiteY3-178" fmla="*/ 4929550 h 4929550"/>
              <a:gd name="connsiteX4-179" fmla="*/ 10013250 w 14706648"/>
              <a:gd name="connsiteY4-180" fmla="*/ 2312727 h 4929550"/>
              <a:gd name="connsiteX0-181" fmla="*/ 10011463 w 14704861"/>
              <a:gd name="connsiteY0-182" fmla="*/ 2312727 h 4929550"/>
              <a:gd name="connsiteX1-183" fmla="*/ 14704861 w 14704861"/>
              <a:gd name="connsiteY1-184" fmla="*/ 0 h 4929550"/>
              <a:gd name="connsiteX2-185" fmla="*/ 14704861 w 14704861"/>
              <a:gd name="connsiteY2-186" fmla="*/ 4929550 h 4929550"/>
              <a:gd name="connsiteX3-187" fmla="*/ 18981 w 14704861"/>
              <a:gd name="connsiteY3-188" fmla="*/ 4929550 h 4929550"/>
              <a:gd name="connsiteX4-189" fmla="*/ 10011463 w 14704861"/>
              <a:gd name="connsiteY4-190" fmla="*/ 2312727 h 4929550"/>
              <a:gd name="connsiteX0-191" fmla="*/ 10011463 w 14704861"/>
              <a:gd name="connsiteY0-192" fmla="*/ 2312727 h 4929550"/>
              <a:gd name="connsiteX1-193" fmla="*/ 14704861 w 14704861"/>
              <a:gd name="connsiteY1-194" fmla="*/ 0 h 4929550"/>
              <a:gd name="connsiteX2-195" fmla="*/ 14704861 w 14704861"/>
              <a:gd name="connsiteY2-196" fmla="*/ 4929550 h 4929550"/>
              <a:gd name="connsiteX3-197" fmla="*/ 18981 w 14704861"/>
              <a:gd name="connsiteY3-198" fmla="*/ 4929550 h 4929550"/>
              <a:gd name="connsiteX4-199" fmla="*/ 10011463 w 14704861"/>
              <a:gd name="connsiteY4-200" fmla="*/ 2312727 h 4929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704861" h="4929550">
                <a:moveTo>
                  <a:pt x="10011463" y="2312727"/>
                </a:moveTo>
                <a:cubicBezTo>
                  <a:pt x="13111336" y="451021"/>
                  <a:pt x="12818911" y="0"/>
                  <a:pt x="14704861" y="0"/>
                </a:cubicBezTo>
                <a:lnTo>
                  <a:pt x="14704861" y="4929550"/>
                </a:lnTo>
                <a:lnTo>
                  <a:pt x="18981" y="4929550"/>
                </a:lnTo>
                <a:cubicBezTo>
                  <a:pt x="-381069" y="2314817"/>
                  <a:pt x="5627810" y="4476055"/>
                  <a:pt x="10011463" y="2312727"/>
                </a:cubicBezTo>
                <a:close/>
              </a:path>
            </a:pathLst>
          </a:custGeom>
          <a:gradFill flip="none" rotWithShape="1">
            <a:gsLst>
              <a:gs pos="100000">
                <a:srgbClr val="4D73B2"/>
              </a:gs>
              <a:gs pos="0">
                <a:srgbClr val="2C4F88"/>
              </a:gs>
            </a:gsLst>
            <a:lin ang="10800000" scaled="1"/>
            <a:tileRect/>
          </a:gradFill>
          <a:ln>
            <a:noFill/>
          </a:ln>
          <a:effectLst>
            <a:outerShdw blurRad="609600" dist="152400" dir="27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dirty="0">
              <a:solidFill>
                <a:srgbClr val="FFFFFF"/>
              </a:solidFill>
              <a:cs typeface="+mn-ea"/>
              <a:sym typeface="+mn-lt"/>
            </a:endParaRPr>
          </a:p>
        </p:txBody>
      </p:sp>
      <p:sp>
        <p:nvSpPr>
          <p:cNvPr id="9" name="椭圆 8"/>
          <p:cNvSpPr/>
          <p:nvPr/>
        </p:nvSpPr>
        <p:spPr>
          <a:xfrm>
            <a:off x="900000" y="4320000"/>
            <a:ext cx="1101045" cy="1101045"/>
          </a:xfrm>
          <a:prstGeom prst="ellipse">
            <a:avLst/>
          </a:prstGeom>
          <a:solidFill>
            <a:schemeClr val="accent4">
              <a:lumMod val="60000"/>
              <a:lumOff val="40000"/>
            </a:schemeClr>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0" name="椭圆 9"/>
          <p:cNvSpPr/>
          <p:nvPr/>
        </p:nvSpPr>
        <p:spPr>
          <a:xfrm>
            <a:off x="2331375" y="5715629"/>
            <a:ext cx="180331" cy="180331"/>
          </a:xfrm>
          <a:prstGeom prst="ellipse">
            <a:avLst/>
          </a:prstGeom>
          <a:solidFill>
            <a:srgbClr val="2C4F88"/>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1" name="椭圆 10"/>
          <p:cNvSpPr/>
          <p:nvPr/>
        </p:nvSpPr>
        <p:spPr>
          <a:xfrm>
            <a:off x="8437261" y="674674"/>
            <a:ext cx="293263" cy="293263"/>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2" name="椭圆 11"/>
          <p:cNvSpPr/>
          <p:nvPr/>
        </p:nvSpPr>
        <p:spPr>
          <a:xfrm>
            <a:off x="5545800" y="6006688"/>
            <a:ext cx="378102" cy="378102"/>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3" name="椭圆 12"/>
          <p:cNvSpPr/>
          <p:nvPr/>
        </p:nvSpPr>
        <p:spPr>
          <a:xfrm>
            <a:off x="4761591" y="1399002"/>
            <a:ext cx="111351" cy="111351"/>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4" name="椭圆 13"/>
          <p:cNvSpPr/>
          <p:nvPr/>
        </p:nvSpPr>
        <p:spPr>
          <a:xfrm>
            <a:off x="10080000" y="1440000"/>
            <a:ext cx="704329" cy="704329"/>
          </a:xfrm>
          <a:prstGeom prst="ellipse">
            <a:avLst/>
          </a:prstGeom>
          <a:solidFill>
            <a:schemeClr val="accent6">
              <a:lumMod val="60000"/>
              <a:lumOff val="40000"/>
            </a:schemeClr>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2" name="文本占位符 1"/>
          <p:cNvSpPr>
            <a:spLocks noGrp="1"/>
          </p:cNvSpPr>
          <p:nvPr>
            <p:ph type="body" sz="quarter" idx="11"/>
          </p:nvPr>
        </p:nvSpPr>
        <p:spPr/>
        <p:txBody>
          <a:bodyPr/>
          <a:lstStyle/>
          <a:p>
            <a:r>
              <a:rPr lang="en-US" altLang="zh-CN" b="1" dirty="0">
                <a:cs typeface="+mn-ea"/>
                <a:sym typeface="+mn-lt"/>
              </a:rPr>
              <a:t>WEB</a:t>
            </a:r>
            <a:r>
              <a:rPr lang="zh-CN" altLang="en-US" b="1" dirty="0">
                <a:cs typeface="+mn-ea"/>
                <a:sym typeface="+mn-lt"/>
              </a:rPr>
              <a:t>系统架构</a:t>
            </a:r>
            <a:endParaRPr lang="zh-CN" altLang="en-US" b="1" dirty="0">
              <a:cs typeface="+mn-ea"/>
              <a:sym typeface="+mn-lt"/>
            </a:endParaRPr>
          </a:p>
        </p:txBody>
      </p:sp>
      <p:grpSp>
        <p:nvGrpSpPr>
          <p:cNvPr id="19" name="组合 18"/>
          <p:cNvGrpSpPr/>
          <p:nvPr/>
        </p:nvGrpSpPr>
        <p:grpSpPr>
          <a:xfrm>
            <a:off x="3423920" y="4537075"/>
            <a:ext cx="5345430" cy="491490"/>
            <a:chOff x="6929" y="6943"/>
            <a:chExt cx="8418" cy="774"/>
          </a:xfrm>
        </p:grpSpPr>
        <p:sp>
          <p:nvSpPr>
            <p:cNvPr id="5" name="文本框 4"/>
            <p:cNvSpPr txBox="1"/>
            <p:nvPr/>
          </p:nvSpPr>
          <p:spPr>
            <a:xfrm>
              <a:off x="6929" y="6943"/>
              <a:ext cx="2670" cy="774"/>
            </a:xfrm>
            <a:prstGeom prst="rect">
              <a:avLst/>
            </a:prstGeom>
            <a:noFill/>
          </p:spPr>
          <p:txBody>
            <a:bodyPr wrap="square" rtlCol="0">
              <a:spAutoFit/>
            </a:bodyPr>
            <a:lstStyle/>
            <a:p>
              <a:pPr marL="342900" indent="-342900" algn="ctr">
                <a:lnSpc>
                  <a:spcPct val="130000"/>
                </a:lnSpc>
                <a:buFont typeface="Wingdings" panose="05000000000000000000" charset="0"/>
                <a:buChar char="l"/>
              </a:pPr>
              <a:r>
                <a:rPr lang="zh-CN" altLang="en-US" sz="2000" dirty="0">
                  <a:solidFill>
                    <a:srgbClr val="4970B0"/>
                  </a:solidFill>
                  <a:cs typeface="+mn-ea"/>
                  <a:sym typeface="+mn-lt"/>
                </a:rPr>
                <a:t>单体架构</a:t>
              </a:r>
              <a:endParaRPr lang="zh-CN" altLang="en-US" sz="2000" dirty="0">
                <a:solidFill>
                  <a:srgbClr val="4970B0"/>
                </a:solidFill>
                <a:cs typeface="+mn-ea"/>
                <a:sym typeface="+mn-lt"/>
              </a:endParaRPr>
            </a:p>
          </p:txBody>
        </p:sp>
        <p:sp>
          <p:nvSpPr>
            <p:cNvPr id="15" name="文本框 14"/>
            <p:cNvSpPr txBox="1"/>
            <p:nvPr/>
          </p:nvSpPr>
          <p:spPr>
            <a:xfrm>
              <a:off x="9599" y="6943"/>
              <a:ext cx="2670" cy="774"/>
            </a:xfrm>
            <a:prstGeom prst="rect">
              <a:avLst/>
            </a:prstGeom>
            <a:noFill/>
          </p:spPr>
          <p:txBody>
            <a:bodyPr wrap="square" rtlCol="0">
              <a:spAutoFit/>
            </a:bodyPr>
            <a:p>
              <a:pPr marL="342900" indent="-342900" algn="ctr">
                <a:lnSpc>
                  <a:spcPct val="130000"/>
                </a:lnSpc>
                <a:buFont typeface="Wingdings" panose="05000000000000000000" charset="0"/>
                <a:buChar char="l"/>
              </a:pPr>
              <a:r>
                <a:rPr lang="zh-CN" altLang="en-US" sz="2000" dirty="0">
                  <a:solidFill>
                    <a:srgbClr val="4970B0"/>
                  </a:solidFill>
                  <a:cs typeface="+mn-ea"/>
                  <a:sym typeface="+mn-lt"/>
                </a:rPr>
                <a:t>集群架构</a:t>
              </a:r>
              <a:endParaRPr lang="zh-CN" altLang="en-US" sz="2000" dirty="0">
                <a:solidFill>
                  <a:srgbClr val="4970B0"/>
                </a:solidFill>
                <a:cs typeface="+mn-ea"/>
                <a:sym typeface="+mn-lt"/>
              </a:endParaRPr>
            </a:p>
          </p:txBody>
        </p:sp>
        <p:sp>
          <p:nvSpPr>
            <p:cNvPr id="18" name="文本框 17"/>
            <p:cNvSpPr txBox="1"/>
            <p:nvPr/>
          </p:nvSpPr>
          <p:spPr>
            <a:xfrm>
              <a:off x="12269" y="6943"/>
              <a:ext cx="3078" cy="774"/>
            </a:xfrm>
            <a:prstGeom prst="rect">
              <a:avLst/>
            </a:prstGeom>
            <a:noFill/>
          </p:spPr>
          <p:txBody>
            <a:bodyPr wrap="square" rtlCol="0">
              <a:spAutoFit/>
            </a:bodyPr>
            <a:p>
              <a:pPr marL="342900" indent="-342900" algn="ctr">
                <a:lnSpc>
                  <a:spcPct val="130000"/>
                </a:lnSpc>
                <a:buFont typeface="Wingdings" panose="05000000000000000000" charset="0"/>
                <a:buChar char="l"/>
              </a:pPr>
              <a:r>
                <a:rPr lang="zh-CN" altLang="en-US" sz="2000" dirty="0">
                  <a:solidFill>
                    <a:srgbClr val="4970B0"/>
                  </a:solidFill>
                  <a:cs typeface="+mn-ea"/>
                  <a:sym typeface="+mn-lt"/>
                </a:rPr>
                <a:t>微服务架构</a:t>
              </a:r>
              <a:endParaRPr lang="zh-CN" altLang="en-US" sz="2000" dirty="0">
                <a:solidFill>
                  <a:srgbClr val="4970B0"/>
                </a:solidFill>
                <a:cs typeface="+mn-ea"/>
                <a:sym typeface="+mn-lt"/>
              </a:endParaRPr>
            </a:p>
          </p:txBody>
        </p:sp>
      </p:grpSp>
    </p:spTree>
  </p:cSld>
  <p:clrMapOvr>
    <a:masterClrMapping/>
  </p:clrMapOvr>
  <p:transition/>
  <p:timing>
    <p:tnLst>
      <p:par>
        <p:cTn id="1" dur="indefinite" restart="never" nodeType="tmRoot"/>
      </p:par>
    </p:tnLst>
    <p:bldLst>
      <p:bldP spid="3" grpId="0"/>
      <p:bldP spid="4" grpId="0"/>
      <p:bldP spid="9" grpId="0" bldLvl="0" animBg="1"/>
      <p:bldP spid="10" grpId="0" bldLvl="0" animBg="1"/>
      <p:bldP spid="11" grpId="0" bldLvl="0" animBg="1"/>
      <p:bldP spid="12" grpId="0" bldLvl="0" animBg="1"/>
      <p:bldP spid="13" grpId="0" bldLvl="0" animBg="1"/>
      <p:bldP spid="1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b="1" dirty="0">
                <a:cs typeface="+mn-ea"/>
                <a:sym typeface="+mn-lt"/>
              </a:rPr>
              <a:t>浅谈架构</a:t>
            </a:r>
            <a:r>
              <a:rPr lang="en-US" altLang="zh-CN" b="1" dirty="0">
                <a:cs typeface="+mn-ea"/>
                <a:sym typeface="+mn-lt"/>
              </a:rPr>
              <a:t> · </a:t>
            </a:r>
            <a:r>
              <a:rPr lang="zh-CN" altLang="en-US" b="1" dirty="0">
                <a:cs typeface="+mn-ea"/>
                <a:sym typeface="+mn-lt"/>
              </a:rPr>
              <a:t>单体架构</a:t>
            </a:r>
            <a:endParaRPr lang="zh-CN" altLang="en-US" b="1" dirty="0">
              <a:cs typeface="+mn-ea"/>
              <a:sym typeface="+mn-lt"/>
            </a:endParaRPr>
          </a:p>
        </p:txBody>
      </p:sp>
      <p:pic>
        <p:nvPicPr>
          <p:cNvPr id="17" name="图片 16"/>
          <p:cNvPicPr>
            <a:picLocks noChangeAspect="1"/>
          </p:cNvPicPr>
          <p:nvPr/>
        </p:nvPicPr>
        <p:blipFill>
          <a:blip r:embed="rId1" cstate="print">
            <a:alphaModFix amt="10000"/>
            <a:extLst>
              <a:ext uri="{28A0092B-C50C-407E-A947-70E740481C1C}">
                <a14:useLocalDpi xmlns:a14="http://schemas.microsoft.com/office/drawing/2010/main" val="0"/>
              </a:ext>
            </a:extLst>
          </a:blip>
          <a:stretch>
            <a:fillRect/>
          </a:stretch>
        </p:blipFill>
        <p:spPr>
          <a:xfrm>
            <a:off x="10083800" y="4798695"/>
            <a:ext cx="1703705" cy="1811020"/>
          </a:xfrm>
          <a:prstGeom prst="rect">
            <a:avLst/>
          </a:prstGeom>
        </p:spPr>
      </p:pic>
      <p:sp>
        <p:nvSpPr>
          <p:cNvPr id="4" name="文本框 3"/>
          <p:cNvSpPr txBox="1"/>
          <p:nvPr/>
        </p:nvSpPr>
        <p:spPr>
          <a:xfrm>
            <a:off x="5127308" y="1213485"/>
            <a:ext cx="1937385" cy="521970"/>
          </a:xfrm>
          <a:prstGeom prst="rect">
            <a:avLst/>
          </a:prstGeom>
          <a:noFill/>
        </p:spPr>
        <p:txBody>
          <a:bodyPr wrap="none" rtlCol="0">
            <a:spAutoFit/>
          </a:bodyPr>
          <a:p>
            <a:r>
              <a:rPr lang="en-US" altLang="zh-CN" sz="2800" b="1">
                <a:solidFill>
                  <a:srgbClr val="426AAC"/>
                </a:solidFill>
              </a:rPr>
              <a:t>All in One</a:t>
            </a:r>
            <a:endParaRPr lang="en-US" altLang="zh-CN" sz="2800" b="1">
              <a:solidFill>
                <a:srgbClr val="426AAC"/>
              </a:solidFill>
            </a:endParaRPr>
          </a:p>
        </p:txBody>
      </p:sp>
      <p:grpSp>
        <p:nvGrpSpPr>
          <p:cNvPr id="10" name="组合 9"/>
          <p:cNvGrpSpPr/>
          <p:nvPr/>
        </p:nvGrpSpPr>
        <p:grpSpPr>
          <a:xfrm>
            <a:off x="1683068" y="1918970"/>
            <a:ext cx="6732905" cy="1419225"/>
            <a:chOff x="3842" y="3022"/>
            <a:chExt cx="10603" cy="2235"/>
          </a:xfrm>
        </p:grpSpPr>
        <p:cxnSp>
          <p:nvCxnSpPr>
            <p:cNvPr id="5" name="直接箭头连接符 4"/>
            <p:cNvCxnSpPr/>
            <p:nvPr/>
          </p:nvCxnSpPr>
          <p:spPr>
            <a:xfrm>
              <a:off x="3842" y="4058"/>
              <a:ext cx="2789" cy="33"/>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532" y="3833"/>
              <a:ext cx="1408" cy="483"/>
            </a:xfrm>
            <a:prstGeom prst="rect">
              <a:avLst/>
            </a:prstGeom>
            <a:solidFill>
              <a:schemeClr val="bg1"/>
            </a:solidFill>
          </p:spPr>
          <p:txBody>
            <a:bodyPr wrap="none" rtlCol="0">
              <a:spAutoFit/>
            </a:bodyPr>
            <a:p>
              <a:r>
                <a:rPr lang="zh-CN" altLang="en-US" sz="1400">
                  <a:solidFill>
                    <a:schemeClr val="tx1">
                      <a:lumMod val="75000"/>
                      <a:lumOff val="25000"/>
                    </a:schemeClr>
                  </a:solidFill>
                </a:rPr>
                <a:t>用户请求</a:t>
              </a:r>
              <a:endParaRPr lang="zh-CN" altLang="en-US" sz="1400">
                <a:solidFill>
                  <a:schemeClr val="tx1">
                    <a:lumMod val="75000"/>
                    <a:lumOff val="25000"/>
                  </a:schemeClr>
                </a:solidFill>
              </a:endParaRPr>
            </a:p>
          </p:txBody>
        </p:sp>
        <p:sp>
          <p:nvSpPr>
            <p:cNvPr id="7" name="流程图: 联系 6"/>
            <p:cNvSpPr/>
            <p:nvPr/>
          </p:nvSpPr>
          <p:spPr>
            <a:xfrm>
              <a:off x="6957" y="3022"/>
              <a:ext cx="7488" cy="2235"/>
            </a:xfrm>
            <a:prstGeom prst="flowChartConnector">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10012" y="3409"/>
              <a:ext cx="1450" cy="580"/>
            </a:xfrm>
            <a:prstGeom prst="rect">
              <a:avLst/>
            </a:prstGeom>
            <a:noFill/>
          </p:spPr>
          <p:txBody>
            <a:bodyPr wrap="none" rtlCol="0">
              <a:spAutoFit/>
            </a:bodyPr>
            <a:p>
              <a:r>
                <a:rPr lang="en-US" altLang="zh-CN" b="1">
                  <a:solidFill>
                    <a:srgbClr val="426AAC"/>
                  </a:solidFill>
                </a:rPr>
                <a:t>Server</a:t>
              </a:r>
              <a:endParaRPr lang="en-US" altLang="zh-CN" b="1">
                <a:solidFill>
                  <a:srgbClr val="426AAC"/>
                </a:solidFill>
              </a:endParaRPr>
            </a:p>
          </p:txBody>
        </p:sp>
        <p:sp>
          <p:nvSpPr>
            <p:cNvPr id="9" name="文本框 8"/>
            <p:cNvSpPr txBox="1"/>
            <p:nvPr/>
          </p:nvSpPr>
          <p:spPr>
            <a:xfrm>
              <a:off x="7622" y="3980"/>
              <a:ext cx="6159" cy="531"/>
            </a:xfrm>
            <a:prstGeom prst="rect">
              <a:avLst/>
            </a:prstGeom>
            <a:noFill/>
          </p:spPr>
          <p:txBody>
            <a:bodyPr wrap="square" rtlCol="0">
              <a:spAutoFit/>
            </a:bodyPr>
            <a:p>
              <a:pPr algn="ctr"/>
              <a:r>
                <a:rPr lang="en-US" altLang="zh-CN" sz="1600">
                  <a:sym typeface="+mn-ea"/>
                </a:rPr>
                <a:t>LNMP</a:t>
              </a:r>
              <a:r>
                <a:rPr lang="zh-CN" altLang="en-US" sz="1600">
                  <a:sym typeface="+mn-ea"/>
                </a:rPr>
                <a:t>/WAMP</a:t>
              </a:r>
              <a:endParaRPr lang="en-US" altLang="zh-CN" sz="1600">
                <a:solidFill>
                  <a:schemeClr val="tx1">
                    <a:lumMod val="75000"/>
                    <a:lumOff val="25000"/>
                  </a:schemeClr>
                </a:solidFill>
              </a:endParaRPr>
            </a:p>
          </p:txBody>
        </p:sp>
      </p:grpSp>
      <p:sp>
        <p:nvSpPr>
          <p:cNvPr id="21" name="文本框 20"/>
          <p:cNvSpPr txBox="1"/>
          <p:nvPr/>
        </p:nvSpPr>
        <p:spPr>
          <a:xfrm>
            <a:off x="3913505" y="3961765"/>
            <a:ext cx="4364990" cy="521970"/>
          </a:xfrm>
          <a:prstGeom prst="rect">
            <a:avLst/>
          </a:prstGeom>
          <a:noFill/>
        </p:spPr>
        <p:txBody>
          <a:bodyPr wrap="none" rtlCol="0">
            <a:spAutoFit/>
          </a:bodyPr>
          <a:p>
            <a:r>
              <a:rPr lang="zh-CN" altLang="en-US" sz="2800" b="1">
                <a:solidFill>
                  <a:srgbClr val="426AAC"/>
                </a:solidFill>
              </a:rPr>
              <a:t>应用服务器</a:t>
            </a:r>
            <a:r>
              <a:rPr lang="en-US" altLang="zh-CN" sz="2800" b="1">
                <a:solidFill>
                  <a:srgbClr val="426AAC"/>
                </a:solidFill>
              </a:rPr>
              <a:t>+</a:t>
            </a:r>
            <a:r>
              <a:rPr lang="zh-CN" altLang="en-US" sz="2800" b="1">
                <a:solidFill>
                  <a:srgbClr val="426AAC"/>
                </a:solidFill>
              </a:rPr>
              <a:t>数据库服务器</a:t>
            </a:r>
            <a:endParaRPr lang="zh-CN" altLang="en-US" sz="2800" b="1">
              <a:solidFill>
                <a:srgbClr val="426AAC"/>
              </a:solidFill>
            </a:endParaRPr>
          </a:p>
        </p:txBody>
      </p:sp>
      <p:grpSp>
        <p:nvGrpSpPr>
          <p:cNvPr id="11" name="组合 10"/>
          <p:cNvGrpSpPr/>
          <p:nvPr/>
        </p:nvGrpSpPr>
        <p:grpSpPr>
          <a:xfrm>
            <a:off x="1302068" y="4655820"/>
            <a:ext cx="8063865" cy="1435735"/>
            <a:chOff x="3028" y="7332"/>
            <a:chExt cx="12699" cy="2261"/>
          </a:xfrm>
        </p:grpSpPr>
        <p:cxnSp>
          <p:nvCxnSpPr>
            <p:cNvPr id="22" name="直接箭头连接符 21"/>
            <p:cNvCxnSpPr/>
            <p:nvPr/>
          </p:nvCxnSpPr>
          <p:spPr>
            <a:xfrm flipV="1">
              <a:off x="3028" y="8447"/>
              <a:ext cx="2302" cy="22"/>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422" y="8244"/>
              <a:ext cx="1408" cy="483"/>
            </a:xfrm>
            <a:prstGeom prst="rect">
              <a:avLst/>
            </a:prstGeom>
            <a:solidFill>
              <a:schemeClr val="bg1"/>
            </a:solidFill>
          </p:spPr>
          <p:txBody>
            <a:bodyPr wrap="none" rtlCol="0">
              <a:spAutoFit/>
            </a:bodyPr>
            <a:p>
              <a:r>
                <a:rPr lang="zh-CN" altLang="en-US" sz="1400">
                  <a:solidFill>
                    <a:schemeClr val="tx1">
                      <a:lumMod val="75000"/>
                      <a:lumOff val="25000"/>
                    </a:schemeClr>
                  </a:solidFill>
                </a:rPr>
                <a:t>用户请求</a:t>
              </a:r>
              <a:endParaRPr lang="zh-CN" altLang="en-US" sz="1400">
                <a:solidFill>
                  <a:schemeClr val="tx1">
                    <a:lumMod val="75000"/>
                    <a:lumOff val="25000"/>
                  </a:schemeClr>
                </a:solidFill>
              </a:endParaRPr>
            </a:p>
          </p:txBody>
        </p:sp>
        <p:sp>
          <p:nvSpPr>
            <p:cNvPr id="24" name="流程图: 联系 23"/>
            <p:cNvSpPr/>
            <p:nvPr/>
          </p:nvSpPr>
          <p:spPr>
            <a:xfrm>
              <a:off x="5457" y="7358"/>
              <a:ext cx="3972" cy="2235"/>
            </a:xfrm>
            <a:prstGeom prst="flowChartConnector">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6399" y="7647"/>
              <a:ext cx="2088" cy="580"/>
            </a:xfrm>
            <a:prstGeom prst="rect">
              <a:avLst/>
            </a:prstGeom>
            <a:noFill/>
          </p:spPr>
          <p:txBody>
            <a:bodyPr wrap="none" rtlCol="0">
              <a:spAutoFit/>
            </a:bodyPr>
            <a:p>
              <a:r>
                <a:rPr lang="zh-CN" altLang="en-US" b="1">
                  <a:solidFill>
                    <a:schemeClr val="accent6">
                      <a:lumMod val="75000"/>
                    </a:schemeClr>
                  </a:solidFill>
                </a:rPr>
                <a:t>应用服务器</a:t>
              </a:r>
              <a:endParaRPr lang="zh-CN" altLang="en-US" b="1">
                <a:solidFill>
                  <a:schemeClr val="accent6">
                    <a:lumMod val="75000"/>
                  </a:schemeClr>
                </a:solidFill>
              </a:endParaRPr>
            </a:p>
          </p:txBody>
        </p:sp>
        <p:sp>
          <p:nvSpPr>
            <p:cNvPr id="26" name="文本框 25"/>
            <p:cNvSpPr txBox="1"/>
            <p:nvPr/>
          </p:nvSpPr>
          <p:spPr>
            <a:xfrm>
              <a:off x="5631" y="8189"/>
              <a:ext cx="3624" cy="919"/>
            </a:xfrm>
            <a:prstGeom prst="rect">
              <a:avLst/>
            </a:prstGeom>
            <a:noFill/>
          </p:spPr>
          <p:txBody>
            <a:bodyPr wrap="square" rtlCol="0">
              <a:spAutoFit/>
            </a:bodyPr>
            <a:p>
              <a:pPr algn="ctr"/>
              <a:r>
                <a:rPr lang="en-US" altLang="zh-CN" sz="1600">
                  <a:solidFill>
                    <a:schemeClr val="tx1">
                      <a:lumMod val="75000"/>
                      <a:lumOff val="25000"/>
                    </a:schemeClr>
                  </a:solidFill>
                </a:rPr>
                <a:t>Tomcat/Websphere/Weblogic/Apusic/...</a:t>
              </a:r>
              <a:endParaRPr lang="en-US" altLang="zh-CN" sz="1600">
                <a:solidFill>
                  <a:schemeClr val="tx1">
                    <a:lumMod val="75000"/>
                    <a:lumOff val="25000"/>
                  </a:schemeClr>
                </a:solidFill>
              </a:endParaRPr>
            </a:p>
          </p:txBody>
        </p:sp>
        <p:cxnSp>
          <p:nvCxnSpPr>
            <p:cNvPr id="27" name="直接箭头连接符 26"/>
            <p:cNvCxnSpPr/>
            <p:nvPr/>
          </p:nvCxnSpPr>
          <p:spPr>
            <a:xfrm flipV="1">
              <a:off x="9556" y="8447"/>
              <a:ext cx="2042" cy="23"/>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946" y="8245"/>
              <a:ext cx="1237" cy="483"/>
            </a:xfrm>
            <a:prstGeom prst="rect">
              <a:avLst/>
            </a:prstGeom>
            <a:solidFill>
              <a:schemeClr val="bg1"/>
            </a:solidFill>
          </p:spPr>
          <p:txBody>
            <a:bodyPr wrap="none" rtlCol="0">
              <a:spAutoFit/>
            </a:bodyPr>
            <a:p>
              <a:r>
                <a:rPr lang="zh-CN" altLang="en-US" sz="1400">
                  <a:solidFill>
                    <a:schemeClr val="tx1">
                      <a:lumMod val="75000"/>
                      <a:lumOff val="25000"/>
                    </a:schemeClr>
                  </a:solidFill>
                </a:rPr>
                <a:t>访问</a:t>
              </a:r>
              <a:r>
                <a:rPr lang="en-US" altLang="zh-CN" sz="1400">
                  <a:solidFill>
                    <a:schemeClr val="tx1">
                      <a:lumMod val="75000"/>
                      <a:lumOff val="25000"/>
                    </a:schemeClr>
                  </a:solidFill>
                </a:rPr>
                <a:t>DB</a:t>
              </a:r>
              <a:endParaRPr lang="en-US" altLang="zh-CN" sz="1400">
                <a:solidFill>
                  <a:schemeClr val="tx1">
                    <a:lumMod val="75000"/>
                    <a:lumOff val="25000"/>
                  </a:schemeClr>
                </a:solidFill>
              </a:endParaRPr>
            </a:p>
          </p:txBody>
        </p:sp>
        <p:sp>
          <p:nvSpPr>
            <p:cNvPr id="29" name="流程图: 联系 28"/>
            <p:cNvSpPr/>
            <p:nvPr/>
          </p:nvSpPr>
          <p:spPr>
            <a:xfrm>
              <a:off x="11755" y="7332"/>
              <a:ext cx="3972" cy="2235"/>
            </a:xfrm>
            <a:prstGeom prst="flowChartConnector">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12517" y="7677"/>
              <a:ext cx="2448" cy="580"/>
            </a:xfrm>
            <a:prstGeom prst="rect">
              <a:avLst/>
            </a:prstGeom>
            <a:noFill/>
          </p:spPr>
          <p:txBody>
            <a:bodyPr wrap="none" rtlCol="0">
              <a:spAutoFit/>
            </a:bodyPr>
            <a:p>
              <a:r>
                <a:rPr lang="zh-CN" altLang="en-US" b="1">
                  <a:solidFill>
                    <a:schemeClr val="accent4">
                      <a:lumMod val="75000"/>
                    </a:schemeClr>
                  </a:solidFill>
                </a:rPr>
                <a:t>数据库服务器</a:t>
              </a:r>
              <a:endParaRPr lang="zh-CN" altLang="en-US" b="1">
                <a:solidFill>
                  <a:schemeClr val="accent4">
                    <a:lumMod val="75000"/>
                  </a:schemeClr>
                </a:solidFill>
              </a:endParaRPr>
            </a:p>
          </p:txBody>
        </p:sp>
        <p:sp>
          <p:nvSpPr>
            <p:cNvPr id="31" name="文本框 30"/>
            <p:cNvSpPr txBox="1"/>
            <p:nvPr/>
          </p:nvSpPr>
          <p:spPr>
            <a:xfrm>
              <a:off x="11929" y="8189"/>
              <a:ext cx="3624" cy="919"/>
            </a:xfrm>
            <a:prstGeom prst="rect">
              <a:avLst/>
            </a:prstGeom>
            <a:noFill/>
          </p:spPr>
          <p:txBody>
            <a:bodyPr wrap="square" rtlCol="0">
              <a:spAutoFit/>
            </a:bodyPr>
            <a:p>
              <a:pPr algn="ctr"/>
              <a:r>
                <a:rPr lang="en-US" altLang="zh-CN" sz="1600">
                  <a:solidFill>
                    <a:schemeClr val="tx1">
                      <a:lumMod val="75000"/>
                      <a:lumOff val="25000"/>
                    </a:schemeClr>
                  </a:solidFill>
                </a:rPr>
                <a:t>SqlServer/Oracle/DB2/MySQL</a:t>
              </a:r>
              <a:r>
                <a:rPr lang="en-US" altLang="zh-CN" sz="1600">
                  <a:solidFill>
                    <a:schemeClr val="tx1">
                      <a:lumMod val="75000"/>
                      <a:lumOff val="25000"/>
                    </a:schemeClr>
                  </a:solidFill>
                  <a:sym typeface="+mn-ea"/>
                </a:rPr>
                <a:t>/...</a:t>
              </a:r>
              <a:endParaRPr lang="en-US" altLang="zh-CN" sz="1600">
                <a:solidFill>
                  <a:schemeClr val="tx1">
                    <a:lumMod val="75000"/>
                    <a:lumOff val="25000"/>
                  </a:schemeClr>
                </a:solidFill>
                <a:sym typeface="+mn-ea"/>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b="1" dirty="0">
                <a:cs typeface="+mn-ea"/>
                <a:sym typeface="+mn-lt"/>
              </a:rPr>
              <a:t>浅谈架构</a:t>
            </a:r>
            <a:r>
              <a:rPr lang="en-US" altLang="zh-CN" b="1" dirty="0">
                <a:cs typeface="+mn-ea"/>
                <a:sym typeface="+mn-lt"/>
              </a:rPr>
              <a:t> · </a:t>
            </a:r>
            <a:r>
              <a:rPr lang="zh-CN" altLang="en-US" b="1" dirty="0">
                <a:cs typeface="+mn-ea"/>
                <a:sym typeface="+mn-lt"/>
              </a:rPr>
              <a:t>集群架构</a:t>
            </a:r>
            <a:endParaRPr lang="zh-CN" altLang="en-US" dirty="0">
              <a:cs typeface="+mn-ea"/>
              <a:sym typeface="+mn-lt"/>
            </a:endParaRPr>
          </a:p>
        </p:txBody>
      </p:sp>
      <p:pic>
        <p:nvPicPr>
          <p:cNvPr id="17" name="图片 16"/>
          <p:cNvPicPr>
            <a:picLocks noChangeAspect="1"/>
          </p:cNvPicPr>
          <p:nvPr/>
        </p:nvPicPr>
        <p:blipFill>
          <a:blip r:embed="rId1" cstate="print">
            <a:alphaModFix amt="10000"/>
            <a:extLst>
              <a:ext uri="{28A0092B-C50C-407E-A947-70E740481C1C}">
                <a14:useLocalDpi xmlns:a14="http://schemas.microsoft.com/office/drawing/2010/main" val="0"/>
              </a:ext>
            </a:extLst>
          </a:blip>
          <a:stretch>
            <a:fillRect/>
          </a:stretch>
        </p:blipFill>
        <p:spPr>
          <a:xfrm>
            <a:off x="10083800" y="4798695"/>
            <a:ext cx="1703705" cy="1811020"/>
          </a:xfrm>
          <a:prstGeom prst="rect">
            <a:avLst/>
          </a:prstGeom>
        </p:spPr>
      </p:pic>
      <p:grpSp>
        <p:nvGrpSpPr>
          <p:cNvPr id="55" name="组合 54"/>
          <p:cNvGrpSpPr/>
          <p:nvPr/>
        </p:nvGrpSpPr>
        <p:grpSpPr>
          <a:xfrm>
            <a:off x="1407795" y="1622425"/>
            <a:ext cx="8728710" cy="4315460"/>
            <a:chOff x="2247" y="2465"/>
            <a:chExt cx="13746" cy="6796"/>
          </a:xfrm>
        </p:grpSpPr>
        <p:grpSp>
          <p:nvGrpSpPr>
            <p:cNvPr id="52" name="组合 51"/>
            <p:cNvGrpSpPr/>
            <p:nvPr/>
          </p:nvGrpSpPr>
          <p:grpSpPr>
            <a:xfrm>
              <a:off x="2247" y="2465"/>
              <a:ext cx="13747" cy="6797"/>
              <a:chOff x="3024" y="3053"/>
              <a:chExt cx="12527" cy="6013"/>
            </a:xfrm>
          </p:grpSpPr>
          <p:cxnSp>
            <p:nvCxnSpPr>
              <p:cNvPr id="5" name="直接箭头连接符 4"/>
              <p:cNvCxnSpPr/>
              <p:nvPr/>
            </p:nvCxnSpPr>
            <p:spPr>
              <a:xfrm>
                <a:off x="3024" y="6009"/>
                <a:ext cx="1555" cy="24"/>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275" y="5830"/>
                <a:ext cx="1088" cy="341"/>
              </a:xfrm>
              <a:prstGeom prst="rect">
                <a:avLst/>
              </a:prstGeom>
              <a:solidFill>
                <a:schemeClr val="bg1"/>
              </a:solidFill>
            </p:spPr>
            <p:txBody>
              <a:bodyPr wrap="square" rtlCol="0">
                <a:spAutoFit/>
              </a:bodyPr>
              <a:p>
                <a:r>
                  <a:rPr lang="zh-CN" altLang="en-US" sz="1000">
                    <a:solidFill>
                      <a:schemeClr val="tx1">
                        <a:lumMod val="75000"/>
                        <a:lumOff val="25000"/>
                      </a:schemeClr>
                    </a:solidFill>
                  </a:rPr>
                  <a:t>用户请求</a:t>
                </a:r>
                <a:endParaRPr lang="zh-CN" altLang="en-US" sz="1000">
                  <a:solidFill>
                    <a:schemeClr val="tx1">
                      <a:lumMod val="75000"/>
                      <a:lumOff val="25000"/>
                    </a:schemeClr>
                  </a:solidFill>
                </a:endParaRPr>
              </a:p>
            </p:txBody>
          </p:sp>
          <p:sp>
            <p:nvSpPr>
              <p:cNvPr id="3" name="矩形 2"/>
              <p:cNvSpPr/>
              <p:nvPr/>
            </p:nvSpPr>
            <p:spPr>
              <a:xfrm>
                <a:off x="4687" y="3238"/>
                <a:ext cx="951" cy="5570"/>
              </a:xfrm>
              <a:prstGeom prst="rect">
                <a:avLst/>
              </a:prstGeom>
              <a:solidFill>
                <a:schemeClr val="accent1">
                  <a:lumMod val="20000"/>
                  <a:lumOff val="80000"/>
                </a:schemeClr>
              </a:solid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4734" y="5370"/>
                <a:ext cx="858" cy="1156"/>
              </a:xfrm>
              <a:prstGeom prst="rect">
                <a:avLst/>
              </a:prstGeom>
              <a:noFill/>
            </p:spPr>
            <p:txBody>
              <a:bodyPr wrap="square" rtlCol="0">
                <a:spAutoFit/>
              </a:bodyPr>
              <a:p>
                <a:pPr algn="ctr"/>
                <a:r>
                  <a:rPr lang="en-US" altLang="zh-CN" sz="1200">
                    <a:solidFill>
                      <a:schemeClr val="tx1">
                        <a:lumMod val="75000"/>
                        <a:lumOff val="25000"/>
                      </a:schemeClr>
                    </a:solidFill>
                  </a:rPr>
                  <a:t>DNS</a:t>
                </a:r>
                <a:endParaRPr lang="en-US" altLang="zh-CN" sz="1200">
                  <a:solidFill>
                    <a:schemeClr val="tx1">
                      <a:lumMod val="75000"/>
                      <a:lumOff val="25000"/>
                    </a:schemeClr>
                  </a:solidFill>
                </a:endParaRPr>
              </a:p>
              <a:p>
                <a:pPr algn="ctr"/>
                <a:r>
                  <a:rPr lang="en-US" altLang="zh-CN" sz="1200">
                    <a:solidFill>
                      <a:schemeClr val="tx1">
                        <a:lumMod val="75000"/>
                        <a:lumOff val="25000"/>
                      </a:schemeClr>
                    </a:solidFill>
                  </a:rPr>
                  <a:t>LVS</a:t>
                </a:r>
                <a:endParaRPr lang="en-US" altLang="zh-CN" sz="1200">
                  <a:solidFill>
                    <a:schemeClr val="tx1">
                      <a:lumMod val="75000"/>
                      <a:lumOff val="25000"/>
                    </a:schemeClr>
                  </a:solidFill>
                </a:endParaRPr>
              </a:p>
              <a:p>
                <a:pPr algn="ctr"/>
                <a:r>
                  <a:rPr lang="en-US" altLang="zh-CN" sz="1200">
                    <a:solidFill>
                      <a:schemeClr val="tx1">
                        <a:lumMod val="75000"/>
                        <a:lumOff val="25000"/>
                      </a:schemeClr>
                    </a:solidFill>
                  </a:rPr>
                  <a:t>F5</a:t>
                </a:r>
                <a:endParaRPr lang="en-US" altLang="zh-CN" sz="1200">
                  <a:solidFill>
                    <a:schemeClr val="tx1">
                      <a:lumMod val="75000"/>
                      <a:lumOff val="25000"/>
                    </a:schemeClr>
                  </a:solidFill>
                </a:endParaRPr>
              </a:p>
              <a:p>
                <a:pPr algn="ctr"/>
                <a:r>
                  <a:rPr lang="zh-CN" altLang="en-US" sz="1200">
                    <a:solidFill>
                      <a:schemeClr val="tx1">
                        <a:lumMod val="75000"/>
                        <a:lumOff val="25000"/>
                      </a:schemeClr>
                    </a:solidFill>
                  </a:rPr>
                  <a:t>负载</a:t>
                </a:r>
                <a:endParaRPr lang="zh-CN" altLang="en-US" sz="1200">
                  <a:solidFill>
                    <a:schemeClr val="tx1">
                      <a:lumMod val="75000"/>
                      <a:lumOff val="25000"/>
                    </a:schemeClr>
                  </a:solidFill>
                </a:endParaRPr>
              </a:p>
            </p:txBody>
          </p:sp>
          <p:cxnSp>
            <p:nvCxnSpPr>
              <p:cNvPr id="7" name="直接箭头连接符 6"/>
              <p:cNvCxnSpPr/>
              <p:nvPr/>
            </p:nvCxnSpPr>
            <p:spPr>
              <a:xfrm>
                <a:off x="5787" y="6032"/>
                <a:ext cx="560" cy="1"/>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480" y="3053"/>
                <a:ext cx="951" cy="5570"/>
              </a:xfrm>
              <a:prstGeom prst="rect">
                <a:avLst/>
              </a:prstGeom>
              <a:solidFill>
                <a:schemeClr val="accent6">
                  <a:lumMod val="20000"/>
                  <a:lumOff val="80000"/>
                </a:schemeClr>
              </a:solid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6496" y="5599"/>
                <a:ext cx="936" cy="384"/>
              </a:xfrm>
              <a:prstGeom prst="rect">
                <a:avLst/>
              </a:prstGeom>
              <a:solidFill>
                <a:schemeClr val="accent6">
                  <a:lumMod val="20000"/>
                  <a:lumOff val="80000"/>
                </a:schemeClr>
              </a:solidFill>
              <a:ln>
                <a:noFill/>
              </a:ln>
            </p:spPr>
            <p:txBody>
              <a:bodyPr wrap="square" rtlCol="0">
                <a:spAutoFit/>
              </a:bodyPr>
              <a:p>
                <a:pPr algn="ctr"/>
                <a:r>
                  <a:rPr lang="en-US" sz="1200">
                    <a:solidFill>
                      <a:schemeClr val="tx1">
                        <a:lumMod val="75000"/>
                        <a:lumOff val="25000"/>
                      </a:schemeClr>
                    </a:solidFill>
                  </a:rPr>
                  <a:t>nginx</a:t>
                </a:r>
                <a:endParaRPr lang="en-US" sz="1200">
                  <a:solidFill>
                    <a:schemeClr val="tx1">
                      <a:lumMod val="75000"/>
                      <a:lumOff val="25000"/>
                    </a:schemeClr>
                  </a:solidFill>
                </a:endParaRPr>
              </a:p>
            </p:txBody>
          </p:sp>
          <p:sp>
            <p:nvSpPr>
              <p:cNvPr id="13" name="矩形 12"/>
              <p:cNvSpPr/>
              <p:nvPr/>
            </p:nvSpPr>
            <p:spPr>
              <a:xfrm>
                <a:off x="7183" y="3496"/>
                <a:ext cx="951" cy="5570"/>
              </a:xfrm>
              <a:prstGeom prst="rect">
                <a:avLst/>
              </a:prstGeom>
              <a:solidFill>
                <a:schemeClr val="accent6">
                  <a:lumMod val="20000"/>
                  <a:lumOff val="80000"/>
                </a:schemeClr>
              </a:solid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7183" y="6043"/>
                <a:ext cx="960" cy="384"/>
              </a:xfrm>
              <a:prstGeom prst="rect">
                <a:avLst/>
              </a:prstGeom>
              <a:noFill/>
            </p:spPr>
            <p:txBody>
              <a:bodyPr wrap="square" rtlCol="0">
                <a:spAutoFit/>
              </a:bodyPr>
              <a:p>
                <a:pPr algn="ctr"/>
                <a:r>
                  <a:rPr lang="en-US" sz="1200">
                    <a:solidFill>
                      <a:schemeClr val="tx1">
                        <a:lumMod val="75000"/>
                        <a:lumOff val="25000"/>
                      </a:schemeClr>
                    </a:solidFill>
                  </a:rPr>
                  <a:t>nginx</a:t>
                </a:r>
                <a:endParaRPr lang="en-US" sz="1200">
                  <a:solidFill>
                    <a:schemeClr val="tx1">
                      <a:lumMod val="75000"/>
                      <a:lumOff val="25000"/>
                    </a:schemeClr>
                  </a:solidFill>
                </a:endParaRPr>
              </a:p>
            </p:txBody>
          </p:sp>
          <p:cxnSp>
            <p:nvCxnSpPr>
              <p:cNvPr id="16" name="直接箭头连接符 15"/>
              <p:cNvCxnSpPr/>
              <p:nvPr/>
            </p:nvCxnSpPr>
            <p:spPr>
              <a:xfrm>
                <a:off x="8272" y="6026"/>
                <a:ext cx="1186" cy="7"/>
              </a:xfrm>
              <a:prstGeom prst="straightConnector1">
                <a:avLst/>
              </a:prstGeom>
              <a:ln w="1905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478" y="5847"/>
                <a:ext cx="688" cy="341"/>
              </a:xfrm>
              <a:prstGeom prst="rect">
                <a:avLst/>
              </a:prstGeom>
              <a:solidFill>
                <a:schemeClr val="bg1"/>
              </a:solidFill>
            </p:spPr>
            <p:txBody>
              <a:bodyPr wrap="square" rtlCol="0">
                <a:spAutoFit/>
              </a:bodyPr>
              <a:p>
                <a:r>
                  <a:rPr lang="zh-CN" altLang="en-US" sz="1000">
                    <a:solidFill>
                      <a:schemeClr val="tx1">
                        <a:lumMod val="75000"/>
                        <a:lumOff val="25000"/>
                      </a:schemeClr>
                    </a:solidFill>
                  </a:rPr>
                  <a:t>负载</a:t>
                </a:r>
                <a:endParaRPr lang="zh-CN" altLang="en-US" sz="1000">
                  <a:solidFill>
                    <a:schemeClr val="tx1">
                      <a:lumMod val="75000"/>
                      <a:lumOff val="25000"/>
                    </a:schemeClr>
                  </a:solidFill>
                </a:endParaRPr>
              </a:p>
            </p:txBody>
          </p:sp>
          <p:sp>
            <p:nvSpPr>
              <p:cNvPr id="24" name="流程图: 联系 23"/>
              <p:cNvSpPr/>
              <p:nvPr/>
            </p:nvSpPr>
            <p:spPr>
              <a:xfrm>
                <a:off x="9561" y="5347"/>
                <a:ext cx="2326" cy="1366"/>
              </a:xfrm>
              <a:prstGeom prst="flowChartConnector">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10080" y="5486"/>
                <a:ext cx="1288" cy="341"/>
              </a:xfrm>
              <a:prstGeom prst="rect">
                <a:avLst/>
              </a:prstGeom>
              <a:noFill/>
            </p:spPr>
            <p:txBody>
              <a:bodyPr wrap="square" rtlCol="0">
                <a:spAutoFit/>
              </a:bodyPr>
              <a:p>
                <a:r>
                  <a:rPr lang="zh-CN" altLang="en-US" sz="1000" b="1">
                    <a:solidFill>
                      <a:schemeClr val="tx1">
                        <a:lumMod val="75000"/>
                        <a:lumOff val="25000"/>
                      </a:schemeClr>
                    </a:solidFill>
                  </a:rPr>
                  <a:t>应用服务器</a:t>
                </a:r>
                <a:endParaRPr lang="zh-CN" altLang="en-US" sz="1000" b="1">
                  <a:solidFill>
                    <a:schemeClr val="tx1">
                      <a:lumMod val="75000"/>
                      <a:lumOff val="25000"/>
                    </a:schemeClr>
                  </a:solidFill>
                </a:endParaRPr>
              </a:p>
            </p:txBody>
          </p:sp>
          <p:sp>
            <p:nvSpPr>
              <p:cNvPr id="26" name="文本框 25"/>
              <p:cNvSpPr txBox="1"/>
              <p:nvPr/>
            </p:nvSpPr>
            <p:spPr>
              <a:xfrm>
                <a:off x="9859" y="5767"/>
                <a:ext cx="1753" cy="771"/>
              </a:xfrm>
              <a:prstGeom prst="rect">
                <a:avLst/>
              </a:prstGeom>
              <a:noFill/>
            </p:spPr>
            <p:txBody>
              <a:bodyPr wrap="square" rtlCol="0">
                <a:spAutoFit/>
              </a:bodyPr>
              <a:p>
                <a:pPr algn="ctr"/>
                <a:r>
                  <a:rPr lang="en-US" altLang="zh-CN" sz="1000">
                    <a:solidFill>
                      <a:schemeClr val="tx1">
                        <a:lumMod val="75000"/>
                        <a:lumOff val="25000"/>
                      </a:schemeClr>
                    </a:solidFill>
                  </a:rPr>
                  <a:t>Tomcat/Websphere/Weblogic/Apusic</a:t>
                </a:r>
                <a:r>
                  <a:rPr lang="en-US" altLang="zh-CN" sz="1000">
                    <a:solidFill>
                      <a:schemeClr val="tx1">
                        <a:lumMod val="75000"/>
                        <a:lumOff val="25000"/>
                      </a:schemeClr>
                    </a:solidFill>
                    <a:sym typeface="+mn-ea"/>
                  </a:rPr>
                  <a:t>/...</a:t>
                </a:r>
                <a:endParaRPr lang="en-US" altLang="zh-CN" sz="1000">
                  <a:solidFill>
                    <a:schemeClr val="tx1">
                      <a:lumMod val="75000"/>
                      <a:lumOff val="25000"/>
                    </a:schemeClr>
                  </a:solidFill>
                  <a:sym typeface="+mn-ea"/>
                </a:endParaRPr>
              </a:p>
            </p:txBody>
          </p:sp>
          <p:sp>
            <p:nvSpPr>
              <p:cNvPr id="21" name="流程图: 联系 20"/>
              <p:cNvSpPr/>
              <p:nvPr/>
            </p:nvSpPr>
            <p:spPr>
              <a:xfrm>
                <a:off x="9561" y="7494"/>
                <a:ext cx="2326" cy="1366"/>
              </a:xfrm>
              <a:prstGeom prst="flowChartConnector">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10080" y="7633"/>
                <a:ext cx="1288" cy="341"/>
              </a:xfrm>
              <a:prstGeom prst="rect">
                <a:avLst/>
              </a:prstGeom>
              <a:noFill/>
            </p:spPr>
            <p:txBody>
              <a:bodyPr wrap="square" rtlCol="0">
                <a:spAutoFit/>
              </a:bodyPr>
              <a:p>
                <a:r>
                  <a:rPr lang="zh-CN" altLang="en-US" sz="1000" b="1">
                    <a:solidFill>
                      <a:schemeClr val="tx1">
                        <a:lumMod val="75000"/>
                        <a:lumOff val="25000"/>
                      </a:schemeClr>
                    </a:solidFill>
                  </a:rPr>
                  <a:t>应用服务器</a:t>
                </a:r>
                <a:endParaRPr lang="zh-CN" altLang="en-US" sz="1000" b="1">
                  <a:solidFill>
                    <a:schemeClr val="tx1">
                      <a:lumMod val="75000"/>
                      <a:lumOff val="25000"/>
                    </a:schemeClr>
                  </a:solidFill>
                </a:endParaRPr>
              </a:p>
            </p:txBody>
          </p:sp>
          <p:sp>
            <p:nvSpPr>
              <p:cNvPr id="23" name="文本框 22"/>
              <p:cNvSpPr txBox="1"/>
              <p:nvPr/>
            </p:nvSpPr>
            <p:spPr>
              <a:xfrm>
                <a:off x="9859" y="7914"/>
                <a:ext cx="1753" cy="771"/>
              </a:xfrm>
              <a:prstGeom prst="rect">
                <a:avLst/>
              </a:prstGeom>
              <a:noFill/>
            </p:spPr>
            <p:txBody>
              <a:bodyPr wrap="square" rtlCol="0">
                <a:spAutoFit/>
              </a:bodyPr>
              <a:p>
                <a:pPr algn="ctr"/>
                <a:r>
                  <a:rPr lang="en-US" altLang="zh-CN" sz="1000">
                    <a:solidFill>
                      <a:schemeClr val="tx1">
                        <a:lumMod val="75000"/>
                        <a:lumOff val="25000"/>
                      </a:schemeClr>
                    </a:solidFill>
                  </a:rPr>
                  <a:t>Tomcat/Websphere/Weblogic/Apusic</a:t>
                </a:r>
                <a:r>
                  <a:rPr lang="en-US" altLang="zh-CN" sz="1000">
                    <a:solidFill>
                      <a:schemeClr val="tx1">
                        <a:lumMod val="75000"/>
                        <a:lumOff val="25000"/>
                      </a:schemeClr>
                    </a:solidFill>
                    <a:sym typeface="+mn-ea"/>
                  </a:rPr>
                  <a:t>/...</a:t>
                </a:r>
                <a:endParaRPr lang="en-US" altLang="zh-CN" sz="1000">
                  <a:solidFill>
                    <a:schemeClr val="tx1">
                      <a:lumMod val="75000"/>
                      <a:lumOff val="25000"/>
                    </a:schemeClr>
                  </a:solidFill>
                  <a:sym typeface="+mn-ea"/>
                </a:endParaRPr>
              </a:p>
            </p:txBody>
          </p:sp>
          <p:sp>
            <p:nvSpPr>
              <p:cNvPr id="28" name="流程图: 联系 27"/>
              <p:cNvSpPr/>
              <p:nvPr/>
            </p:nvSpPr>
            <p:spPr>
              <a:xfrm>
                <a:off x="9549" y="3188"/>
                <a:ext cx="2326" cy="1366"/>
              </a:xfrm>
              <a:prstGeom prst="flowChartConnector">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10068" y="3327"/>
                <a:ext cx="1288" cy="341"/>
              </a:xfrm>
              <a:prstGeom prst="rect">
                <a:avLst/>
              </a:prstGeom>
              <a:noFill/>
            </p:spPr>
            <p:txBody>
              <a:bodyPr wrap="square" rtlCol="0">
                <a:spAutoFit/>
              </a:bodyPr>
              <a:p>
                <a:r>
                  <a:rPr lang="zh-CN" altLang="en-US" sz="1000" b="1">
                    <a:solidFill>
                      <a:schemeClr val="tx1">
                        <a:lumMod val="75000"/>
                        <a:lumOff val="25000"/>
                      </a:schemeClr>
                    </a:solidFill>
                  </a:rPr>
                  <a:t>应用服务器</a:t>
                </a:r>
                <a:endParaRPr lang="zh-CN" altLang="en-US" sz="1000" b="1">
                  <a:solidFill>
                    <a:schemeClr val="tx1">
                      <a:lumMod val="75000"/>
                      <a:lumOff val="25000"/>
                    </a:schemeClr>
                  </a:solidFill>
                </a:endParaRPr>
              </a:p>
            </p:txBody>
          </p:sp>
          <p:sp>
            <p:nvSpPr>
              <p:cNvPr id="30" name="文本框 29"/>
              <p:cNvSpPr txBox="1"/>
              <p:nvPr/>
            </p:nvSpPr>
            <p:spPr>
              <a:xfrm>
                <a:off x="9847" y="3608"/>
                <a:ext cx="1753" cy="771"/>
              </a:xfrm>
              <a:prstGeom prst="rect">
                <a:avLst/>
              </a:prstGeom>
              <a:noFill/>
            </p:spPr>
            <p:txBody>
              <a:bodyPr wrap="square" rtlCol="0">
                <a:spAutoFit/>
              </a:bodyPr>
              <a:p>
                <a:pPr algn="ctr"/>
                <a:r>
                  <a:rPr lang="en-US" altLang="zh-CN" sz="1000">
                    <a:solidFill>
                      <a:schemeClr val="tx1">
                        <a:lumMod val="75000"/>
                        <a:lumOff val="25000"/>
                      </a:schemeClr>
                    </a:solidFill>
                  </a:rPr>
                  <a:t>Tomcat/Websphere/Weblogic/Apusic/...</a:t>
                </a:r>
                <a:endParaRPr lang="en-US" altLang="zh-CN" sz="1000">
                  <a:solidFill>
                    <a:schemeClr val="tx1">
                      <a:lumMod val="75000"/>
                      <a:lumOff val="25000"/>
                    </a:schemeClr>
                  </a:solidFill>
                </a:endParaRPr>
              </a:p>
            </p:txBody>
          </p:sp>
          <p:cxnSp>
            <p:nvCxnSpPr>
              <p:cNvPr id="31" name="直接箭头连接符 30"/>
              <p:cNvCxnSpPr/>
              <p:nvPr/>
            </p:nvCxnSpPr>
            <p:spPr>
              <a:xfrm>
                <a:off x="12002" y="3857"/>
                <a:ext cx="1587" cy="33"/>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12238" y="3678"/>
                <a:ext cx="1088" cy="341"/>
              </a:xfrm>
              <a:prstGeom prst="rect">
                <a:avLst/>
              </a:prstGeom>
              <a:solidFill>
                <a:schemeClr val="bg1"/>
              </a:solidFill>
            </p:spPr>
            <p:txBody>
              <a:bodyPr wrap="square" rtlCol="0">
                <a:spAutoFit/>
              </a:bodyPr>
              <a:p>
                <a:r>
                  <a:rPr lang="zh-CN" altLang="en-US" sz="1000">
                    <a:solidFill>
                      <a:schemeClr val="tx1">
                        <a:lumMod val="75000"/>
                        <a:lumOff val="25000"/>
                      </a:schemeClr>
                    </a:solidFill>
                  </a:rPr>
                  <a:t>请求文件</a:t>
                </a:r>
                <a:endParaRPr lang="zh-CN" altLang="en-US" sz="1000">
                  <a:solidFill>
                    <a:schemeClr val="tx1">
                      <a:lumMod val="75000"/>
                      <a:lumOff val="25000"/>
                    </a:schemeClr>
                  </a:solidFill>
                </a:endParaRPr>
              </a:p>
            </p:txBody>
          </p:sp>
          <p:cxnSp>
            <p:nvCxnSpPr>
              <p:cNvPr id="33" name="直接箭头连接符 32"/>
              <p:cNvCxnSpPr/>
              <p:nvPr/>
            </p:nvCxnSpPr>
            <p:spPr>
              <a:xfrm>
                <a:off x="12024" y="6016"/>
                <a:ext cx="1587" cy="2"/>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12371" y="5843"/>
                <a:ext cx="965" cy="341"/>
              </a:xfrm>
              <a:prstGeom prst="rect">
                <a:avLst/>
              </a:prstGeom>
              <a:solidFill>
                <a:schemeClr val="bg1"/>
              </a:solidFill>
            </p:spPr>
            <p:txBody>
              <a:bodyPr wrap="square" rtlCol="0">
                <a:spAutoFit/>
              </a:bodyPr>
              <a:p>
                <a:r>
                  <a:rPr lang="zh-CN" altLang="en-US" sz="1000">
                    <a:solidFill>
                      <a:schemeClr val="tx1">
                        <a:lumMod val="75000"/>
                        <a:lumOff val="25000"/>
                      </a:schemeClr>
                    </a:solidFill>
                  </a:rPr>
                  <a:t>访问</a:t>
                </a:r>
                <a:r>
                  <a:rPr lang="en-US" altLang="zh-CN" sz="1000">
                    <a:solidFill>
                      <a:schemeClr val="tx1">
                        <a:lumMod val="75000"/>
                        <a:lumOff val="25000"/>
                      </a:schemeClr>
                    </a:solidFill>
                  </a:rPr>
                  <a:t>DB</a:t>
                </a:r>
                <a:endParaRPr lang="en-US" altLang="zh-CN" sz="1000">
                  <a:solidFill>
                    <a:schemeClr val="tx1">
                      <a:lumMod val="75000"/>
                      <a:lumOff val="25000"/>
                    </a:schemeClr>
                  </a:solidFill>
                </a:endParaRPr>
              </a:p>
            </p:txBody>
          </p:sp>
          <p:cxnSp>
            <p:nvCxnSpPr>
              <p:cNvPr id="35" name="直接箭头连接符 34"/>
              <p:cNvCxnSpPr/>
              <p:nvPr/>
            </p:nvCxnSpPr>
            <p:spPr>
              <a:xfrm>
                <a:off x="12018" y="8172"/>
                <a:ext cx="1587" cy="23"/>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2438" y="8006"/>
                <a:ext cx="688" cy="341"/>
              </a:xfrm>
              <a:prstGeom prst="rect">
                <a:avLst/>
              </a:prstGeom>
              <a:solidFill>
                <a:schemeClr val="bg1"/>
              </a:solidFill>
            </p:spPr>
            <p:txBody>
              <a:bodyPr wrap="square" rtlCol="0">
                <a:spAutoFit/>
              </a:bodyPr>
              <a:p>
                <a:r>
                  <a:rPr lang="zh-CN" altLang="en-US" sz="1000">
                    <a:solidFill>
                      <a:schemeClr val="tx1">
                        <a:lumMod val="75000"/>
                        <a:lumOff val="25000"/>
                      </a:schemeClr>
                    </a:solidFill>
                  </a:rPr>
                  <a:t>缓存</a:t>
                </a:r>
                <a:endParaRPr lang="zh-CN" altLang="en-US" sz="1000">
                  <a:solidFill>
                    <a:schemeClr val="tx1">
                      <a:lumMod val="75000"/>
                      <a:lumOff val="25000"/>
                    </a:schemeClr>
                  </a:solidFill>
                </a:endParaRPr>
              </a:p>
            </p:txBody>
          </p:sp>
          <p:sp>
            <p:nvSpPr>
              <p:cNvPr id="39" name="流程图: 磁盘 38"/>
              <p:cNvSpPr/>
              <p:nvPr/>
            </p:nvSpPr>
            <p:spPr>
              <a:xfrm>
                <a:off x="13716" y="3072"/>
                <a:ext cx="1269" cy="1597"/>
              </a:xfrm>
              <a:prstGeom prst="flowChartMagneticDisk">
                <a:avLst/>
              </a:prstGeom>
              <a:solidFill>
                <a:schemeClr val="bg1">
                  <a:lumMod val="9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40" name="文本框 39"/>
              <p:cNvSpPr txBox="1"/>
              <p:nvPr/>
            </p:nvSpPr>
            <p:spPr>
              <a:xfrm>
                <a:off x="13831" y="3686"/>
                <a:ext cx="1039" cy="556"/>
              </a:xfrm>
              <a:prstGeom prst="rect">
                <a:avLst/>
              </a:prstGeom>
              <a:noFill/>
            </p:spPr>
            <p:txBody>
              <a:bodyPr wrap="square" rtlCol="0">
                <a:spAutoFit/>
              </a:bodyPr>
              <a:p>
                <a:pPr algn="ctr"/>
                <a:r>
                  <a:rPr lang="zh-CN" altLang="en-US" sz="1000">
                    <a:solidFill>
                      <a:schemeClr val="tx1">
                        <a:lumMod val="75000"/>
                        <a:lumOff val="25000"/>
                      </a:schemeClr>
                    </a:solidFill>
                  </a:rPr>
                  <a:t>文件</a:t>
                </a:r>
                <a:endParaRPr lang="zh-CN" altLang="en-US" sz="1000">
                  <a:solidFill>
                    <a:schemeClr val="tx1">
                      <a:lumMod val="75000"/>
                      <a:lumOff val="25000"/>
                    </a:schemeClr>
                  </a:solidFill>
                </a:endParaRPr>
              </a:p>
              <a:p>
                <a:pPr algn="ctr"/>
                <a:r>
                  <a:rPr lang="zh-CN" altLang="en-US" sz="1000">
                    <a:solidFill>
                      <a:schemeClr val="tx1">
                        <a:lumMod val="75000"/>
                        <a:lumOff val="25000"/>
                      </a:schemeClr>
                    </a:solidFill>
                  </a:rPr>
                  <a:t>服务器</a:t>
                </a:r>
                <a:endParaRPr lang="zh-CN" altLang="en-US" sz="1000">
                  <a:solidFill>
                    <a:schemeClr val="tx1">
                      <a:lumMod val="75000"/>
                      <a:lumOff val="25000"/>
                    </a:schemeClr>
                  </a:solidFill>
                </a:endParaRPr>
              </a:p>
            </p:txBody>
          </p:sp>
          <p:grpSp>
            <p:nvGrpSpPr>
              <p:cNvPr id="47" name="组合 46"/>
              <p:cNvGrpSpPr/>
              <p:nvPr/>
            </p:nvGrpSpPr>
            <p:grpSpPr>
              <a:xfrm rot="0">
                <a:off x="13705" y="5052"/>
                <a:ext cx="1846" cy="1962"/>
                <a:chOff x="12700" y="5234"/>
                <a:chExt cx="1846" cy="1962"/>
              </a:xfrm>
            </p:grpSpPr>
            <p:grpSp>
              <p:nvGrpSpPr>
                <p:cNvPr id="43" name="组合 42"/>
                <p:cNvGrpSpPr/>
                <p:nvPr/>
              </p:nvGrpSpPr>
              <p:grpSpPr>
                <a:xfrm>
                  <a:off x="12700" y="5234"/>
                  <a:ext cx="1269" cy="1597"/>
                  <a:chOff x="12700" y="5234"/>
                  <a:chExt cx="1269" cy="1597"/>
                </a:xfrm>
              </p:grpSpPr>
              <p:sp>
                <p:nvSpPr>
                  <p:cNvPr id="41" name="流程图: 磁盘 40"/>
                  <p:cNvSpPr/>
                  <p:nvPr/>
                </p:nvSpPr>
                <p:spPr>
                  <a:xfrm>
                    <a:off x="12700" y="5234"/>
                    <a:ext cx="1269" cy="1597"/>
                  </a:xfrm>
                  <a:prstGeom prst="flowChartMagneticDisk">
                    <a:avLst/>
                  </a:prstGeom>
                  <a:solidFill>
                    <a:schemeClr val="bg1">
                      <a:lumMod val="9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42" name="文本框 41"/>
                  <p:cNvSpPr txBox="1"/>
                  <p:nvPr/>
                </p:nvSpPr>
                <p:spPr>
                  <a:xfrm>
                    <a:off x="12815" y="5848"/>
                    <a:ext cx="1039" cy="556"/>
                  </a:xfrm>
                  <a:prstGeom prst="rect">
                    <a:avLst/>
                  </a:prstGeom>
                  <a:noFill/>
                </p:spPr>
                <p:txBody>
                  <a:bodyPr wrap="square" rtlCol="0">
                    <a:spAutoFit/>
                  </a:bodyPr>
                  <a:p>
                    <a:pPr algn="ctr"/>
                    <a:r>
                      <a:rPr lang="zh-CN" altLang="en-US" sz="1000">
                        <a:solidFill>
                          <a:schemeClr val="tx1">
                            <a:lumMod val="75000"/>
                            <a:lumOff val="25000"/>
                          </a:schemeClr>
                        </a:solidFill>
                      </a:rPr>
                      <a:t>数据库</a:t>
                    </a:r>
                    <a:endParaRPr lang="zh-CN" altLang="en-US" sz="1000">
                      <a:solidFill>
                        <a:schemeClr val="tx1">
                          <a:lumMod val="75000"/>
                          <a:lumOff val="25000"/>
                        </a:schemeClr>
                      </a:solidFill>
                    </a:endParaRPr>
                  </a:p>
                  <a:p>
                    <a:pPr algn="ctr"/>
                    <a:r>
                      <a:rPr lang="zh-CN" altLang="en-US" sz="1000">
                        <a:solidFill>
                          <a:schemeClr val="tx1">
                            <a:lumMod val="75000"/>
                            <a:lumOff val="25000"/>
                          </a:schemeClr>
                        </a:solidFill>
                      </a:rPr>
                      <a:t>服务器</a:t>
                    </a:r>
                    <a:endParaRPr lang="zh-CN" altLang="en-US" sz="1000">
                      <a:solidFill>
                        <a:schemeClr val="tx1">
                          <a:lumMod val="75000"/>
                          <a:lumOff val="25000"/>
                        </a:schemeClr>
                      </a:solidFill>
                    </a:endParaRPr>
                  </a:p>
                </p:txBody>
              </p:sp>
            </p:grpSp>
            <p:grpSp>
              <p:nvGrpSpPr>
                <p:cNvPr id="44" name="组合 43"/>
                <p:cNvGrpSpPr/>
                <p:nvPr/>
              </p:nvGrpSpPr>
              <p:grpSpPr>
                <a:xfrm>
                  <a:off x="13277" y="5599"/>
                  <a:ext cx="1269" cy="1597"/>
                  <a:chOff x="12700" y="5234"/>
                  <a:chExt cx="1269" cy="1597"/>
                </a:xfrm>
              </p:grpSpPr>
              <p:sp>
                <p:nvSpPr>
                  <p:cNvPr id="45" name="流程图: 磁盘 44"/>
                  <p:cNvSpPr/>
                  <p:nvPr/>
                </p:nvSpPr>
                <p:spPr>
                  <a:xfrm>
                    <a:off x="12700" y="5234"/>
                    <a:ext cx="1269" cy="1597"/>
                  </a:xfrm>
                  <a:prstGeom prst="flowChartMagneticDisk">
                    <a:avLst/>
                  </a:prstGeom>
                  <a:solidFill>
                    <a:schemeClr val="bg1">
                      <a:lumMod val="9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46" name="文本框 45"/>
                  <p:cNvSpPr txBox="1"/>
                  <p:nvPr/>
                </p:nvSpPr>
                <p:spPr>
                  <a:xfrm>
                    <a:off x="12815" y="5848"/>
                    <a:ext cx="1039" cy="556"/>
                  </a:xfrm>
                  <a:prstGeom prst="rect">
                    <a:avLst/>
                  </a:prstGeom>
                  <a:noFill/>
                </p:spPr>
                <p:txBody>
                  <a:bodyPr wrap="square" rtlCol="0">
                    <a:spAutoFit/>
                  </a:bodyPr>
                  <a:p>
                    <a:pPr algn="ctr"/>
                    <a:r>
                      <a:rPr lang="zh-CN" altLang="en-US" sz="1000">
                        <a:solidFill>
                          <a:schemeClr val="tx1">
                            <a:lumMod val="75000"/>
                            <a:lumOff val="25000"/>
                          </a:schemeClr>
                        </a:solidFill>
                      </a:rPr>
                      <a:t>数据库</a:t>
                    </a:r>
                    <a:endParaRPr lang="zh-CN" altLang="en-US" sz="1000">
                      <a:solidFill>
                        <a:schemeClr val="tx1">
                          <a:lumMod val="75000"/>
                          <a:lumOff val="25000"/>
                        </a:schemeClr>
                      </a:solidFill>
                    </a:endParaRPr>
                  </a:p>
                  <a:p>
                    <a:pPr algn="ctr"/>
                    <a:r>
                      <a:rPr lang="zh-CN" altLang="en-US" sz="1000">
                        <a:solidFill>
                          <a:schemeClr val="tx1">
                            <a:lumMod val="75000"/>
                            <a:lumOff val="25000"/>
                          </a:schemeClr>
                        </a:solidFill>
                      </a:rPr>
                      <a:t>服务器</a:t>
                    </a:r>
                    <a:endParaRPr lang="zh-CN" altLang="en-US" sz="1000">
                      <a:solidFill>
                        <a:schemeClr val="tx1">
                          <a:lumMod val="75000"/>
                          <a:lumOff val="25000"/>
                        </a:schemeClr>
                      </a:solidFill>
                    </a:endParaRPr>
                  </a:p>
                </p:txBody>
              </p:sp>
            </p:grpSp>
          </p:grpSp>
          <p:sp>
            <p:nvSpPr>
              <p:cNvPr id="49" name="流程图: 磁盘 48"/>
              <p:cNvSpPr/>
              <p:nvPr/>
            </p:nvSpPr>
            <p:spPr>
              <a:xfrm>
                <a:off x="13736" y="7397"/>
                <a:ext cx="1269" cy="1597"/>
              </a:xfrm>
              <a:prstGeom prst="flowChartMagneticDisk">
                <a:avLst/>
              </a:prstGeom>
              <a:solidFill>
                <a:schemeClr val="bg1">
                  <a:lumMod val="9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50" name="文本框 49"/>
              <p:cNvSpPr txBox="1"/>
              <p:nvPr/>
            </p:nvSpPr>
            <p:spPr>
              <a:xfrm>
                <a:off x="13851" y="8011"/>
                <a:ext cx="1039" cy="556"/>
              </a:xfrm>
              <a:prstGeom prst="rect">
                <a:avLst/>
              </a:prstGeom>
              <a:noFill/>
            </p:spPr>
            <p:txBody>
              <a:bodyPr wrap="square" rtlCol="0">
                <a:spAutoFit/>
              </a:bodyPr>
              <a:p>
                <a:pPr algn="ctr"/>
                <a:r>
                  <a:rPr lang="zh-CN" altLang="en-US" sz="1000">
                    <a:solidFill>
                      <a:schemeClr val="tx1">
                        <a:lumMod val="75000"/>
                        <a:lumOff val="25000"/>
                      </a:schemeClr>
                    </a:solidFill>
                  </a:rPr>
                  <a:t>缓存</a:t>
                </a:r>
                <a:endParaRPr lang="zh-CN" altLang="en-US" sz="1000">
                  <a:solidFill>
                    <a:schemeClr val="tx1">
                      <a:lumMod val="75000"/>
                      <a:lumOff val="25000"/>
                    </a:schemeClr>
                  </a:solidFill>
                </a:endParaRPr>
              </a:p>
              <a:p>
                <a:pPr algn="ctr"/>
                <a:r>
                  <a:rPr lang="zh-CN" altLang="en-US" sz="1000">
                    <a:solidFill>
                      <a:schemeClr val="tx1">
                        <a:lumMod val="75000"/>
                        <a:lumOff val="25000"/>
                      </a:schemeClr>
                    </a:solidFill>
                  </a:rPr>
                  <a:t>服务器</a:t>
                </a:r>
                <a:endParaRPr lang="zh-CN" altLang="en-US" sz="1000">
                  <a:solidFill>
                    <a:schemeClr val="tx1">
                      <a:lumMod val="75000"/>
                      <a:lumOff val="25000"/>
                    </a:schemeClr>
                  </a:solidFill>
                </a:endParaRPr>
              </a:p>
            </p:txBody>
          </p:sp>
        </p:grpSp>
        <p:sp>
          <p:nvSpPr>
            <p:cNvPr id="53" name="文本框 52"/>
            <p:cNvSpPr txBox="1"/>
            <p:nvPr/>
          </p:nvSpPr>
          <p:spPr>
            <a:xfrm>
              <a:off x="10305" y="6631"/>
              <a:ext cx="755" cy="580"/>
            </a:xfrm>
            <a:prstGeom prst="rect">
              <a:avLst/>
            </a:prstGeom>
            <a:noFill/>
          </p:spPr>
          <p:txBody>
            <a:bodyPr wrap="square" rtlCol="0">
              <a:spAutoFit/>
            </a:bodyPr>
            <a:p>
              <a:pPr algn="ctr"/>
              <a:r>
                <a:rPr lang="en-US" altLang="zh-CN">
                  <a:solidFill>
                    <a:schemeClr val="accent4">
                      <a:lumMod val="75000"/>
                    </a:schemeClr>
                  </a:solidFill>
                </a:rPr>
                <a:t>...</a:t>
              </a:r>
              <a:endParaRPr lang="en-US" altLang="zh-CN">
                <a:solidFill>
                  <a:schemeClr val="accent4">
                    <a:lumMod val="75000"/>
                  </a:schemeClr>
                </a:solidFill>
              </a:endParaRPr>
            </a:p>
          </p:txBody>
        </p:sp>
        <p:sp>
          <p:nvSpPr>
            <p:cNvPr id="54" name="文本框 53"/>
            <p:cNvSpPr txBox="1"/>
            <p:nvPr/>
          </p:nvSpPr>
          <p:spPr>
            <a:xfrm>
              <a:off x="10306" y="4211"/>
              <a:ext cx="755" cy="580"/>
            </a:xfrm>
            <a:prstGeom prst="rect">
              <a:avLst/>
            </a:prstGeom>
            <a:noFill/>
          </p:spPr>
          <p:txBody>
            <a:bodyPr wrap="square" rtlCol="0">
              <a:spAutoFit/>
            </a:bodyPr>
            <a:p>
              <a:pPr algn="ctr"/>
              <a:r>
                <a:rPr lang="en-US" altLang="zh-CN">
                  <a:solidFill>
                    <a:schemeClr val="accent4">
                      <a:lumMod val="75000"/>
                    </a:schemeClr>
                  </a:solidFill>
                </a:rPr>
                <a:t>...</a:t>
              </a:r>
              <a:endParaRPr lang="en-US" altLang="zh-CN">
                <a:solidFill>
                  <a:schemeClr val="accent4">
                    <a:lumMod val="7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b="1" dirty="0">
                <a:cs typeface="+mn-ea"/>
                <a:sym typeface="+mn-lt"/>
              </a:rPr>
              <a:t>浅谈架构</a:t>
            </a:r>
            <a:r>
              <a:rPr lang="en-US" altLang="zh-CN" b="1" dirty="0">
                <a:cs typeface="+mn-ea"/>
                <a:sym typeface="+mn-lt"/>
              </a:rPr>
              <a:t> · </a:t>
            </a:r>
            <a:r>
              <a:rPr lang="zh-CN" altLang="en-US" b="1" dirty="0">
                <a:cs typeface="+mn-ea"/>
                <a:sym typeface="+mn-lt"/>
              </a:rPr>
              <a:t>微服务架构</a:t>
            </a:r>
            <a:endParaRPr lang="zh-CN" altLang="en-US" dirty="0">
              <a:cs typeface="+mn-ea"/>
              <a:sym typeface="+mn-lt"/>
            </a:endParaRPr>
          </a:p>
        </p:txBody>
      </p:sp>
      <p:pic>
        <p:nvPicPr>
          <p:cNvPr id="17" name="图片 16"/>
          <p:cNvPicPr>
            <a:picLocks noChangeAspect="1"/>
          </p:cNvPicPr>
          <p:nvPr/>
        </p:nvPicPr>
        <p:blipFill>
          <a:blip r:embed="rId1" cstate="print">
            <a:alphaModFix amt="10000"/>
            <a:extLst>
              <a:ext uri="{28A0092B-C50C-407E-A947-70E740481C1C}">
                <a14:useLocalDpi xmlns:a14="http://schemas.microsoft.com/office/drawing/2010/main" val="0"/>
              </a:ext>
            </a:extLst>
          </a:blip>
          <a:stretch>
            <a:fillRect/>
          </a:stretch>
        </p:blipFill>
        <p:spPr>
          <a:xfrm>
            <a:off x="10083800" y="4798695"/>
            <a:ext cx="1703705" cy="1811020"/>
          </a:xfrm>
          <a:prstGeom prst="rect">
            <a:avLst/>
          </a:prstGeom>
        </p:spPr>
      </p:pic>
      <p:grpSp>
        <p:nvGrpSpPr>
          <p:cNvPr id="137" name="组合 136"/>
          <p:cNvGrpSpPr/>
          <p:nvPr/>
        </p:nvGrpSpPr>
        <p:grpSpPr>
          <a:xfrm>
            <a:off x="1710055" y="869950"/>
            <a:ext cx="8771890" cy="5843270"/>
            <a:chOff x="2552" y="1370"/>
            <a:chExt cx="13814" cy="9202"/>
          </a:xfrm>
        </p:grpSpPr>
        <p:grpSp>
          <p:nvGrpSpPr>
            <p:cNvPr id="129" name="组合 128"/>
            <p:cNvGrpSpPr/>
            <p:nvPr/>
          </p:nvGrpSpPr>
          <p:grpSpPr>
            <a:xfrm>
              <a:off x="4742" y="1370"/>
              <a:ext cx="11624" cy="906"/>
              <a:chOff x="4742" y="1370"/>
              <a:chExt cx="11624" cy="906"/>
            </a:xfrm>
          </p:grpSpPr>
          <p:sp>
            <p:nvSpPr>
              <p:cNvPr id="4" name="矩形 3"/>
              <p:cNvSpPr/>
              <p:nvPr/>
            </p:nvSpPr>
            <p:spPr>
              <a:xfrm>
                <a:off x="4742" y="1370"/>
                <a:ext cx="11624" cy="90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25" name="矩形 24"/>
              <p:cNvSpPr/>
              <p:nvPr/>
            </p:nvSpPr>
            <p:spPr>
              <a:xfrm>
                <a:off x="4912" y="1540"/>
                <a:ext cx="1701" cy="567"/>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PC</a:t>
                </a:r>
                <a:endParaRPr lang="zh-CN" altLang="en-US" sz="1200">
                  <a:solidFill>
                    <a:schemeClr val="tx1"/>
                  </a:solidFill>
                  <a:sym typeface="+mn-ea"/>
                </a:endParaRPr>
              </a:p>
            </p:txBody>
          </p:sp>
          <p:sp>
            <p:nvSpPr>
              <p:cNvPr id="26" name="矩形 25"/>
              <p:cNvSpPr/>
              <p:nvPr/>
            </p:nvSpPr>
            <p:spPr>
              <a:xfrm>
                <a:off x="7306" y="1540"/>
                <a:ext cx="1700" cy="567"/>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移动端</a:t>
                </a:r>
                <a:r>
                  <a:rPr lang="zh-CN" altLang="en-US" sz="1200">
                    <a:solidFill>
                      <a:schemeClr val="tx1"/>
                    </a:solidFill>
                    <a:sym typeface="+mn-ea"/>
                  </a:rPr>
                  <a:t>APP</a:t>
                </a:r>
                <a:endParaRPr lang="zh-CN" altLang="en-US" sz="1200">
                  <a:solidFill>
                    <a:schemeClr val="tx1"/>
                  </a:solidFill>
                  <a:sym typeface="+mn-ea"/>
                </a:endParaRPr>
              </a:p>
            </p:txBody>
          </p:sp>
          <p:sp>
            <p:nvSpPr>
              <p:cNvPr id="27" name="矩形 26"/>
              <p:cNvSpPr/>
              <p:nvPr/>
            </p:nvSpPr>
            <p:spPr>
              <a:xfrm>
                <a:off x="14485" y="1540"/>
                <a:ext cx="1700" cy="567"/>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第三方应用</a:t>
                </a:r>
                <a:endParaRPr lang="zh-CN" altLang="en-US" sz="1200">
                  <a:solidFill>
                    <a:schemeClr val="tx1"/>
                  </a:solidFill>
                  <a:sym typeface="+mn-ea"/>
                </a:endParaRPr>
              </a:p>
            </p:txBody>
          </p:sp>
          <p:sp>
            <p:nvSpPr>
              <p:cNvPr id="28" name="矩形 27"/>
              <p:cNvSpPr/>
              <p:nvPr/>
            </p:nvSpPr>
            <p:spPr>
              <a:xfrm>
                <a:off x="12092" y="1540"/>
                <a:ext cx="1700" cy="567"/>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浏览器</a:t>
                </a:r>
                <a:endParaRPr lang="zh-CN" altLang="en-US" sz="1200">
                  <a:solidFill>
                    <a:schemeClr val="tx1"/>
                  </a:solidFill>
                  <a:sym typeface="+mn-ea"/>
                </a:endParaRPr>
              </a:p>
            </p:txBody>
          </p:sp>
          <p:sp>
            <p:nvSpPr>
              <p:cNvPr id="29" name="矩形 28"/>
              <p:cNvSpPr/>
              <p:nvPr/>
            </p:nvSpPr>
            <p:spPr>
              <a:xfrm>
                <a:off x="9699" y="1540"/>
                <a:ext cx="1700" cy="567"/>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小程序</a:t>
                </a:r>
                <a:endParaRPr lang="zh-CN" altLang="en-US" sz="1200">
                  <a:solidFill>
                    <a:schemeClr val="tx1"/>
                  </a:solidFill>
                  <a:sym typeface="+mn-ea"/>
                </a:endParaRPr>
              </a:p>
            </p:txBody>
          </p:sp>
        </p:grpSp>
        <p:sp>
          <p:nvSpPr>
            <p:cNvPr id="53" name="矩形 52"/>
            <p:cNvSpPr/>
            <p:nvPr/>
          </p:nvSpPr>
          <p:spPr>
            <a:xfrm>
              <a:off x="4912" y="7094"/>
              <a:ext cx="1701" cy="567"/>
            </a:xfrm>
            <a:prstGeom prst="rect">
              <a:avLst/>
            </a:prstGeom>
            <a:solidFill>
              <a:schemeClr val="accent1">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solidFill>
                    <a:schemeClr val="tx1"/>
                  </a:solidFill>
                </a:rPr>
                <a:t>应用服务</a:t>
              </a:r>
              <a:endParaRPr lang="zh-CN" altLang="en-US" sz="1200">
                <a:solidFill>
                  <a:schemeClr val="tx1"/>
                </a:solidFill>
              </a:endParaRPr>
            </a:p>
          </p:txBody>
        </p:sp>
        <p:sp>
          <p:nvSpPr>
            <p:cNvPr id="55" name="矩形 54"/>
            <p:cNvSpPr/>
            <p:nvPr/>
          </p:nvSpPr>
          <p:spPr>
            <a:xfrm>
              <a:off x="10115" y="7094"/>
              <a:ext cx="1701" cy="567"/>
            </a:xfrm>
            <a:prstGeom prst="rect">
              <a:avLst/>
            </a:prstGeom>
            <a:solidFill>
              <a:schemeClr val="accent1">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solidFill>
                    <a:schemeClr val="tx1"/>
                  </a:solidFill>
                </a:rPr>
                <a:t>消息队列</a:t>
              </a:r>
              <a:endParaRPr lang="zh-CN" altLang="en-US" sz="1200">
                <a:solidFill>
                  <a:schemeClr val="tx1"/>
                </a:solidFill>
              </a:endParaRPr>
            </a:p>
          </p:txBody>
        </p:sp>
        <p:grpSp>
          <p:nvGrpSpPr>
            <p:cNvPr id="132" name="组合 131"/>
            <p:cNvGrpSpPr/>
            <p:nvPr/>
          </p:nvGrpSpPr>
          <p:grpSpPr>
            <a:xfrm>
              <a:off x="12126" y="3474"/>
              <a:ext cx="2040" cy="6036"/>
              <a:chOff x="12126" y="3474"/>
              <a:chExt cx="2040" cy="6036"/>
            </a:xfrm>
          </p:grpSpPr>
          <p:sp>
            <p:nvSpPr>
              <p:cNvPr id="20" name="矩形 19"/>
              <p:cNvSpPr/>
              <p:nvPr/>
            </p:nvSpPr>
            <p:spPr>
              <a:xfrm>
                <a:off x="12126" y="3474"/>
                <a:ext cx="2041" cy="603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12367" y="3613"/>
                <a:ext cx="1532" cy="434"/>
              </a:xfrm>
              <a:prstGeom prst="rect">
                <a:avLst/>
              </a:prstGeom>
              <a:noFill/>
            </p:spPr>
            <p:txBody>
              <a:bodyPr wrap="square" rtlCol="0">
                <a:spAutoFit/>
              </a:bodyPr>
              <a:p>
                <a:pPr algn="ctr"/>
                <a:r>
                  <a:rPr lang="zh-CN" altLang="en-US" sz="1200" b="1"/>
                  <a:t>服务治理</a:t>
                </a:r>
                <a:endParaRPr lang="zh-CN" altLang="en-US" sz="1200" b="1"/>
              </a:p>
            </p:txBody>
          </p:sp>
          <p:sp>
            <p:nvSpPr>
              <p:cNvPr id="42" name="矩形 41"/>
              <p:cNvSpPr/>
              <p:nvPr/>
            </p:nvSpPr>
            <p:spPr>
              <a:xfrm>
                <a:off x="12306" y="4156"/>
                <a:ext cx="1701" cy="56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注册与</a:t>
                </a:r>
                <a:r>
                  <a:rPr lang="zh-CN" altLang="en-US" sz="1200">
                    <a:solidFill>
                      <a:schemeClr val="tx1"/>
                    </a:solidFill>
                    <a:sym typeface="+mn-ea"/>
                  </a:rPr>
                  <a:t>发现</a:t>
                </a:r>
                <a:endParaRPr lang="zh-CN" altLang="en-US" sz="1200">
                  <a:solidFill>
                    <a:schemeClr val="tx1"/>
                  </a:solidFill>
                  <a:sym typeface="+mn-ea"/>
                </a:endParaRPr>
              </a:p>
            </p:txBody>
          </p:sp>
          <p:sp>
            <p:nvSpPr>
              <p:cNvPr id="43" name="矩形 42"/>
              <p:cNvSpPr/>
              <p:nvPr/>
            </p:nvSpPr>
            <p:spPr>
              <a:xfrm>
                <a:off x="12306" y="4925"/>
                <a:ext cx="1701" cy="566"/>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服务配置</a:t>
                </a:r>
                <a:endParaRPr lang="zh-CN" altLang="en-US" sz="1200">
                  <a:solidFill>
                    <a:schemeClr val="tx1"/>
                  </a:solidFill>
                  <a:sym typeface="+mn-ea"/>
                </a:endParaRPr>
              </a:p>
            </p:txBody>
          </p:sp>
          <p:sp>
            <p:nvSpPr>
              <p:cNvPr id="44" name="矩形 43"/>
              <p:cNvSpPr/>
              <p:nvPr/>
            </p:nvSpPr>
            <p:spPr>
              <a:xfrm>
                <a:off x="12302" y="5693"/>
                <a:ext cx="1701" cy="566"/>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服务限流</a:t>
                </a:r>
                <a:endParaRPr lang="zh-CN" altLang="en-US" sz="1200">
                  <a:solidFill>
                    <a:schemeClr val="tx1"/>
                  </a:solidFill>
                  <a:sym typeface="+mn-ea"/>
                </a:endParaRPr>
              </a:p>
            </p:txBody>
          </p:sp>
          <p:sp>
            <p:nvSpPr>
              <p:cNvPr id="45" name="矩形 44"/>
              <p:cNvSpPr/>
              <p:nvPr/>
            </p:nvSpPr>
            <p:spPr>
              <a:xfrm>
                <a:off x="12298" y="6461"/>
                <a:ext cx="1701" cy="566"/>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服务熔断</a:t>
                </a:r>
                <a:endParaRPr lang="zh-CN" altLang="en-US" sz="1200">
                  <a:solidFill>
                    <a:schemeClr val="tx1"/>
                  </a:solidFill>
                  <a:sym typeface="+mn-ea"/>
                </a:endParaRPr>
              </a:p>
            </p:txBody>
          </p:sp>
          <p:sp>
            <p:nvSpPr>
              <p:cNvPr id="16" name="矩形 15"/>
              <p:cNvSpPr/>
              <p:nvPr/>
            </p:nvSpPr>
            <p:spPr>
              <a:xfrm>
                <a:off x="12302" y="7229"/>
                <a:ext cx="1701" cy="566"/>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服务降级</a:t>
                </a:r>
                <a:endParaRPr lang="zh-CN" altLang="en-US" sz="1200">
                  <a:solidFill>
                    <a:schemeClr val="tx1"/>
                  </a:solidFill>
                  <a:sym typeface="+mn-ea"/>
                </a:endParaRPr>
              </a:p>
            </p:txBody>
          </p:sp>
          <p:sp>
            <p:nvSpPr>
              <p:cNvPr id="18" name="矩形 17"/>
              <p:cNvSpPr/>
              <p:nvPr/>
            </p:nvSpPr>
            <p:spPr>
              <a:xfrm>
                <a:off x="12299" y="7997"/>
                <a:ext cx="1701" cy="566"/>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负载均衡</a:t>
                </a:r>
                <a:endParaRPr lang="zh-CN" altLang="en-US" sz="1200">
                  <a:solidFill>
                    <a:schemeClr val="tx1"/>
                  </a:solidFill>
                  <a:sym typeface="+mn-ea"/>
                </a:endParaRPr>
              </a:p>
            </p:txBody>
          </p:sp>
          <p:sp>
            <p:nvSpPr>
              <p:cNvPr id="35" name="矩形 34"/>
              <p:cNvSpPr/>
              <p:nvPr/>
            </p:nvSpPr>
            <p:spPr>
              <a:xfrm>
                <a:off x="12298" y="8765"/>
                <a:ext cx="1701" cy="566"/>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链路跟踪</a:t>
                </a:r>
                <a:endParaRPr lang="zh-CN" altLang="en-US" sz="1200">
                  <a:solidFill>
                    <a:schemeClr val="tx1"/>
                  </a:solidFill>
                  <a:sym typeface="+mn-ea"/>
                </a:endParaRPr>
              </a:p>
            </p:txBody>
          </p:sp>
        </p:grpSp>
        <p:grpSp>
          <p:nvGrpSpPr>
            <p:cNvPr id="128" name="组合 127"/>
            <p:cNvGrpSpPr/>
            <p:nvPr/>
          </p:nvGrpSpPr>
          <p:grpSpPr>
            <a:xfrm>
              <a:off x="14325" y="2409"/>
              <a:ext cx="2040" cy="7100"/>
              <a:chOff x="14325" y="2409"/>
              <a:chExt cx="2040" cy="7100"/>
            </a:xfrm>
          </p:grpSpPr>
          <p:sp>
            <p:nvSpPr>
              <p:cNvPr id="5" name="矩形 4"/>
              <p:cNvSpPr/>
              <p:nvPr/>
            </p:nvSpPr>
            <p:spPr>
              <a:xfrm>
                <a:off x="14325" y="2409"/>
                <a:ext cx="2041" cy="7101"/>
              </a:xfrm>
              <a:prstGeom prst="rect">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14622" y="2630"/>
                <a:ext cx="1448" cy="434"/>
              </a:xfrm>
              <a:prstGeom prst="rect">
                <a:avLst/>
              </a:prstGeom>
              <a:noFill/>
            </p:spPr>
            <p:txBody>
              <a:bodyPr wrap="square" rtlCol="0">
                <a:spAutoFit/>
              </a:bodyPr>
              <a:p>
                <a:pPr algn="ctr"/>
                <a:r>
                  <a:rPr lang="en-US" altLang="zh-CN" sz="1200" b="1"/>
                  <a:t>DevOps</a:t>
                </a:r>
                <a:endParaRPr lang="en-US" altLang="zh-CN" sz="1200" b="1"/>
              </a:p>
            </p:txBody>
          </p:sp>
          <p:sp>
            <p:nvSpPr>
              <p:cNvPr id="30" name="矩形 29"/>
              <p:cNvSpPr/>
              <p:nvPr/>
            </p:nvSpPr>
            <p:spPr>
              <a:xfrm>
                <a:off x="14495" y="3201"/>
                <a:ext cx="1701" cy="567"/>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项目管理</a:t>
                </a:r>
                <a:endParaRPr lang="zh-CN" altLang="en-US" sz="1200">
                  <a:solidFill>
                    <a:schemeClr val="tx1"/>
                  </a:solidFill>
                  <a:sym typeface="+mn-ea"/>
                </a:endParaRPr>
              </a:p>
            </p:txBody>
          </p:sp>
          <p:sp>
            <p:nvSpPr>
              <p:cNvPr id="31" name="矩形 30"/>
              <p:cNvSpPr/>
              <p:nvPr/>
            </p:nvSpPr>
            <p:spPr>
              <a:xfrm>
                <a:off x="14495" y="4000"/>
                <a:ext cx="1701" cy="566"/>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代码管理</a:t>
                </a:r>
                <a:endParaRPr lang="zh-CN" altLang="en-US" sz="1200">
                  <a:solidFill>
                    <a:schemeClr val="tx1"/>
                  </a:solidFill>
                  <a:sym typeface="+mn-ea"/>
                </a:endParaRPr>
              </a:p>
            </p:txBody>
          </p:sp>
          <p:sp>
            <p:nvSpPr>
              <p:cNvPr id="32" name="矩形 31"/>
              <p:cNvSpPr/>
              <p:nvPr/>
            </p:nvSpPr>
            <p:spPr>
              <a:xfrm>
                <a:off x="14484" y="4798"/>
                <a:ext cx="1701" cy="566"/>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持续集成</a:t>
                </a:r>
                <a:endParaRPr lang="zh-CN" altLang="en-US" sz="1200">
                  <a:solidFill>
                    <a:schemeClr val="tx1"/>
                  </a:solidFill>
                  <a:sym typeface="+mn-ea"/>
                </a:endParaRPr>
              </a:p>
            </p:txBody>
          </p:sp>
          <p:sp>
            <p:nvSpPr>
              <p:cNvPr id="33" name="矩形 32"/>
              <p:cNvSpPr/>
              <p:nvPr/>
            </p:nvSpPr>
            <p:spPr>
              <a:xfrm>
                <a:off x="14484" y="5596"/>
                <a:ext cx="1701" cy="566"/>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持续交付</a:t>
                </a:r>
                <a:endParaRPr lang="zh-CN" altLang="en-US" sz="1200">
                  <a:solidFill>
                    <a:schemeClr val="tx1"/>
                  </a:solidFill>
                  <a:sym typeface="+mn-ea"/>
                </a:endParaRPr>
              </a:p>
            </p:txBody>
          </p:sp>
          <p:sp>
            <p:nvSpPr>
              <p:cNvPr id="34" name="矩形 33"/>
              <p:cNvSpPr/>
              <p:nvPr/>
            </p:nvSpPr>
            <p:spPr>
              <a:xfrm>
                <a:off x="14495" y="6394"/>
                <a:ext cx="1701" cy="566"/>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镜像仓库</a:t>
                </a:r>
                <a:endParaRPr lang="zh-CN" altLang="en-US" sz="1200">
                  <a:solidFill>
                    <a:schemeClr val="tx1"/>
                  </a:solidFill>
                  <a:sym typeface="+mn-ea"/>
                </a:endParaRPr>
              </a:p>
            </p:txBody>
          </p:sp>
          <p:sp>
            <p:nvSpPr>
              <p:cNvPr id="50" name="矩形 49"/>
              <p:cNvSpPr/>
              <p:nvPr/>
            </p:nvSpPr>
            <p:spPr>
              <a:xfrm>
                <a:off x="14495" y="7192"/>
                <a:ext cx="1701" cy="566"/>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容器</a:t>
                </a:r>
                <a:endParaRPr lang="zh-CN" altLang="en-US" sz="1200">
                  <a:solidFill>
                    <a:schemeClr val="tx1"/>
                  </a:solidFill>
                  <a:sym typeface="+mn-ea"/>
                </a:endParaRPr>
              </a:p>
            </p:txBody>
          </p:sp>
          <p:sp>
            <p:nvSpPr>
              <p:cNvPr id="57" name="矩形 56"/>
              <p:cNvSpPr/>
              <p:nvPr/>
            </p:nvSpPr>
            <p:spPr>
              <a:xfrm>
                <a:off x="14495" y="7990"/>
                <a:ext cx="1701" cy="566"/>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编排</a:t>
                </a:r>
                <a:endParaRPr lang="zh-CN" altLang="en-US" sz="1200">
                  <a:solidFill>
                    <a:schemeClr val="tx1"/>
                  </a:solidFill>
                  <a:sym typeface="+mn-ea"/>
                </a:endParaRPr>
              </a:p>
            </p:txBody>
          </p:sp>
          <p:sp>
            <p:nvSpPr>
              <p:cNvPr id="58" name="矩形 57"/>
              <p:cNvSpPr/>
              <p:nvPr/>
            </p:nvSpPr>
            <p:spPr>
              <a:xfrm>
                <a:off x="14495" y="8788"/>
                <a:ext cx="1701" cy="566"/>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监控报警</a:t>
                </a:r>
                <a:endParaRPr lang="zh-CN" altLang="en-US" sz="1200">
                  <a:solidFill>
                    <a:schemeClr val="tx1"/>
                  </a:solidFill>
                  <a:sym typeface="+mn-ea"/>
                </a:endParaRPr>
              </a:p>
            </p:txBody>
          </p:sp>
        </p:grpSp>
        <p:grpSp>
          <p:nvGrpSpPr>
            <p:cNvPr id="131" name="组合 130"/>
            <p:cNvGrpSpPr/>
            <p:nvPr/>
          </p:nvGrpSpPr>
          <p:grpSpPr>
            <a:xfrm>
              <a:off x="4742" y="3473"/>
              <a:ext cx="7244" cy="906"/>
              <a:chOff x="4742" y="3473"/>
              <a:chExt cx="7244" cy="906"/>
            </a:xfrm>
          </p:grpSpPr>
          <p:sp>
            <p:nvSpPr>
              <p:cNvPr id="6" name="矩形 5"/>
              <p:cNvSpPr/>
              <p:nvPr/>
            </p:nvSpPr>
            <p:spPr>
              <a:xfrm>
                <a:off x="4742" y="3473"/>
                <a:ext cx="7245" cy="907"/>
              </a:xfrm>
              <a:prstGeom prst="rect">
                <a:avLst/>
              </a:prstGeom>
              <a:solidFill>
                <a:schemeClr val="accent4">
                  <a:lumMod val="20000"/>
                  <a:lumOff val="80000"/>
                </a:schemeClr>
              </a:solidFill>
              <a:ln>
                <a:solidFill>
                  <a:schemeClr val="accent4">
                    <a:lumMod val="40000"/>
                    <a:lumOff val="60000"/>
                  </a:schemeClr>
                </a:solidFill>
              </a:ln>
            </p:spPr>
            <p:style>
              <a:lnRef idx="2">
                <a:schemeClr val="accent4"/>
              </a:lnRef>
              <a:fillRef idx="1">
                <a:schemeClr val="lt1"/>
              </a:fillRef>
              <a:effectRef idx="0">
                <a:schemeClr val="accent4"/>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36" name="矩形 35"/>
              <p:cNvSpPr/>
              <p:nvPr/>
            </p:nvSpPr>
            <p:spPr>
              <a:xfrm>
                <a:off x="4912" y="3643"/>
                <a:ext cx="1701" cy="567"/>
              </a:xfrm>
              <a:prstGeom prst="rect">
                <a:avLst/>
              </a:prstGeom>
              <a:solidFill>
                <a:schemeClr val="accent4">
                  <a:lumMod val="40000"/>
                  <a:lumOff val="60000"/>
                </a:schemeClr>
              </a:solidFill>
              <a:ln>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前端服务</a:t>
                </a:r>
                <a:endParaRPr lang="zh-CN" altLang="en-US" sz="1200">
                  <a:solidFill>
                    <a:schemeClr val="tx1"/>
                  </a:solidFill>
                  <a:sym typeface="+mn-ea"/>
                </a:endParaRPr>
              </a:p>
            </p:txBody>
          </p:sp>
          <p:sp>
            <p:nvSpPr>
              <p:cNvPr id="37" name="矩形 36"/>
              <p:cNvSpPr/>
              <p:nvPr/>
            </p:nvSpPr>
            <p:spPr>
              <a:xfrm>
                <a:off x="7459" y="3643"/>
                <a:ext cx="1814" cy="567"/>
              </a:xfrm>
              <a:prstGeom prst="rect">
                <a:avLst/>
              </a:prstGeom>
              <a:solidFill>
                <a:schemeClr val="accent4">
                  <a:lumMod val="40000"/>
                  <a:lumOff val="60000"/>
                </a:schemeClr>
              </a:solidFill>
              <a:ln>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静态资源服务</a:t>
                </a:r>
                <a:endParaRPr lang="zh-CN" altLang="en-US" sz="1200">
                  <a:solidFill>
                    <a:schemeClr val="tx1"/>
                  </a:solidFill>
                  <a:sym typeface="+mn-ea"/>
                </a:endParaRPr>
              </a:p>
            </p:txBody>
          </p:sp>
          <p:sp>
            <p:nvSpPr>
              <p:cNvPr id="59" name="矩形 58"/>
              <p:cNvSpPr/>
              <p:nvPr/>
            </p:nvSpPr>
            <p:spPr>
              <a:xfrm>
                <a:off x="10115" y="3643"/>
                <a:ext cx="1701" cy="567"/>
              </a:xfrm>
              <a:prstGeom prst="rect">
                <a:avLst/>
              </a:prstGeom>
              <a:solidFill>
                <a:schemeClr val="accent4">
                  <a:lumMod val="40000"/>
                  <a:lumOff val="60000"/>
                </a:schemeClr>
              </a:solidFill>
              <a:ln>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文件服务</a:t>
                </a:r>
                <a:endParaRPr lang="zh-CN" altLang="en-US" sz="1200">
                  <a:solidFill>
                    <a:schemeClr val="tx1"/>
                  </a:solidFill>
                  <a:sym typeface="+mn-ea"/>
                </a:endParaRPr>
              </a:p>
            </p:txBody>
          </p:sp>
        </p:grpSp>
        <p:grpSp>
          <p:nvGrpSpPr>
            <p:cNvPr id="127" name="组合 126"/>
            <p:cNvGrpSpPr/>
            <p:nvPr/>
          </p:nvGrpSpPr>
          <p:grpSpPr>
            <a:xfrm>
              <a:off x="4742" y="9665"/>
              <a:ext cx="11624" cy="906"/>
              <a:chOff x="4742" y="9665"/>
              <a:chExt cx="11624" cy="906"/>
            </a:xfrm>
          </p:grpSpPr>
          <p:sp>
            <p:nvSpPr>
              <p:cNvPr id="3" name="矩形 2"/>
              <p:cNvSpPr/>
              <p:nvPr/>
            </p:nvSpPr>
            <p:spPr>
              <a:xfrm>
                <a:off x="4742" y="9665"/>
                <a:ext cx="11624" cy="90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矩形 59"/>
              <p:cNvSpPr/>
              <p:nvPr/>
            </p:nvSpPr>
            <p:spPr>
              <a:xfrm>
                <a:off x="4912" y="9835"/>
                <a:ext cx="1701" cy="56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服务器</a:t>
                </a:r>
                <a:endParaRPr lang="zh-CN" altLang="en-US" sz="1200">
                  <a:solidFill>
                    <a:schemeClr val="tx1"/>
                  </a:solidFill>
                  <a:sym typeface="+mn-ea"/>
                </a:endParaRPr>
              </a:p>
            </p:txBody>
          </p:sp>
          <p:sp>
            <p:nvSpPr>
              <p:cNvPr id="61" name="矩形 60"/>
              <p:cNvSpPr/>
              <p:nvPr/>
            </p:nvSpPr>
            <p:spPr>
              <a:xfrm>
                <a:off x="7306" y="9835"/>
                <a:ext cx="1700" cy="56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虚拟机</a:t>
                </a:r>
                <a:endParaRPr lang="zh-CN" altLang="en-US" sz="1200">
                  <a:solidFill>
                    <a:schemeClr val="tx1"/>
                  </a:solidFill>
                  <a:sym typeface="+mn-ea"/>
                </a:endParaRPr>
              </a:p>
            </p:txBody>
          </p:sp>
          <p:sp>
            <p:nvSpPr>
              <p:cNvPr id="62" name="矩形 61"/>
              <p:cNvSpPr/>
              <p:nvPr/>
            </p:nvSpPr>
            <p:spPr>
              <a:xfrm>
                <a:off x="9699" y="9835"/>
                <a:ext cx="1700" cy="56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操作系统</a:t>
                </a:r>
                <a:endParaRPr lang="zh-CN" altLang="en-US" sz="1200">
                  <a:solidFill>
                    <a:schemeClr val="tx1"/>
                  </a:solidFill>
                  <a:sym typeface="+mn-ea"/>
                </a:endParaRPr>
              </a:p>
            </p:txBody>
          </p:sp>
          <p:sp>
            <p:nvSpPr>
              <p:cNvPr id="63" name="矩形 62"/>
              <p:cNvSpPr/>
              <p:nvPr/>
            </p:nvSpPr>
            <p:spPr>
              <a:xfrm>
                <a:off x="12092" y="9835"/>
                <a:ext cx="1700" cy="56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网络设备</a:t>
                </a:r>
                <a:endParaRPr lang="zh-CN" altLang="en-US" sz="1200">
                  <a:solidFill>
                    <a:schemeClr val="tx1"/>
                  </a:solidFill>
                  <a:sym typeface="+mn-ea"/>
                </a:endParaRPr>
              </a:p>
            </p:txBody>
          </p:sp>
          <p:sp>
            <p:nvSpPr>
              <p:cNvPr id="64" name="矩形 63"/>
              <p:cNvSpPr/>
              <p:nvPr/>
            </p:nvSpPr>
            <p:spPr>
              <a:xfrm>
                <a:off x="14485" y="9835"/>
                <a:ext cx="1700" cy="56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存储设备</a:t>
                </a:r>
                <a:endParaRPr lang="zh-CN" altLang="en-US" sz="1200">
                  <a:solidFill>
                    <a:schemeClr val="tx1"/>
                  </a:solidFill>
                  <a:sym typeface="+mn-ea"/>
                </a:endParaRPr>
              </a:p>
            </p:txBody>
          </p:sp>
        </p:grpSp>
        <p:grpSp>
          <p:nvGrpSpPr>
            <p:cNvPr id="135" name="组合 134"/>
            <p:cNvGrpSpPr/>
            <p:nvPr/>
          </p:nvGrpSpPr>
          <p:grpSpPr>
            <a:xfrm>
              <a:off x="4738" y="7996"/>
              <a:ext cx="7246" cy="1514"/>
              <a:chOff x="4738" y="7996"/>
              <a:chExt cx="7246" cy="1514"/>
            </a:xfrm>
          </p:grpSpPr>
          <p:sp>
            <p:nvSpPr>
              <p:cNvPr id="9" name="矩形 8"/>
              <p:cNvSpPr/>
              <p:nvPr/>
            </p:nvSpPr>
            <p:spPr>
              <a:xfrm>
                <a:off x="4738" y="7996"/>
                <a:ext cx="7247" cy="1514"/>
              </a:xfrm>
              <a:prstGeom prst="rect">
                <a:avLst/>
              </a:prstGeom>
              <a:solidFill>
                <a:schemeClr val="accent4">
                  <a:lumMod val="20000"/>
                  <a:lumOff val="80000"/>
                </a:schemeClr>
              </a:solidFill>
              <a:ln>
                <a:solidFill>
                  <a:schemeClr val="accent4">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p>
                <a:pPr algn="ctr"/>
                <a:endParaRPr lang="zh-CN" altLang="en-US"/>
              </a:p>
            </p:txBody>
          </p:sp>
          <p:sp>
            <p:nvSpPr>
              <p:cNvPr id="49" name="流程图: 磁盘 48"/>
              <p:cNvSpPr/>
              <p:nvPr/>
            </p:nvSpPr>
            <p:spPr>
              <a:xfrm>
                <a:off x="4912" y="8202"/>
                <a:ext cx="1276" cy="1134"/>
              </a:xfrm>
              <a:prstGeom prst="flowChartMagneticDisk">
                <a:avLst/>
              </a:prstGeom>
              <a:solidFill>
                <a:schemeClr val="accent4">
                  <a:lumMod val="40000"/>
                  <a:lumOff val="60000"/>
                </a:schemeClr>
              </a:solidFill>
              <a:ln>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1200">
                    <a:solidFill>
                      <a:schemeClr val="tx1"/>
                    </a:solidFill>
                  </a:rPr>
                  <a:t>缓存数据库</a:t>
                </a:r>
                <a:endParaRPr lang="zh-CN" altLang="en-US" sz="1200">
                  <a:solidFill>
                    <a:schemeClr val="tx1"/>
                  </a:solidFill>
                </a:endParaRPr>
              </a:p>
            </p:txBody>
          </p:sp>
          <p:sp>
            <p:nvSpPr>
              <p:cNvPr id="46" name="流程图: 磁盘 45"/>
              <p:cNvSpPr/>
              <p:nvPr/>
            </p:nvSpPr>
            <p:spPr>
              <a:xfrm>
                <a:off x="6325" y="8202"/>
                <a:ext cx="1275" cy="1134"/>
              </a:xfrm>
              <a:prstGeom prst="flowChartMagneticDisk">
                <a:avLst/>
              </a:prstGeom>
              <a:solidFill>
                <a:schemeClr val="accent4">
                  <a:lumMod val="40000"/>
                  <a:lumOff val="60000"/>
                </a:schemeClr>
              </a:solidFill>
              <a:ln>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关系数据库</a:t>
                </a:r>
                <a:endParaRPr lang="zh-CN" altLang="en-US" sz="1200">
                  <a:solidFill>
                    <a:schemeClr val="tx1"/>
                  </a:solidFill>
                  <a:sym typeface="+mn-ea"/>
                </a:endParaRPr>
              </a:p>
            </p:txBody>
          </p:sp>
          <p:sp>
            <p:nvSpPr>
              <p:cNvPr id="47" name="流程图: 磁盘 46"/>
              <p:cNvSpPr/>
              <p:nvPr/>
            </p:nvSpPr>
            <p:spPr>
              <a:xfrm>
                <a:off x="7737" y="8202"/>
                <a:ext cx="1275" cy="1134"/>
              </a:xfrm>
              <a:prstGeom prst="flowChartMagneticDisk">
                <a:avLst/>
              </a:prstGeom>
              <a:solidFill>
                <a:schemeClr val="accent4">
                  <a:lumMod val="40000"/>
                  <a:lumOff val="60000"/>
                </a:schemeClr>
              </a:solidFill>
              <a:ln>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N</a:t>
                </a:r>
                <a:r>
                  <a:rPr lang="en-US" altLang="zh-CN" sz="1200">
                    <a:solidFill>
                      <a:schemeClr val="tx1"/>
                    </a:solidFill>
                    <a:sym typeface="+mn-ea"/>
                  </a:rPr>
                  <a:t>o</a:t>
                </a:r>
                <a:r>
                  <a:rPr lang="zh-CN" altLang="en-US" sz="1200">
                    <a:solidFill>
                      <a:schemeClr val="tx1"/>
                    </a:solidFill>
                    <a:sym typeface="+mn-ea"/>
                  </a:rPr>
                  <a:t>SQL数据库</a:t>
                </a:r>
                <a:endParaRPr lang="zh-CN" altLang="en-US" sz="1200">
                  <a:solidFill>
                    <a:schemeClr val="tx1"/>
                  </a:solidFill>
                  <a:sym typeface="+mn-ea"/>
                </a:endParaRPr>
              </a:p>
            </p:txBody>
          </p:sp>
          <p:sp>
            <p:nvSpPr>
              <p:cNvPr id="48" name="流程图: 磁盘 47"/>
              <p:cNvSpPr/>
              <p:nvPr/>
            </p:nvSpPr>
            <p:spPr>
              <a:xfrm>
                <a:off x="9149" y="8202"/>
                <a:ext cx="1275" cy="1134"/>
              </a:xfrm>
              <a:prstGeom prst="flowChartMagneticDisk">
                <a:avLst/>
              </a:prstGeom>
              <a:solidFill>
                <a:schemeClr val="accent4">
                  <a:lumMod val="40000"/>
                  <a:lumOff val="60000"/>
                </a:schemeClr>
              </a:solidFill>
              <a:ln>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文件数据库</a:t>
                </a:r>
                <a:endParaRPr lang="zh-CN" altLang="en-US" sz="1200">
                  <a:solidFill>
                    <a:schemeClr val="tx1"/>
                  </a:solidFill>
                  <a:sym typeface="+mn-ea"/>
                </a:endParaRPr>
              </a:p>
            </p:txBody>
          </p:sp>
          <p:sp>
            <p:nvSpPr>
              <p:cNvPr id="108" name="流程图: 磁盘 107"/>
              <p:cNvSpPr/>
              <p:nvPr/>
            </p:nvSpPr>
            <p:spPr>
              <a:xfrm>
                <a:off x="10561" y="8202"/>
                <a:ext cx="1275" cy="1134"/>
              </a:xfrm>
              <a:prstGeom prst="flowChartMagneticDisk">
                <a:avLst/>
              </a:prstGeom>
              <a:solidFill>
                <a:schemeClr val="accent4">
                  <a:lumMod val="40000"/>
                  <a:lumOff val="60000"/>
                </a:schemeClr>
              </a:solidFill>
              <a:ln>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全文检索数据库</a:t>
                </a:r>
                <a:endParaRPr lang="zh-CN" altLang="en-US" sz="1200">
                  <a:solidFill>
                    <a:schemeClr val="tx1"/>
                  </a:solidFill>
                  <a:sym typeface="+mn-ea"/>
                </a:endParaRPr>
              </a:p>
            </p:txBody>
          </p:sp>
        </p:grpSp>
        <p:grpSp>
          <p:nvGrpSpPr>
            <p:cNvPr id="130" name="组合 129"/>
            <p:cNvGrpSpPr/>
            <p:nvPr/>
          </p:nvGrpSpPr>
          <p:grpSpPr>
            <a:xfrm>
              <a:off x="4742" y="2409"/>
              <a:ext cx="9426" cy="906"/>
              <a:chOff x="4742" y="2409"/>
              <a:chExt cx="9426" cy="906"/>
            </a:xfrm>
          </p:grpSpPr>
          <p:sp>
            <p:nvSpPr>
              <p:cNvPr id="14" name="矩形 13"/>
              <p:cNvSpPr/>
              <p:nvPr/>
            </p:nvSpPr>
            <p:spPr>
              <a:xfrm>
                <a:off x="4742" y="2409"/>
                <a:ext cx="9426" cy="907"/>
              </a:xfrm>
              <a:prstGeom prst="rect">
                <a:avLst/>
              </a:prstGeom>
              <a:solidFill>
                <a:schemeClr val="accent2">
                  <a:lumMod val="20000"/>
                  <a:lumOff val="8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41" name="矩形 40"/>
              <p:cNvSpPr/>
              <p:nvPr/>
            </p:nvSpPr>
            <p:spPr>
              <a:xfrm>
                <a:off x="7305" y="2579"/>
                <a:ext cx="1701" cy="567"/>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200">
                    <a:solidFill>
                      <a:schemeClr val="tx1"/>
                    </a:solidFill>
                    <a:sym typeface="+mn-ea"/>
                  </a:rPr>
                  <a:t>网关</a:t>
                </a:r>
                <a:r>
                  <a:rPr lang="en-US" altLang="zh-CN" sz="1200">
                    <a:solidFill>
                      <a:schemeClr val="tx1"/>
                    </a:solidFill>
                    <a:sym typeface="+mn-ea"/>
                  </a:rPr>
                  <a:t>1</a:t>
                </a:r>
                <a:endParaRPr lang="en-US" altLang="zh-CN" sz="1200">
                  <a:solidFill>
                    <a:schemeClr val="tx1"/>
                  </a:solidFill>
                  <a:sym typeface="+mn-ea"/>
                </a:endParaRPr>
              </a:p>
            </p:txBody>
          </p:sp>
          <p:sp>
            <p:nvSpPr>
              <p:cNvPr id="109" name="矩形 108"/>
              <p:cNvSpPr/>
              <p:nvPr/>
            </p:nvSpPr>
            <p:spPr>
              <a:xfrm>
                <a:off x="9698" y="2579"/>
                <a:ext cx="1701" cy="567"/>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200">
                    <a:solidFill>
                      <a:schemeClr val="tx1"/>
                    </a:solidFill>
                    <a:sym typeface="+mn-ea"/>
                  </a:rPr>
                  <a:t>网关</a:t>
                </a:r>
                <a:r>
                  <a:rPr lang="en-US" altLang="zh-CN" sz="1200">
                    <a:solidFill>
                      <a:schemeClr val="tx1"/>
                    </a:solidFill>
                    <a:sym typeface="+mn-ea"/>
                  </a:rPr>
                  <a:t>2</a:t>
                </a:r>
                <a:endParaRPr lang="en-US" altLang="zh-CN" sz="1200">
                  <a:solidFill>
                    <a:schemeClr val="tx1"/>
                  </a:solidFill>
                  <a:sym typeface="+mn-ea"/>
                </a:endParaRPr>
              </a:p>
            </p:txBody>
          </p:sp>
        </p:grpSp>
        <p:grpSp>
          <p:nvGrpSpPr>
            <p:cNvPr id="136" name="组合 135"/>
            <p:cNvGrpSpPr/>
            <p:nvPr/>
          </p:nvGrpSpPr>
          <p:grpSpPr>
            <a:xfrm>
              <a:off x="4742" y="6924"/>
              <a:ext cx="7248" cy="906"/>
              <a:chOff x="4742" y="6924"/>
              <a:chExt cx="7248" cy="906"/>
            </a:xfrm>
          </p:grpSpPr>
          <p:sp>
            <p:nvSpPr>
              <p:cNvPr id="8" name="矩形 7"/>
              <p:cNvSpPr/>
              <p:nvPr/>
            </p:nvSpPr>
            <p:spPr>
              <a:xfrm>
                <a:off x="4742" y="6924"/>
                <a:ext cx="7248" cy="907"/>
              </a:xfrm>
              <a:prstGeom prst="rect">
                <a:avLst/>
              </a:prstGeom>
              <a:solidFill>
                <a:schemeClr val="accent2">
                  <a:lumMod val="20000"/>
                  <a:lumOff val="8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54" name="矩形 53"/>
              <p:cNvSpPr/>
              <p:nvPr/>
            </p:nvSpPr>
            <p:spPr>
              <a:xfrm>
                <a:off x="7515" y="7094"/>
                <a:ext cx="1700" cy="567"/>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检索</a:t>
                </a:r>
                <a:r>
                  <a:rPr lang="en-US" altLang="zh-CN" sz="1200">
                    <a:solidFill>
                      <a:schemeClr val="tx1"/>
                    </a:solidFill>
                    <a:sym typeface="+mn-ea"/>
                  </a:rPr>
                  <a:t>服务</a:t>
                </a:r>
                <a:endParaRPr lang="en-US" altLang="zh-CN" sz="1200">
                  <a:solidFill>
                    <a:schemeClr val="tx1"/>
                  </a:solidFill>
                  <a:sym typeface="+mn-ea"/>
                </a:endParaRPr>
              </a:p>
            </p:txBody>
          </p:sp>
          <p:sp>
            <p:nvSpPr>
              <p:cNvPr id="110" name="矩形 109"/>
              <p:cNvSpPr/>
              <p:nvPr/>
            </p:nvSpPr>
            <p:spPr>
              <a:xfrm>
                <a:off x="4912" y="7094"/>
                <a:ext cx="1701" cy="567"/>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200">
                    <a:solidFill>
                      <a:schemeClr val="tx1"/>
                    </a:solidFill>
                    <a:sym typeface="+mn-ea"/>
                  </a:rPr>
                  <a:t>应用</a:t>
                </a:r>
                <a:r>
                  <a:rPr lang="en-US" altLang="zh-CN" sz="1200">
                    <a:solidFill>
                      <a:schemeClr val="tx1"/>
                    </a:solidFill>
                    <a:sym typeface="+mn-ea"/>
                  </a:rPr>
                  <a:t>服务</a:t>
                </a:r>
                <a:endParaRPr lang="en-US" altLang="zh-CN" sz="1200">
                  <a:solidFill>
                    <a:schemeClr val="tx1"/>
                  </a:solidFill>
                  <a:sym typeface="+mn-ea"/>
                </a:endParaRPr>
              </a:p>
            </p:txBody>
          </p:sp>
          <p:sp>
            <p:nvSpPr>
              <p:cNvPr id="111" name="矩形 110"/>
              <p:cNvSpPr/>
              <p:nvPr/>
            </p:nvSpPr>
            <p:spPr>
              <a:xfrm>
                <a:off x="10117" y="7094"/>
                <a:ext cx="1700" cy="567"/>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200">
                    <a:solidFill>
                      <a:schemeClr val="tx1"/>
                    </a:solidFill>
                    <a:sym typeface="+mn-ea"/>
                  </a:rPr>
                  <a:t>消息队列</a:t>
                </a:r>
                <a:endParaRPr lang="en-US" altLang="zh-CN" sz="1200">
                  <a:solidFill>
                    <a:schemeClr val="tx1"/>
                  </a:solidFill>
                  <a:sym typeface="+mn-ea"/>
                </a:endParaRPr>
              </a:p>
            </p:txBody>
          </p:sp>
        </p:grpSp>
        <p:grpSp>
          <p:nvGrpSpPr>
            <p:cNvPr id="133" name="组合 132"/>
            <p:cNvGrpSpPr/>
            <p:nvPr/>
          </p:nvGrpSpPr>
          <p:grpSpPr>
            <a:xfrm>
              <a:off x="4742" y="4525"/>
              <a:ext cx="7244" cy="2244"/>
              <a:chOff x="4742" y="4525"/>
              <a:chExt cx="7244" cy="2244"/>
            </a:xfrm>
          </p:grpSpPr>
          <p:sp>
            <p:nvSpPr>
              <p:cNvPr id="7" name="矩形 6"/>
              <p:cNvSpPr/>
              <p:nvPr/>
            </p:nvSpPr>
            <p:spPr>
              <a:xfrm>
                <a:off x="4742" y="4525"/>
                <a:ext cx="7244" cy="224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矩形 64"/>
              <p:cNvSpPr/>
              <p:nvPr/>
            </p:nvSpPr>
            <p:spPr>
              <a:xfrm>
                <a:off x="4912" y="4675"/>
                <a:ext cx="1701" cy="567"/>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Service1-1</a:t>
                </a:r>
                <a:endParaRPr lang="zh-CN" altLang="en-US" sz="1200">
                  <a:solidFill>
                    <a:schemeClr val="tx1"/>
                  </a:solidFill>
                  <a:sym typeface="+mn-ea"/>
                </a:endParaRPr>
              </a:p>
            </p:txBody>
          </p:sp>
          <p:sp>
            <p:nvSpPr>
              <p:cNvPr id="67" name="矩形 66"/>
              <p:cNvSpPr/>
              <p:nvPr/>
            </p:nvSpPr>
            <p:spPr>
              <a:xfrm>
                <a:off x="7516" y="4675"/>
                <a:ext cx="1701" cy="567"/>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Service2-1</a:t>
                </a:r>
                <a:endParaRPr lang="zh-CN" altLang="en-US" sz="1200">
                  <a:solidFill>
                    <a:schemeClr val="tx1"/>
                  </a:solidFill>
                  <a:sym typeface="+mn-ea"/>
                </a:endParaRPr>
              </a:p>
            </p:txBody>
          </p:sp>
          <p:sp>
            <p:nvSpPr>
              <p:cNvPr id="68" name="矩形 67"/>
              <p:cNvSpPr/>
              <p:nvPr/>
            </p:nvSpPr>
            <p:spPr>
              <a:xfrm>
                <a:off x="10117" y="4675"/>
                <a:ext cx="1701" cy="567"/>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Service3-1</a:t>
                </a:r>
                <a:endParaRPr lang="zh-CN" altLang="en-US" sz="1200">
                  <a:solidFill>
                    <a:schemeClr val="tx1"/>
                  </a:solidFill>
                  <a:sym typeface="+mn-ea"/>
                </a:endParaRPr>
              </a:p>
            </p:txBody>
          </p:sp>
          <p:sp>
            <p:nvSpPr>
              <p:cNvPr id="112" name="矩形 111"/>
              <p:cNvSpPr/>
              <p:nvPr/>
            </p:nvSpPr>
            <p:spPr>
              <a:xfrm>
                <a:off x="4912" y="6066"/>
                <a:ext cx="1701" cy="567"/>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a:t>
                </a:r>
                <a:endParaRPr lang="zh-CN" altLang="en-US" sz="1200">
                  <a:solidFill>
                    <a:schemeClr val="tx1"/>
                  </a:solidFill>
                  <a:sym typeface="+mn-ea"/>
                </a:endParaRPr>
              </a:p>
            </p:txBody>
          </p:sp>
          <p:sp>
            <p:nvSpPr>
              <p:cNvPr id="113" name="矩形 112"/>
              <p:cNvSpPr/>
              <p:nvPr/>
            </p:nvSpPr>
            <p:spPr>
              <a:xfrm>
                <a:off x="4912" y="5380"/>
                <a:ext cx="1701" cy="567"/>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Service1-2</a:t>
                </a:r>
                <a:endParaRPr lang="zh-CN" altLang="en-US" sz="1200">
                  <a:solidFill>
                    <a:schemeClr val="tx1"/>
                  </a:solidFill>
                  <a:sym typeface="+mn-ea"/>
                </a:endParaRPr>
              </a:p>
            </p:txBody>
          </p:sp>
          <p:sp>
            <p:nvSpPr>
              <p:cNvPr id="114" name="矩形 113"/>
              <p:cNvSpPr/>
              <p:nvPr/>
            </p:nvSpPr>
            <p:spPr>
              <a:xfrm>
                <a:off x="7516" y="5380"/>
                <a:ext cx="1701" cy="567"/>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Service2-2</a:t>
                </a:r>
                <a:endParaRPr lang="zh-CN" altLang="en-US" sz="1200">
                  <a:solidFill>
                    <a:schemeClr val="tx1"/>
                  </a:solidFill>
                  <a:sym typeface="+mn-ea"/>
                </a:endParaRPr>
              </a:p>
            </p:txBody>
          </p:sp>
          <p:sp>
            <p:nvSpPr>
              <p:cNvPr id="115" name="矩形 114"/>
              <p:cNvSpPr/>
              <p:nvPr/>
            </p:nvSpPr>
            <p:spPr>
              <a:xfrm>
                <a:off x="7516" y="6066"/>
                <a:ext cx="1701" cy="567"/>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a:t>
                </a:r>
                <a:endParaRPr lang="zh-CN" altLang="en-US" sz="1200">
                  <a:solidFill>
                    <a:schemeClr val="tx1"/>
                  </a:solidFill>
                  <a:sym typeface="+mn-ea"/>
                </a:endParaRPr>
              </a:p>
            </p:txBody>
          </p:sp>
          <p:sp>
            <p:nvSpPr>
              <p:cNvPr id="116" name="矩形 115"/>
              <p:cNvSpPr/>
              <p:nvPr/>
            </p:nvSpPr>
            <p:spPr>
              <a:xfrm>
                <a:off x="10115" y="5380"/>
                <a:ext cx="1701" cy="567"/>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Service3-2</a:t>
                </a:r>
                <a:endParaRPr lang="zh-CN" altLang="en-US" sz="1200">
                  <a:solidFill>
                    <a:schemeClr val="tx1"/>
                  </a:solidFill>
                  <a:sym typeface="+mn-ea"/>
                </a:endParaRPr>
              </a:p>
            </p:txBody>
          </p:sp>
          <p:sp>
            <p:nvSpPr>
              <p:cNvPr id="117" name="矩形 116"/>
              <p:cNvSpPr/>
              <p:nvPr/>
            </p:nvSpPr>
            <p:spPr>
              <a:xfrm>
                <a:off x="10117" y="6066"/>
                <a:ext cx="1701" cy="567"/>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sym typeface="+mn-ea"/>
                  </a:rPr>
                  <a:t>...</a:t>
                </a:r>
                <a:endParaRPr lang="zh-CN" altLang="en-US" sz="1200">
                  <a:solidFill>
                    <a:schemeClr val="tx1"/>
                  </a:solidFill>
                  <a:sym typeface="+mn-ea"/>
                </a:endParaRPr>
              </a:p>
            </p:txBody>
          </p:sp>
        </p:grpSp>
        <p:grpSp>
          <p:nvGrpSpPr>
            <p:cNvPr id="126" name="组合 125"/>
            <p:cNvGrpSpPr/>
            <p:nvPr/>
          </p:nvGrpSpPr>
          <p:grpSpPr>
            <a:xfrm>
              <a:off x="2552" y="1370"/>
              <a:ext cx="2040" cy="9202"/>
              <a:chOff x="2552" y="1370"/>
              <a:chExt cx="2040" cy="9202"/>
            </a:xfrm>
          </p:grpSpPr>
          <p:sp>
            <p:nvSpPr>
              <p:cNvPr id="21" name="矩形 20"/>
              <p:cNvSpPr/>
              <p:nvPr/>
            </p:nvSpPr>
            <p:spPr>
              <a:xfrm>
                <a:off x="2552" y="1370"/>
                <a:ext cx="2041" cy="9202"/>
              </a:xfrm>
              <a:prstGeom prst="rect">
                <a:avLst/>
              </a:prstGeom>
              <a:solidFill>
                <a:schemeClr val="accent1">
                  <a:lumMod val="20000"/>
                  <a:lumOff val="80000"/>
                </a:schemeClr>
              </a:solidFill>
              <a:ln>
                <a:solidFill>
                  <a:schemeClr val="accent1">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sp>
            <p:nvSpPr>
              <p:cNvPr id="118" name="矩形 117"/>
              <p:cNvSpPr/>
              <p:nvPr/>
            </p:nvSpPr>
            <p:spPr>
              <a:xfrm>
                <a:off x="2722" y="1540"/>
                <a:ext cx="1701" cy="567"/>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b="1">
                    <a:solidFill>
                      <a:schemeClr val="tx1"/>
                    </a:solidFill>
                  </a:rPr>
                  <a:t>用户</a:t>
                </a:r>
                <a:endParaRPr lang="zh-CN" altLang="en-US" sz="1200" b="1">
                  <a:solidFill>
                    <a:schemeClr val="tx1"/>
                  </a:solidFill>
                </a:endParaRPr>
              </a:p>
            </p:txBody>
          </p:sp>
          <p:sp>
            <p:nvSpPr>
              <p:cNvPr id="119" name="矩形 118"/>
              <p:cNvSpPr/>
              <p:nvPr/>
            </p:nvSpPr>
            <p:spPr>
              <a:xfrm>
                <a:off x="2722" y="2579"/>
                <a:ext cx="1701" cy="567"/>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b="1">
                    <a:solidFill>
                      <a:schemeClr val="tx1"/>
                    </a:solidFill>
                    <a:sym typeface="+mn-ea"/>
                  </a:rPr>
                  <a:t>接口层</a:t>
                </a:r>
                <a:endParaRPr lang="zh-CN" altLang="en-US" sz="1200" b="1">
                  <a:solidFill>
                    <a:schemeClr val="tx1"/>
                  </a:solidFill>
                  <a:sym typeface="+mn-ea"/>
                </a:endParaRPr>
              </a:p>
            </p:txBody>
          </p:sp>
          <p:sp>
            <p:nvSpPr>
              <p:cNvPr id="120" name="矩形 119"/>
              <p:cNvSpPr/>
              <p:nvPr/>
            </p:nvSpPr>
            <p:spPr>
              <a:xfrm>
                <a:off x="2722" y="5004"/>
                <a:ext cx="1701" cy="567"/>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b="1">
                    <a:solidFill>
                      <a:schemeClr val="tx1"/>
                    </a:solidFill>
                    <a:sym typeface="+mn-ea"/>
                  </a:rPr>
                  <a:t>应用层</a:t>
                </a:r>
                <a:endParaRPr lang="zh-CN" altLang="en-US" sz="1200" b="1">
                  <a:solidFill>
                    <a:schemeClr val="tx1"/>
                  </a:solidFill>
                  <a:sym typeface="+mn-ea"/>
                </a:endParaRPr>
              </a:p>
            </p:txBody>
          </p:sp>
          <p:sp>
            <p:nvSpPr>
              <p:cNvPr id="121" name="矩形 120"/>
              <p:cNvSpPr/>
              <p:nvPr/>
            </p:nvSpPr>
            <p:spPr>
              <a:xfrm>
                <a:off x="2722" y="7094"/>
                <a:ext cx="1701" cy="567"/>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b="1">
                    <a:solidFill>
                      <a:schemeClr val="tx1"/>
                    </a:solidFill>
                    <a:sym typeface="+mn-ea"/>
                  </a:rPr>
                  <a:t>基础服务层</a:t>
                </a:r>
                <a:endParaRPr lang="zh-CN" altLang="en-US" sz="1200" b="1">
                  <a:solidFill>
                    <a:schemeClr val="tx1"/>
                  </a:solidFill>
                  <a:sym typeface="+mn-ea"/>
                </a:endParaRPr>
              </a:p>
            </p:txBody>
          </p:sp>
          <p:sp>
            <p:nvSpPr>
              <p:cNvPr id="122" name="矩形 121"/>
              <p:cNvSpPr/>
              <p:nvPr/>
            </p:nvSpPr>
            <p:spPr>
              <a:xfrm>
                <a:off x="2722" y="8486"/>
                <a:ext cx="1701" cy="567"/>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b="1">
                    <a:solidFill>
                      <a:schemeClr val="tx1"/>
                    </a:solidFill>
                    <a:sym typeface="+mn-ea"/>
                  </a:rPr>
                  <a:t>数据层</a:t>
                </a:r>
                <a:endParaRPr lang="zh-CN" altLang="en-US" sz="1200" b="1">
                  <a:solidFill>
                    <a:schemeClr val="tx1"/>
                  </a:solidFill>
                  <a:sym typeface="+mn-ea"/>
                </a:endParaRPr>
              </a:p>
            </p:txBody>
          </p:sp>
          <p:sp>
            <p:nvSpPr>
              <p:cNvPr id="123" name="矩形 122"/>
              <p:cNvSpPr/>
              <p:nvPr/>
            </p:nvSpPr>
            <p:spPr>
              <a:xfrm>
                <a:off x="2722" y="9835"/>
                <a:ext cx="1701" cy="567"/>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b="1">
                    <a:solidFill>
                      <a:schemeClr val="tx1"/>
                    </a:solidFill>
                    <a:sym typeface="+mn-ea"/>
                  </a:rPr>
                  <a:t>基础设施层</a:t>
                </a:r>
                <a:endParaRPr lang="zh-CN" altLang="en-US" sz="1200" b="1">
                  <a:solidFill>
                    <a:schemeClr val="tx1"/>
                  </a:solidFill>
                  <a:sym typeface="+mn-ea"/>
                </a:endParaRPr>
              </a:p>
            </p:txBody>
          </p:sp>
        </p:gr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ISCONTENTSTITLE" val="1"/>
  <p:tag name="KSO_WM_UNIT_NOCLEAR" val="0"/>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191405_4*a*1"/>
  <p:tag name="KSO_WM_TEMPLATE_CATEGORY" val="custom"/>
  <p:tag name="KSO_WM_TEMPLATE_INDEX" val="20191405"/>
  <p:tag name="KSO_WM_UNIT_LAYERLEVEL" val="1"/>
  <p:tag name="KSO_WM_TAG_VERSION" val="1.0"/>
  <p:tag name="KSO_WM_BEAUTIFY_FLAG" val="#wm#"/>
  <p:tag name="KSO_WM_UNIT_PRESET_TEXT" val="目录"/>
  <p:tag name="KSO_WM_UNIT_TEXT_FILL_FORE_SCHEMECOLOR_INDEX" val="13"/>
  <p:tag name="KSO_WM_UNIT_TEXT_FILL_TYPE" val="1"/>
  <p:tag name="KSO_WM_UNIT_USESOURCEFORMAT_APPLY" val="1"/>
</p:tagLst>
</file>

<file path=ppt/tags/tag10.xml><?xml version="1.0" encoding="utf-8"?>
<p:tagLst xmlns:p="http://schemas.openxmlformats.org/presentationml/2006/main">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191405_4*l_h_f*1_1_1"/>
  <p:tag name="KSO_WM_TEMPLATE_CATEGORY" val="custom"/>
  <p:tag name="KSO_WM_TEMPLATE_INDEX" val="20191405"/>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11.xml><?xml version="1.0" encoding="utf-8"?>
<p:tagLst xmlns:p="http://schemas.openxmlformats.org/presentationml/2006/main">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191405_4*l_h_f*1_1_1"/>
  <p:tag name="KSO_WM_TEMPLATE_CATEGORY" val="custom"/>
  <p:tag name="KSO_WM_TEMPLATE_INDEX" val="20191405"/>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12.xml><?xml version="1.0" encoding="utf-8"?>
<p:tagLst xmlns:p="http://schemas.openxmlformats.org/presentationml/2006/main">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191405_4*l_h_f*1_1_1"/>
  <p:tag name="KSO_WM_TEMPLATE_CATEGORY" val="custom"/>
  <p:tag name="KSO_WM_TEMPLATE_INDEX" val="20191405"/>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13.xml><?xml version="1.0" encoding="utf-8"?>
<p:tagLst xmlns:p="http://schemas.openxmlformats.org/presentationml/2006/main">
  <p:tag name="KSO_WM_UNIT_ISCONTENTS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191405_4*l_h_a*1_1_1"/>
  <p:tag name="KSO_WM_TEMPLATE_CATEGORY" val="custom"/>
  <p:tag name="KSO_WM_TEMPLATE_INDEX" val="20191405"/>
  <p:tag name="KSO_WM_UNIT_LAYERLEVEL" val="1_1_1"/>
  <p:tag name="KSO_WM_TAG_VERSION" val="1.0"/>
  <p:tag name="KSO_WM_BEAUTIFY_FLAG" val="#wm#"/>
  <p:tag name="KSO_WM_UNIT_PRESET_TEXT" val="添加标题"/>
  <p:tag name="KSO_WM_UNIT_FILL_FORE_SCHEMECOLOR_INDEX" val="5"/>
  <p:tag name="KSO_WM_UNIT_FILL_TYPE" val="1"/>
  <p:tag name="KSO_WM_UNIT_TEXT_FILL_FORE_SCHEMECOLOR_INDEX" val="14"/>
  <p:tag name="KSO_WM_UNIT_TEXT_FILL_TYPE" val="1"/>
  <p:tag name="KSO_WM_UNIT_USESOURCEFORMAT_APPLY" val="1"/>
</p:tagLst>
</file>

<file path=ppt/tags/tag14.xml><?xml version="1.0" encoding="utf-8"?>
<p:tagLst xmlns:p="http://schemas.openxmlformats.org/presentationml/2006/main">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191405_4*l_h_f*1_1_1"/>
  <p:tag name="KSO_WM_TEMPLATE_CATEGORY" val="custom"/>
  <p:tag name="KSO_WM_TEMPLATE_INDEX" val="20191405"/>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15.xml><?xml version="1.0" encoding="utf-8"?>
<p:tagLst xmlns:p="http://schemas.openxmlformats.org/presentationml/2006/main">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191405_4*l_h_f*1_1_1"/>
  <p:tag name="KSO_WM_TEMPLATE_CATEGORY" val="custom"/>
  <p:tag name="KSO_WM_TEMPLATE_INDEX" val="20191405"/>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16.xml><?xml version="1.0" encoding="utf-8"?>
<p:tagLst xmlns:p="http://schemas.openxmlformats.org/presentationml/2006/main">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191405_4*l_h_f*1_1_1"/>
  <p:tag name="KSO_WM_TEMPLATE_CATEGORY" val="custom"/>
  <p:tag name="KSO_WM_TEMPLATE_INDEX" val="20191405"/>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17.xml><?xml version="1.0" encoding="utf-8"?>
<p:tagLst xmlns:p="http://schemas.openxmlformats.org/presentationml/2006/main">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191405_4*l_h_f*1_1_1"/>
  <p:tag name="KSO_WM_TEMPLATE_CATEGORY" val="custom"/>
  <p:tag name="KSO_WM_TEMPLATE_INDEX" val="20191405"/>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18.xml><?xml version="1.0" encoding="utf-8"?>
<p:tagLst xmlns:p="http://schemas.openxmlformats.org/presentationml/2006/main">
  <p:tag name="KSO_WM_UNIT_ISCONTENTS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191405_4*l_h_a*1_1_1"/>
  <p:tag name="KSO_WM_TEMPLATE_CATEGORY" val="custom"/>
  <p:tag name="KSO_WM_TEMPLATE_INDEX" val="20191405"/>
  <p:tag name="KSO_WM_UNIT_LAYERLEVEL" val="1_1_1"/>
  <p:tag name="KSO_WM_TAG_VERSION" val="1.0"/>
  <p:tag name="KSO_WM_BEAUTIFY_FLAG" val="#wm#"/>
  <p:tag name="KSO_WM_UNIT_PRESET_TEXT" val="添加标题"/>
  <p:tag name="KSO_WM_UNIT_FILL_FORE_SCHEMECOLOR_INDEX" val="5"/>
  <p:tag name="KSO_WM_UNIT_FILL_TYPE" val="1"/>
  <p:tag name="KSO_WM_UNIT_TEXT_FILL_FORE_SCHEMECOLOR_INDEX" val="14"/>
  <p:tag name="KSO_WM_UNIT_TEXT_FILL_TYPE" val="1"/>
  <p:tag name="KSO_WM_UNIT_USESOURCEFORMAT_APPLY" val="1"/>
</p:tagLst>
</file>

<file path=ppt/tags/tag19.xml><?xml version="1.0" encoding="utf-8"?>
<p:tagLst xmlns:p="http://schemas.openxmlformats.org/presentationml/2006/main">
  <p:tag name="COMMONDATA" val="eyJoZGlkIjoiMGFlNzJkOWQ5MzBmN2FhZTE5YmZkNmE3NDYxNjY5NGMifQ=="/>
  <p:tag name="KSO_WPP_MARK_KEY" val="3225986c-c691-4536-bdfe-1ff77fd0ab48"/>
</p:tagLst>
</file>

<file path=ppt/tags/tag2.xml><?xml version="1.0" encoding="utf-8"?>
<p:tagLst xmlns:p="http://schemas.openxmlformats.org/presentationml/2006/main">
  <p:tag name="PA" val="v3.0.1"/>
  <p:tag name="KSO_WM_UNIT_ISCONTENTSTITLE" val="0"/>
  <p:tag name="KSO_WM_UNIT_ISNUMDGMTITLE" val="0"/>
  <p:tag name="KSO_WM_UNIT_NOCLEAR" val="0"/>
  <p:tag name="KSO_WM_UNIT_VALUE" val="5"/>
  <p:tag name="KSO_WM_UNIT_HIGHLIGHT" val="0"/>
  <p:tag name="KSO_WM_UNIT_COMPATIBLE" val="1"/>
  <p:tag name="KSO_WM_UNIT_DIAGRAM_ISNUMVISUAL" val="0"/>
  <p:tag name="KSO_WM_UNIT_DIAGRAM_ISREFERUNIT" val="0"/>
  <p:tag name="KSO_WM_DIAGRAM_GROUP_CODE" val="l1-1"/>
  <p:tag name="KSO_WM_UNIT_TYPE" val="b"/>
  <p:tag name="KSO_WM_UNIT_INDEX" val="1"/>
  <p:tag name="KSO_WM_UNIT_ID" val="custom20200220_4*b*1"/>
  <p:tag name="KSO_WM_TEMPLATE_CATEGORY" val="custom"/>
  <p:tag name="KSO_WM_TEMPLATE_INDEX" val="20200220"/>
  <p:tag name="KSO_WM_UNIT_LAYERLEVEL" val="1"/>
  <p:tag name="KSO_WM_TAG_VERSION" val="1.0"/>
  <p:tag name="KSO_WM_BEAUTIFY_FLAG" val="#wm#"/>
  <p:tag name="KSO_WM_UNIT_PRESET_TEXT" val="CONTENTS"/>
  <p:tag name="KSO_WM_UNIT_TEXT_FILL_FORE_SCHEMECOLOR_INDEX" val="14"/>
  <p:tag name="KSO_WM_UNIT_TEXT_FILL_TYPE" val="1"/>
  <p:tag name="KSO_WM_UNIT_USESOURCEFORMAT_APPLY" val="1"/>
</p:tagLst>
</file>

<file path=ppt/tags/tag3.xml><?xml version="1.0" encoding="utf-8"?>
<p:tagLst xmlns:p="http://schemas.openxmlformats.org/presentationml/2006/main">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191405_4*l_h_f*1_1_1"/>
  <p:tag name="KSO_WM_TEMPLATE_CATEGORY" val="custom"/>
  <p:tag name="KSO_WM_TEMPLATE_INDEX" val="20191405"/>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4.xml><?xml version="1.0" encoding="utf-8"?>
<p:tagLst xmlns:p="http://schemas.openxmlformats.org/presentationml/2006/main">
  <p:tag name="KSO_WM_UNIT_ISCONTENTS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191405_4*l_h_a*1_1_1"/>
  <p:tag name="KSO_WM_TEMPLATE_CATEGORY" val="custom"/>
  <p:tag name="KSO_WM_TEMPLATE_INDEX" val="20191405"/>
  <p:tag name="KSO_WM_UNIT_LAYERLEVEL" val="1_1_1"/>
  <p:tag name="KSO_WM_TAG_VERSION" val="1.0"/>
  <p:tag name="KSO_WM_BEAUTIFY_FLAG" val="#wm#"/>
  <p:tag name="KSO_WM_UNIT_PRESET_TEXT" val="添加标题"/>
  <p:tag name="KSO_WM_UNIT_FILL_FORE_SCHEMECOLOR_INDEX" val="5"/>
  <p:tag name="KSO_WM_UNIT_FILL_TYPE" val="1"/>
  <p:tag name="KSO_WM_UNIT_TEXT_FILL_FORE_SCHEMECOLOR_INDEX" val="14"/>
  <p:tag name="KSO_WM_UNIT_TEXT_FILL_TYPE" val="1"/>
  <p:tag name="KSO_WM_UNIT_USESOURCEFORMAT_APPLY" val="1"/>
</p:tagLst>
</file>

<file path=ppt/tags/tag5.xml><?xml version="1.0" encoding="utf-8"?>
<p:tagLst xmlns:p="http://schemas.openxmlformats.org/presentationml/2006/main">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191405_4*l_h_f*1_1_1"/>
  <p:tag name="KSO_WM_TEMPLATE_CATEGORY" val="custom"/>
  <p:tag name="KSO_WM_TEMPLATE_INDEX" val="20191405"/>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6.xml><?xml version="1.0" encoding="utf-8"?>
<p:tagLst xmlns:p="http://schemas.openxmlformats.org/presentationml/2006/main">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191405_4*l_h_f*1_1_1"/>
  <p:tag name="KSO_WM_TEMPLATE_CATEGORY" val="custom"/>
  <p:tag name="KSO_WM_TEMPLATE_INDEX" val="20191405"/>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7.xml><?xml version="1.0" encoding="utf-8"?>
<p:tagLst xmlns:p="http://schemas.openxmlformats.org/presentationml/2006/main">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191405_4*l_h_f*1_1_1"/>
  <p:tag name="KSO_WM_TEMPLATE_CATEGORY" val="custom"/>
  <p:tag name="KSO_WM_TEMPLATE_INDEX" val="20191405"/>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8.xml><?xml version="1.0" encoding="utf-8"?>
<p:tagLst xmlns:p="http://schemas.openxmlformats.org/presentationml/2006/main">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191405_4*l_h_f*1_1_1"/>
  <p:tag name="KSO_WM_TEMPLATE_CATEGORY" val="custom"/>
  <p:tag name="KSO_WM_TEMPLATE_INDEX" val="20191405"/>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9.xml><?xml version="1.0" encoding="utf-8"?>
<p:tagLst xmlns:p="http://schemas.openxmlformats.org/presentationml/2006/main">
  <p:tag name="KSO_WM_UNIT_ISCONTENTS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191405_4*l_h_a*1_1_1"/>
  <p:tag name="KSO_WM_TEMPLATE_CATEGORY" val="custom"/>
  <p:tag name="KSO_WM_TEMPLATE_INDEX" val="20191405"/>
  <p:tag name="KSO_WM_UNIT_LAYERLEVEL" val="1_1_1"/>
  <p:tag name="KSO_WM_TAG_VERSION" val="1.0"/>
  <p:tag name="KSO_WM_BEAUTIFY_FLAG" val="#wm#"/>
  <p:tag name="KSO_WM_UNIT_PRESET_TEXT" val="添加标题"/>
  <p:tag name="KSO_WM_UNIT_FILL_FORE_SCHEMECOLOR_INDEX" val="5"/>
  <p:tag name="KSO_WM_UNIT_FILL_TYPE" val="1"/>
  <p:tag name="KSO_WM_UNIT_TEXT_FILL_FORE_SCHEMECOLOR_INDEX" val="14"/>
  <p:tag name="KSO_WM_UNIT_TEXT_FILL_TYPE" val="1"/>
  <p:tag name="KSO_WM_UNIT_USESOURCEFORMAT_APPLY" val="1"/>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qw0xowx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178">
      <a:dk1>
        <a:sysClr val="windowText" lastClr="000000"/>
      </a:dk1>
      <a:lt1>
        <a:sysClr val="window" lastClr="FFFFFF"/>
      </a:lt1>
      <a:dk2>
        <a:srgbClr val="000000"/>
      </a:dk2>
      <a:lt2>
        <a:srgbClr val="FFFFFF"/>
      </a:lt2>
      <a:accent1>
        <a:srgbClr val="0070C0"/>
      </a:accent1>
      <a:accent2>
        <a:srgbClr val="0070C0"/>
      </a:accent2>
      <a:accent3>
        <a:srgbClr val="0070C0"/>
      </a:accent3>
      <a:accent4>
        <a:srgbClr val="0070C0"/>
      </a:accent4>
      <a:accent5>
        <a:srgbClr val="0070C0"/>
      </a:accent5>
      <a:accent6>
        <a:srgbClr val="0070C0"/>
      </a:accent6>
      <a:hlink>
        <a:srgbClr val="0070C0"/>
      </a:hlink>
      <a:folHlink>
        <a:srgbClr val="0070C0"/>
      </a:folHlink>
    </a:clrScheme>
    <a:fontScheme name="qw0xowx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2824</Words>
  <Application>WPS 演示</Application>
  <PresentationFormat>自定义</PresentationFormat>
  <Paragraphs>551</Paragraphs>
  <Slides>18</Slides>
  <Notes>3</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18</vt:i4>
      </vt:variant>
    </vt:vector>
  </HeadingPairs>
  <TitlesOfParts>
    <vt:vector size="35" baseType="lpstr">
      <vt:lpstr>Arial</vt:lpstr>
      <vt:lpstr>宋体</vt:lpstr>
      <vt:lpstr>Wingdings</vt:lpstr>
      <vt:lpstr>Montserrat-Bold</vt:lpstr>
      <vt:lpstr>Segoe Print</vt:lpstr>
      <vt:lpstr>Wingdings</vt:lpstr>
      <vt:lpstr>印品黑体</vt:lpstr>
      <vt:lpstr>黑体</vt:lpstr>
      <vt:lpstr>微软雅黑</vt:lpstr>
      <vt:lpstr>Arial</vt:lpstr>
      <vt:lpstr>Impact</vt:lpstr>
      <vt:lpstr>Century Gothic</vt:lpstr>
      <vt:lpstr>DIN-BlackItalic</vt:lpstr>
      <vt:lpstr>Arial Unicode MS</vt:lpstr>
      <vt:lpstr>等线</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Lin 吴林</dc:creator>
  <cp:lastModifiedBy>zhangdj</cp:lastModifiedBy>
  <cp:revision>1176</cp:revision>
  <dcterms:created xsi:type="dcterms:W3CDTF">2020-02-21T05:12:00Z</dcterms:created>
  <dcterms:modified xsi:type="dcterms:W3CDTF">2023-01-31T02:59:03Z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2052-11.8.2.11718</vt:lpwstr>
  </property>
  <property fmtid="{D5CDD505-2E9C-101B-9397-08002B2CF9AE}" pid="3" name="ICV">
    <vt:lpwstr>4A9BB474BCC24962BA5F257E3DE6FF42</vt:lpwstr>
  </property>
</Properties>
</file>